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49"/>
  </p:notesMasterIdLst>
  <p:sldIdLst>
    <p:sldId id="506" r:id="rId2"/>
    <p:sldId id="494" r:id="rId3"/>
    <p:sldId id="484" r:id="rId4"/>
    <p:sldId id="483" r:id="rId5"/>
    <p:sldId id="482" r:id="rId6"/>
    <p:sldId id="481" r:id="rId7"/>
    <p:sldId id="452" r:id="rId8"/>
    <p:sldId id="485" r:id="rId9"/>
    <p:sldId id="512" r:id="rId10"/>
    <p:sldId id="513" r:id="rId11"/>
    <p:sldId id="514" r:id="rId12"/>
    <p:sldId id="515" r:id="rId13"/>
    <p:sldId id="489" r:id="rId14"/>
    <p:sldId id="490" r:id="rId15"/>
    <p:sldId id="491" r:id="rId16"/>
    <p:sldId id="435" r:id="rId17"/>
    <p:sldId id="461" r:id="rId18"/>
    <p:sldId id="463" r:id="rId19"/>
    <p:sldId id="462" r:id="rId20"/>
    <p:sldId id="507" r:id="rId21"/>
    <p:sldId id="508" r:id="rId22"/>
    <p:sldId id="438" r:id="rId23"/>
    <p:sldId id="466" r:id="rId24"/>
    <p:sldId id="465" r:id="rId25"/>
    <p:sldId id="464" r:id="rId26"/>
    <p:sldId id="500" r:id="rId27"/>
    <p:sldId id="499" r:id="rId28"/>
    <p:sldId id="501" r:id="rId29"/>
    <p:sldId id="470" r:id="rId30"/>
    <p:sldId id="471" r:id="rId31"/>
    <p:sldId id="469" r:id="rId32"/>
    <p:sldId id="468" r:id="rId33"/>
    <p:sldId id="467" r:id="rId34"/>
    <p:sldId id="444" r:id="rId35"/>
    <p:sldId id="474" r:id="rId36"/>
    <p:sldId id="473" r:id="rId37"/>
    <p:sldId id="472" r:id="rId38"/>
    <p:sldId id="509" r:id="rId39"/>
    <p:sldId id="510" r:id="rId40"/>
    <p:sldId id="511" r:id="rId41"/>
    <p:sldId id="450" r:id="rId42"/>
    <p:sldId id="272" r:id="rId43"/>
    <p:sldId id="448" r:id="rId44"/>
    <p:sldId id="497" r:id="rId45"/>
    <p:sldId id="397" r:id="rId46"/>
    <p:sldId id="398" r:id="rId47"/>
    <p:sldId id="403" r:id="rId4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EA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6093" autoAdjust="0"/>
  </p:normalViewPr>
  <p:slideViewPr>
    <p:cSldViewPr>
      <p:cViewPr varScale="1">
        <p:scale>
          <a:sx n="69" d="100"/>
          <a:sy n="69" d="100"/>
        </p:scale>
        <p:origin x="-13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0A589-A843-42BC-AF55-72CDF2722784}" type="datetimeFigureOut">
              <a:rPr lang="fr-FR" smtClean="0"/>
              <a:pPr/>
              <a:t>27/06/2013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91FEE-D672-4141-98A7-0B945BAB3C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1FEE-D672-4141-98A7-0B945BAB3C47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1FEE-D672-4141-98A7-0B945BAB3C47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1FEE-D672-4141-98A7-0B945BAB3C47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1FEE-D672-4141-98A7-0B945BAB3C47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1FEE-D672-4141-98A7-0B945BAB3C47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1FEE-D672-4141-98A7-0B945BAB3C47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1FEE-D672-4141-98A7-0B945BAB3C47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1FEE-D672-4141-98A7-0B945BAB3C47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1FEE-D672-4141-98A7-0B945BAB3C47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1FEE-D672-4141-98A7-0B945BAB3C47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1FEE-D672-4141-98A7-0B945BAB3C47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1FEE-D672-4141-98A7-0B945BAB3C47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1FEE-D672-4141-98A7-0B945BAB3C47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1FEE-D672-4141-98A7-0B945BAB3C47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1FEE-D672-4141-98A7-0B945BAB3C47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1FEE-D672-4141-98A7-0B945BAB3C47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1FEE-D672-4141-98A7-0B945BAB3C47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1FEE-D672-4141-98A7-0B945BAB3C47}" type="slidenum">
              <a:rPr lang="fr-FR" smtClean="0"/>
              <a:pPr/>
              <a:t>43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1FEE-D672-4141-98A7-0B945BAB3C47}" type="slidenum">
              <a:rPr lang="fr-FR" smtClean="0"/>
              <a:pPr/>
              <a:t>44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1FEE-D672-4141-98A7-0B945BAB3C47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1FEE-D672-4141-98A7-0B945BAB3C47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1FEE-D672-4141-98A7-0B945BAB3C47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1FEE-D672-4141-98A7-0B945BAB3C47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1FEE-D672-4141-98A7-0B945BAB3C47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1FEE-D672-4141-98A7-0B945BAB3C47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91FEE-D672-4141-98A7-0B945BAB3C47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27/06/2013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27/06/2013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27/06/2013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27/06/2013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27/06/2013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27/06/2013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27/06/2013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27/06/2013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27/06/2013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27/06/2013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27/06/2013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27/06/2013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7.png"/><Relationship Id="rId9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2.png"/><Relationship Id="rId4" Type="http://schemas.openxmlformats.org/officeDocument/2006/relationships/image" Target="../media/image43.png"/><Relationship Id="rId9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9.png"/><Relationship Id="rId7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12" Type="http://schemas.openxmlformats.org/officeDocument/2006/relationships/image" Target="../media/image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21.png"/><Relationship Id="rId5" Type="http://schemas.openxmlformats.org/officeDocument/2006/relationships/image" Target="../media/image51.png"/><Relationship Id="rId10" Type="http://schemas.openxmlformats.org/officeDocument/2006/relationships/image" Target="../media/image54.png"/><Relationship Id="rId4" Type="http://schemas.openxmlformats.org/officeDocument/2006/relationships/image" Target="../media/image50.png"/><Relationship Id="rId9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98.png"/><Relationship Id="rId7" Type="http://schemas.openxmlformats.org/officeDocument/2006/relationships/image" Target="../media/image67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7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3" Type="http://schemas.openxmlformats.org/officeDocument/2006/relationships/image" Target="../media/image19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3.png"/><Relationship Id="rId2" Type="http://schemas.openxmlformats.org/officeDocument/2006/relationships/image" Target="../media/image18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12.png"/><Relationship Id="rId5" Type="http://schemas.openxmlformats.org/officeDocument/2006/relationships/image" Target="../media/image21.png"/><Relationship Id="rId15" Type="http://schemas.openxmlformats.org/officeDocument/2006/relationships/image" Target="../media/image16.png"/><Relationship Id="rId10" Type="http://schemas.openxmlformats.org/officeDocument/2006/relationships/image" Target="../media/image8.png"/><Relationship Id="rId4" Type="http://schemas.openxmlformats.org/officeDocument/2006/relationships/image" Target="../media/image20.png"/><Relationship Id="rId9" Type="http://schemas.openxmlformats.org/officeDocument/2006/relationships/image" Target="../media/image9.png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620838"/>
            <a:ext cx="9144000" cy="16557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51" name="Titre 1"/>
          <p:cNvSpPr>
            <a:spLocks noGrp="1"/>
          </p:cNvSpPr>
          <p:nvPr>
            <p:ph type="ctrTitle"/>
          </p:nvPr>
        </p:nvSpPr>
        <p:spPr>
          <a:xfrm>
            <a:off x="3276600" y="3619500"/>
            <a:ext cx="2663825" cy="749300"/>
          </a:xfrm>
        </p:spPr>
        <p:txBody>
          <a:bodyPr/>
          <a:lstStyle/>
          <a:p>
            <a:pPr eaLnBrk="1" hangingPunct="1"/>
            <a:r>
              <a:rPr lang="fr-FR" sz="2800" smtClean="0">
                <a:latin typeface="Tahoma" pitchFamily="34" charset="0"/>
                <a:cs typeface="Tahoma" pitchFamily="34" charset="0"/>
              </a:rPr>
              <a:t>Cédric Lorcé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16238" y="4368800"/>
            <a:ext cx="3455987" cy="5762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IPN Orsay - LPT Orsay</a:t>
            </a:r>
            <a:endParaRPr lang="fr-FR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3" name="Picture 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4800600"/>
            <a:ext cx="4032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2" descr="logoIPN_200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4800600"/>
            <a:ext cx="66675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5" descr="logo-PSu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5113" y="4452938"/>
            <a:ext cx="1008062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Titre 1"/>
          <p:cNvSpPr txBox="1">
            <a:spLocks/>
          </p:cNvSpPr>
          <p:nvPr/>
        </p:nvSpPr>
        <p:spPr bwMode="auto">
          <a:xfrm>
            <a:off x="533400" y="1692275"/>
            <a:ext cx="8077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Orbital Angular Momentum in QCD</a:t>
            </a:r>
            <a:endParaRPr lang="fr-FR" sz="3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7" name="Titre 1"/>
          <p:cNvSpPr txBox="1">
            <a:spLocks/>
          </p:cNvSpPr>
          <p:nvPr/>
        </p:nvSpPr>
        <p:spPr bwMode="auto">
          <a:xfrm>
            <a:off x="1803400" y="6353175"/>
            <a:ext cx="55768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200" b="1" dirty="0" err="1">
                <a:latin typeface="Tahoma" pitchFamily="34" charset="0"/>
                <a:cs typeface="Tahoma" pitchFamily="34" charset="0"/>
              </a:rPr>
              <a:t>June</a:t>
            </a:r>
            <a:r>
              <a:rPr lang="fr-FR" sz="1200" b="1" dirty="0">
                <a:latin typeface="Tahoma" pitchFamily="34" charset="0"/>
                <a:cs typeface="Tahoma" pitchFamily="34" charset="0"/>
              </a:rPr>
              <a:t>  </a:t>
            </a:r>
            <a:r>
              <a:rPr lang="fr-FR" sz="1200" b="1" dirty="0" smtClean="0">
                <a:latin typeface="Tahoma" pitchFamily="34" charset="0"/>
                <a:cs typeface="Tahoma" pitchFamily="34" charset="0"/>
              </a:rPr>
              <a:t>27 </a:t>
            </a:r>
            <a:r>
              <a:rPr lang="fr-FR" sz="1200" b="1" dirty="0">
                <a:latin typeface="Tahoma" pitchFamily="34" charset="0"/>
                <a:cs typeface="Tahoma" pitchFamily="34" charset="0"/>
              </a:rPr>
              <a:t>2013, </a:t>
            </a:r>
            <a:r>
              <a:rPr lang="fr-FR" sz="1200" b="1" dirty="0" err="1">
                <a:latin typeface="Tahoma" pitchFamily="34" charset="0"/>
                <a:cs typeface="Tahoma" pitchFamily="34" charset="0"/>
              </a:rPr>
              <a:t>Dipartimento</a:t>
            </a:r>
            <a:r>
              <a:rPr lang="fr-FR" sz="1200" b="1" dirty="0">
                <a:latin typeface="Tahoma" pitchFamily="34" charset="0"/>
                <a:cs typeface="Tahoma" pitchFamily="34" charset="0"/>
              </a:rPr>
              <a:t> di </a:t>
            </a:r>
            <a:r>
              <a:rPr lang="fr-FR" sz="1200" b="1" dirty="0" err="1">
                <a:latin typeface="Tahoma" pitchFamily="34" charset="0"/>
                <a:cs typeface="Tahoma" pitchFamily="34" charset="0"/>
              </a:rPr>
              <a:t>Fisica</a:t>
            </a:r>
            <a:r>
              <a:rPr lang="fr-FR" sz="1200" b="1" dirty="0">
                <a:latin typeface="Tahoma" pitchFamily="34" charset="0"/>
                <a:cs typeface="Tahoma" pitchFamily="34" charset="0"/>
              </a:rPr>
              <a:t>, </a:t>
            </a:r>
            <a:r>
              <a:rPr lang="fr-FR" sz="1200" b="1" dirty="0" err="1">
                <a:latin typeface="Tahoma" pitchFamily="34" charset="0"/>
                <a:cs typeface="Tahoma" pitchFamily="34" charset="0"/>
              </a:rPr>
              <a:t>Universita</a:t>
            </a:r>
            <a:r>
              <a:rPr lang="fr-FR" sz="1200" b="1" dirty="0">
                <a:latin typeface="Tahoma" pitchFamily="34" charset="0"/>
                <a:cs typeface="Tahoma" pitchFamily="34" charset="0"/>
              </a:rPr>
              <a:t>’ di </a:t>
            </a:r>
            <a:r>
              <a:rPr lang="fr-FR" sz="1200" b="1" dirty="0" err="1">
                <a:latin typeface="Tahoma" pitchFamily="34" charset="0"/>
                <a:cs typeface="Tahoma" pitchFamily="34" charset="0"/>
              </a:rPr>
              <a:t>Pavia</a:t>
            </a:r>
            <a:r>
              <a:rPr lang="fr-FR" sz="1200" b="1" dirty="0">
                <a:latin typeface="Tahoma" pitchFamily="34" charset="0"/>
                <a:cs typeface="Tahoma" pitchFamily="34" charset="0"/>
              </a:rPr>
              <a:t>, </a:t>
            </a:r>
            <a:r>
              <a:rPr lang="fr-FR" sz="1200" b="1" dirty="0" err="1">
                <a:latin typeface="Tahoma" pitchFamily="34" charset="0"/>
                <a:cs typeface="Tahoma" pitchFamily="34" charset="0"/>
              </a:rPr>
              <a:t>Italy</a:t>
            </a:r>
            <a:endParaRPr lang="fr-FR" sz="12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The Chen </a:t>
            </a:r>
            <a:r>
              <a:rPr kumimoji="0" lang="fr-FR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et al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approach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873" y="2397149"/>
            <a:ext cx="3614738" cy="72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124744"/>
            <a:ext cx="24860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 Box 41"/>
          <p:cNvSpPr txBox="1">
            <a:spLocks noChangeArrowheads="1"/>
          </p:cNvSpPr>
          <p:nvPr/>
        </p:nvSpPr>
        <p:spPr bwMode="auto">
          <a:xfrm>
            <a:off x="707776" y="1916832"/>
            <a:ext cx="3864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Gauge transformation (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assumed</a:t>
            </a:r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)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75856" y="1052736"/>
            <a:ext cx="2592288" cy="4320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5004048" y="620688"/>
            <a:ext cx="4104457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[Chen </a:t>
            </a:r>
            <a:r>
              <a:rPr lang="fr-BE" sz="1400" b="1" i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et al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(2008,2009)] 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[Wakamatsu (2010,2011)]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The Chen </a:t>
            </a:r>
            <a:r>
              <a:rPr kumimoji="0" lang="fr-FR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et al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approach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873" y="2397149"/>
            <a:ext cx="3614738" cy="72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124744"/>
            <a:ext cx="24860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7897" y="4041716"/>
            <a:ext cx="2743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 Box 41"/>
          <p:cNvSpPr txBox="1">
            <a:spLocks noChangeArrowheads="1"/>
          </p:cNvSpPr>
          <p:nvPr/>
        </p:nvSpPr>
        <p:spPr bwMode="auto">
          <a:xfrm>
            <a:off x="707776" y="1916832"/>
            <a:ext cx="3864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Gauge transformation (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assumed</a:t>
            </a:r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)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6" name="Text Box 41"/>
          <p:cNvSpPr txBox="1">
            <a:spLocks noChangeArrowheads="1"/>
          </p:cNvSpPr>
          <p:nvPr/>
        </p:nvSpPr>
        <p:spPr bwMode="auto">
          <a:xfrm>
            <a:off x="707776" y="3501008"/>
            <a:ext cx="34321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Pure-gauge covariant 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derivatives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75856" y="1052736"/>
            <a:ext cx="2592288" cy="4320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5004048" y="620688"/>
            <a:ext cx="4104457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[Chen </a:t>
            </a:r>
            <a:r>
              <a:rPr lang="fr-BE" sz="1400" b="1" i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et al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(2008,2009)] 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[Wakamatsu (2010,2011)]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The Chen </a:t>
            </a:r>
            <a:r>
              <a:rPr kumimoji="0" lang="fr-FR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et al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approach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873" y="2397149"/>
            <a:ext cx="3614738" cy="72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124744"/>
            <a:ext cx="24860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873" y="5422924"/>
            <a:ext cx="5736431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7897" y="4041716"/>
            <a:ext cx="2743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 Box 41"/>
          <p:cNvSpPr txBox="1">
            <a:spLocks noChangeArrowheads="1"/>
          </p:cNvSpPr>
          <p:nvPr/>
        </p:nvSpPr>
        <p:spPr bwMode="auto">
          <a:xfrm>
            <a:off x="707776" y="1916832"/>
            <a:ext cx="3864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Gauge transformation (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assumed</a:t>
            </a:r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)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Text Box 41"/>
          <p:cNvSpPr txBox="1">
            <a:spLocks noChangeArrowheads="1"/>
          </p:cNvSpPr>
          <p:nvPr/>
        </p:nvSpPr>
        <p:spPr bwMode="auto">
          <a:xfrm>
            <a:off x="707776" y="5013176"/>
            <a:ext cx="23761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Field 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strength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6" name="Text Box 41"/>
          <p:cNvSpPr txBox="1">
            <a:spLocks noChangeArrowheads="1"/>
          </p:cNvSpPr>
          <p:nvPr/>
        </p:nvSpPr>
        <p:spPr bwMode="auto">
          <a:xfrm>
            <a:off x="707776" y="3501008"/>
            <a:ext cx="34321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Pure-gauge covariant 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derivatives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75856" y="1052736"/>
            <a:ext cx="2592288" cy="4320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5004048" y="620688"/>
            <a:ext cx="4104457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[Chen </a:t>
            </a:r>
            <a:r>
              <a:rPr lang="fr-BE" sz="1400" b="1" i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et al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(2008,2009)] 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[Wakamatsu (2010,2011)]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 t="-1870" b="78892"/>
          <a:stretch>
            <a:fillRect/>
          </a:stretch>
        </p:blipFill>
        <p:spPr bwMode="auto">
          <a:xfrm>
            <a:off x="1259632" y="1611392"/>
            <a:ext cx="350043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Rectangle 56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The canonical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formalism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Text Box 41"/>
          <p:cNvSpPr txBox="1">
            <a:spLocks noChangeArrowheads="1"/>
          </p:cNvSpPr>
          <p:nvPr/>
        </p:nvSpPr>
        <p:spPr bwMode="auto">
          <a:xfrm>
            <a:off x="707776" y="1087591"/>
            <a:ext cx="23761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Textbook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/>
          <a:srcRect t="21108"/>
          <a:stretch>
            <a:fillRect/>
          </a:stretch>
        </p:blipFill>
        <p:spPr bwMode="auto">
          <a:xfrm>
            <a:off x="5004049" y="1552192"/>
            <a:ext cx="3250406" cy="91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 Box 41"/>
          <p:cNvSpPr txBox="1">
            <a:spLocks noChangeArrowheads="1"/>
          </p:cNvSpPr>
          <p:nvPr/>
        </p:nvSpPr>
        <p:spPr bwMode="auto">
          <a:xfrm>
            <a:off x="2915816" y="1971432"/>
            <a:ext cx="10081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800" b="1" dirty="0" err="1" smtClean="0">
                <a:latin typeface="Tahoma" pitchFamily="34" charset="0"/>
                <a:cs typeface="Tahoma" pitchFamily="34" charset="0"/>
              </a:rPr>
              <a:t>Dynamical</a:t>
            </a:r>
            <a:r>
              <a:rPr lang="fr-BE" sz="800" b="1" dirty="0" smtClean="0">
                <a:latin typeface="Tahoma" pitchFamily="34" charset="0"/>
                <a:cs typeface="Tahoma" pitchFamily="34" charset="0"/>
              </a:rPr>
              <a:t> variables</a:t>
            </a:r>
            <a:endParaRPr lang="fr-BE" sz="8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4" name="Text Box 41"/>
          <p:cNvSpPr txBox="1">
            <a:spLocks noChangeArrowheads="1"/>
          </p:cNvSpPr>
          <p:nvPr/>
        </p:nvSpPr>
        <p:spPr bwMode="auto">
          <a:xfrm>
            <a:off x="1691680" y="1971432"/>
            <a:ext cx="7920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800" b="1" dirty="0" err="1" smtClean="0">
                <a:latin typeface="Tahoma" pitchFamily="34" charset="0"/>
                <a:cs typeface="Tahoma" pitchFamily="34" charset="0"/>
              </a:rPr>
              <a:t>Lagrangian</a:t>
            </a:r>
            <a:endParaRPr lang="fr-BE" sz="8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004048" y="620688"/>
            <a:ext cx="41044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[C.L. (2013)]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 t="-1870" b="78892"/>
          <a:stretch>
            <a:fillRect/>
          </a:stretch>
        </p:blipFill>
        <p:spPr bwMode="auto">
          <a:xfrm>
            <a:off x="1259632" y="1611392"/>
            <a:ext cx="350043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 cstate="print"/>
          <a:srcRect b="77382"/>
          <a:stretch>
            <a:fillRect/>
          </a:stretch>
        </p:blipFill>
        <p:spPr bwMode="auto">
          <a:xfrm>
            <a:off x="1263581" y="3183678"/>
            <a:ext cx="3740467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Rectangle 56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The canonical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formalism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Text Box 41"/>
          <p:cNvSpPr txBox="1">
            <a:spLocks noChangeArrowheads="1"/>
          </p:cNvSpPr>
          <p:nvPr/>
        </p:nvSpPr>
        <p:spPr bwMode="auto">
          <a:xfrm>
            <a:off x="707776" y="1087591"/>
            <a:ext cx="23761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Textbook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Text Box 41"/>
          <p:cNvSpPr txBox="1">
            <a:spLocks noChangeArrowheads="1"/>
          </p:cNvSpPr>
          <p:nvPr/>
        </p:nvSpPr>
        <p:spPr bwMode="auto">
          <a:xfrm>
            <a:off x="709200" y="2619504"/>
            <a:ext cx="23761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Gauge covariant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/>
          <a:srcRect t="21108"/>
          <a:stretch>
            <a:fillRect/>
          </a:stretch>
        </p:blipFill>
        <p:spPr bwMode="auto">
          <a:xfrm>
            <a:off x="5004049" y="1552192"/>
            <a:ext cx="3250406" cy="91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 Box 41"/>
          <p:cNvSpPr txBox="1">
            <a:spLocks noChangeArrowheads="1"/>
          </p:cNvSpPr>
          <p:nvPr/>
        </p:nvSpPr>
        <p:spPr bwMode="auto">
          <a:xfrm>
            <a:off x="2915816" y="1971432"/>
            <a:ext cx="10081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800" b="1" dirty="0" err="1" smtClean="0">
                <a:latin typeface="Tahoma" pitchFamily="34" charset="0"/>
                <a:cs typeface="Tahoma" pitchFamily="34" charset="0"/>
              </a:rPr>
              <a:t>Dynamical</a:t>
            </a:r>
            <a:r>
              <a:rPr lang="fr-BE" sz="800" b="1" dirty="0" smtClean="0">
                <a:latin typeface="Tahoma" pitchFamily="34" charset="0"/>
                <a:cs typeface="Tahoma" pitchFamily="34" charset="0"/>
              </a:rPr>
              <a:t> variables</a:t>
            </a:r>
            <a:endParaRPr lang="fr-BE" sz="8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4" name="Text Box 41"/>
          <p:cNvSpPr txBox="1">
            <a:spLocks noChangeArrowheads="1"/>
          </p:cNvSpPr>
          <p:nvPr/>
        </p:nvSpPr>
        <p:spPr bwMode="auto">
          <a:xfrm>
            <a:off x="1691680" y="1971432"/>
            <a:ext cx="7920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800" b="1" dirty="0" err="1" smtClean="0">
                <a:latin typeface="Tahoma" pitchFamily="34" charset="0"/>
                <a:cs typeface="Tahoma" pitchFamily="34" charset="0"/>
              </a:rPr>
              <a:t>Lagrangian</a:t>
            </a:r>
            <a:endParaRPr lang="fr-BE" sz="8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004048" y="620688"/>
            <a:ext cx="41044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[C.L. (2013)] </a:t>
            </a: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/>
          <a:srcRect t="22617"/>
          <a:stretch>
            <a:fillRect/>
          </a:stretch>
        </p:blipFill>
        <p:spPr bwMode="auto">
          <a:xfrm>
            <a:off x="5007999" y="3111678"/>
            <a:ext cx="3473291" cy="91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 cstate="print"/>
          <a:srcRect t="-1266" b="79558"/>
          <a:stretch>
            <a:fillRect/>
          </a:stretch>
        </p:blipFill>
        <p:spPr bwMode="auto">
          <a:xfrm>
            <a:off x="1259632" y="4663705"/>
            <a:ext cx="350043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/>
          <a:srcRect t="-1870" b="78892"/>
          <a:stretch>
            <a:fillRect/>
          </a:stretch>
        </p:blipFill>
        <p:spPr bwMode="auto">
          <a:xfrm>
            <a:off x="1259632" y="1611392"/>
            <a:ext cx="350043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 cstate="print"/>
          <a:srcRect b="77382"/>
          <a:stretch>
            <a:fillRect/>
          </a:stretch>
        </p:blipFill>
        <p:spPr bwMode="auto">
          <a:xfrm>
            <a:off x="1263581" y="3183678"/>
            <a:ext cx="3740467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Rectangle 56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The canonical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formalism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 t="20442"/>
          <a:stretch>
            <a:fillRect/>
          </a:stretch>
        </p:blipFill>
        <p:spPr bwMode="auto">
          <a:xfrm>
            <a:off x="5004049" y="4554439"/>
            <a:ext cx="3250406" cy="98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 t="52137" r="37630" b="24691"/>
          <a:stretch>
            <a:fillRect/>
          </a:stretch>
        </p:blipFill>
        <p:spPr bwMode="auto">
          <a:xfrm>
            <a:off x="6319404" y="6281992"/>
            <a:ext cx="1636972" cy="21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41"/>
          <p:cNvSpPr txBox="1">
            <a:spLocks noChangeArrowheads="1"/>
          </p:cNvSpPr>
          <p:nvPr/>
        </p:nvSpPr>
        <p:spPr bwMode="auto">
          <a:xfrm>
            <a:off x="707776" y="1087591"/>
            <a:ext cx="23761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Textbook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Text Box 41"/>
          <p:cNvSpPr txBox="1">
            <a:spLocks noChangeArrowheads="1"/>
          </p:cNvSpPr>
          <p:nvPr/>
        </p:nvSpPr>
        <p:spPr bwMode="auto">
          <a:xfrm>
            <a:off x="709200" y="2619504"/>
            <a:ext cx="23761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Gauge covariant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Text Box 41"/>
          <p:cNvSpPr txBox="1">
            <a:spLocks noChangeArrowheads="1"/>
          </p:cNvSpPr>
          <p:nvPr/>
        </p:nvSpPr>
        <p:spPr bwMode="auto">
          <a:xfrm>
            <a:off x="709200" y="4149080"/>
            <a:ext cx="23761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Gauge invariant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/>
          <a:srcRect t="21108"/>
          <a:stretch>
            <a:fillRect/>
          </a:stretch>
        </p:blipFill>
        <p:spPr bwMode="auto">
          <a:xfrm>
            <a:off x="5004049" y="1552192"/>
            <a:ext cx="3250406" cy="91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6" cstate="print"/>
          <a:srcRect b="47863"/>
          <a:stretch>
            <a:fillRect/>
          </a:stretch>
        </p:blipFill>
        <p:spPr bwMode="auto">
          <a:xfrm>
            <a:off x="2632581" y="5733259"/>
            <a:ext cx="2624614" cy="47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"/>
          <p:cNvPicPr>
            <a:picLocks noChangeAspect="1" noChangeArrowheads="1"/>
          </p:cNvPicPr>
          <p:nvPr/>
        </p:nvPicPr>
        <p:blipFill>
          <a:blip r:embed="rId6" cstate="print"/>
          <a:srcRect l="6036" t="75309" r="47689" b="1519"/>
          <a:stretch>
            <a:fillRect/>
          </a:stretch>
        </p:blipFill>
        <p:spPr bwMode="auto">
          <a:xfrm>
            <a:off x="2776861" y="6281992"/>
            <a:ext cx="1214540" cy="21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 Box 41"/>
          <p:cNvSpPr txBox="1">
            <a:spLocks noChangeArrowheads="1"/>
          </p:cNvSpPr>
          <p:nvPr/>
        </p:nvSpPr>
        <p:spPr bwMode="auto">
          <a:xfrm>
            <a:off x="2915816" y="1971432"/>
            <a:ext cx="10081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800" b="1" dirty="0" err="1" smtClean="0">
                <a:latin typeface="Tahoma" pitchFamily="34" charset="0"/>
                <a:cs typeface="Tahoma" pitchFamily="34" charset="0"/>
              </a:rPr>
              <a:t>Dynamical</a:t>
            </a:r>
            <a:r>
              <a:rPr lang="fr-BE" sz="800" b="1" dirty="0" smtClean="0">
                <a:latin typeface="Tahoma" pitchFamily="34" charset="0"/>
                <a:cs typeface="Tahoma" pitchFamily="34" charset="0"/>
              </a:rPr>
              <a:t> variables</a:t>
            </a:r>
            <a:endParaRPr lang="fr-BE" sz="8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4" name="Text Box 41"/>
          <p:cNvSpPr txBox="1">
            <a:spLocks noChangeArrowheads="1"/>
          </p:cNvSpPr>
          <p:nvPr/>
        </p:nvSpPr>
        <p:spPr bwMode="auto">
          <a:xfrm>
            <a:off x="1691680" y="1971432"/>
            <a:ext cx="7920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800" b="1" dirty="0" err="1" smtClean="0">
                <a:latin typeface="Tahoma" pitchFamily="34" charset="0"/>
                <a:cs typeface="Tahoma" pitchFamily="34" charset="0"/>
              </a:rPr>
              <a:t>Lagrangian</a:t>
            </a:r>
            <a:endParaRPr lang="fr-BE" sz="8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6" name="Text Box 41"/>
          <p:cNvSpPr txBox="1">
            <a:spLocks noChangeArrowheads="1"/>
          </p:cNvSpPr>
          <p:nvPr/>
        </p:nvSpPr>
        <p:spPr bwMode="auto">
          <a:xfrm>
            <a:off x="1475656" y="5733256"/>
            <a:ext cx="1008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800" b="1" dirty="0" smtClean="0">
                <a:latin typeface="Tahoma" pitchFamily="34" charset="0"/>
                <a:cs typeface="Tahoma" pitchFamily="34" charset="0"/>
              </a:rPr>
              <a:t>Dirac variables</a:t>
            </a:r>
            <a:endParaRPr lang="fr-BE" sz="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7" name="Text Box 41"/>
          <p:cNvSpPr txBox="1">
            <a:spLocks noChangeArrowheads="1"/>
          </p:cNvSpPr>
          <p:nvPr/>
        </p:nvSpPr>
        <p:spPr bwMode="auto">
          <a:xfrm>
            <a:off x="1475656" y="6300000"/>
            <a:ext cx="1008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800" b="1" dirty="0" smtClean="0">
                <a:latin typeface="Tahoma" pitchFamily="34" charset="0"/>
                <a:cs typeface="Tahoma" pitchFamily="34" charset="0"/>
              </a:rPr>
              <a:t>Dressing </a:t>
            </a:r>
            <a:r>
              <a:rPr lang="fr-BE" sz="800" b="1" dirty="0" err="1" smtClean="0">
                <a:latin typeface="Tahoma" pitchFamily="34" charset="0"/>
                <a:cs typeface="Tahoma" pitchFamily="34" charset="0"/>
              </a:rPr>
              <a:t>field</a:t>
            </a:r>
            <a:endParaRPr lang="fr-BE" sz="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8" name="Text Box 41"/>
          <p:cNvSpPr txBox="1">
            <a:spLocks noChangeArrowheads="1"/>
          </p:cNvSpPr>
          <p:nvPr/>
        </p:nvSpPr>
        <p:spPr bwMode="auto">
          <a:xfrm>
            <a:off x="4951252" y="6300000"/>
            <a:ext cx="140364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800" b="1" dirty="0" smtClean="0">
                <a:latin typeface="Tahoma" pitchFamily="34" charset="0"/>
                <a:cs typeface="Tahoma" pitchFamily="34" charset="0"/>
              </a:rPr>
              <a:t>Gauge transformation</a:t>
            </a:r>
            <a:endParaRPr lang="fr-BE" sz="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364088" y="5733256"/>
            <a:ext cx="1368152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fr-BE" sz="8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[Dirac (1955)]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fr-BE" sz="8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[Mandelstam (1962)] </a:t>
            </a:r>
          </a:p>
        </p:txBody>
      </p:sp>
      <p:sp>
        <p:nvSpPr>
          <p:cNvPr id="81" name="Rectangle 80"/>
          <p:cNvSpPr/>
          <p:nvPr/>
        </p:nvSpPr>
        <p:spPr>
          <a:xfrm>
            <a:off x="5004048" y="620688"/>
            <a:ext cx="41044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[C.L. (2013)] </a:t>
            </a: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 cstate="print"/>
          <a:srcRect t="22617"/>
          <a:stretch>
            <a:fillRect/>
          </a:stretch>
        </p:blipFill>
        <p:spPr bwMode="auto">
          <a:xfrm>
            <a:off x="5007999" y="3111678"/>
            <a:ext cx="3473291" cy="91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analogy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with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General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Relativity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b="38106"/>
          <a:stretch>
            <a:fillRect/>
          </a:stretch>
        </p:blipFill>
        <p:spPr bwMode="auto">
          <a:xfrm>
            <a:off x="1350714" y="2396033"/>
            <a:ext cx="509349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 cstate="print"/>
          <a:srcRect l="31862" r="39173" b="8365"/>
          <a:stretch>
            <a:fillRect/>
          </a:stretch>
        </p:blipFill>
        <p:spPr bwMode="auto">
          <a:xfrm>
            <a:off x="2843808" y="1842269"/>
            <a:ext cx="72008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4" cstate="print"/>
          <a:srcRect l="69516"/>
          <a:stretch>
            <a:fillRect/>
          </a:stretch>
        </p:blipFill>
        <p:spPr bwMode="auto">
          <a:xfrm>
            <a:off x="5004048" y="1842269"/>
            <a:ext cx="75783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Accolade ouvrante 38"/>
          <p:cNvSpPr/>
          <p:nvPr/>
        </p:nvSpPr>
        <p:spPr>
          <a:xfrm rot="5400000">
            <a:off x="3131840" y="1410221"/>
            <a:ext cx="144016" cy="1728192"/>
          </a:xfrm>
          <a:prstGeom prst="leftBrac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Accolade ouvrante 39"/>
          <p:cNvSpPr/>
          <p:nvPr/>
        </p:nvSpPr>
        <p:spPr>
          <a:xfrm rot="5400000">
            <a:off x="5292080" y="1194197"/>
            <a:ext cx="144016" cy="2160240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5004048" y="620688"/>
            <a:ext cx="41044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[C.L. (2012,2013)] 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707777" y="1412776"/>
            <a:ext cx="10559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Dual 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role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 Box 41"/>
          <p:cNvSpPr txBox="1">
            <a:spLocks noChangeArrowheads="1"/>
          </p:cNvSpPr>
          <p:nvPr/>
        </p:nvSpPr>
        <p:spPr bwMode="auto">
          <a:xfrm>
            <a:off x="2699792" y="3138413"/>
            <a:ext cx="1008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Pure gauge</a:t>
            </a:r>
            <a:endParaRPr lang="fr-BE" sz="1200" b="1" i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0" name="Text Box 41"/>
          <p:cNvSpPr txBox="1">
            <a:spLocks noChangeArrowheads="1"/>
          </p:cNvSpPr>
          <p:nvPr/>
        </p:nvSpPr>
        <p:spPr bwMode="auto">
          <a:xfrm>
            <a:off x="4464000" y="3138413"/>
            <a:ext cx="18000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Physical</a:t>
            </a:r>
            <a:r>
              <a:rPr lang="fr-BE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BE" sz="12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polarizations</a:t>
            </a:r>
            <a:endParaRPr lang="fr-BE" sz="1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analogy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with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General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Relativity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b="38106"/>
          <a:stretch>
            <a:fillRect/>
          </a:stretch>
        </p:blipFill>
        <p:spPr bwMode="auto">
          <a:xfrm>
            <a:off x="1350714" y="2396033"/>
            <a:ext cx="509349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41"/>
          <p:cNvSpPr txBox="1">
            <a:spLocks noChangeArrowheads="1"/>
          </p:cNvSpPr>
          <p:nvPr/>
        </p:nvSpPr>
        <p:spPr bwMode="auto">
          <a:xfrm>
            <a:off x="6804248" y="3210421"/>
            <a:ext cx="17281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Degrees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 of </a:t>
            </a:r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freedom</a:t>
            </a:r>
            <a:endParaRPr lang="fr-BE" sz="1200" b="1" i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 cstate="print"/>
          <a:srcRect l="31862" r="39173" b="8365"/>
          <a:stretch>
            <a:fillRect/>
          </a:stretch>
        </p:blipFill>
        <p:spPr bwMode="auto">
          <a:xfrm>
            <a:off x="2843808" y="1842269"/>
            <a:ext cx="72008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4" cstate="print"/>
          <a:srcRect l="69516"/>
          <a:stretch>
            <a:fillRect/>
          </a:stretch>
        </p:blipFill>
        <p:spPr bwMode="auto">
          <a:xfrm>
            <a:off x="5004048" y="1842269"/>
            <a:ext cx="75783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Accolade ouvrante 38"/>
          <p:cNvSpPr/>
          <p:nvPr/>
        </p:nvSpPr>
        <p:spPr>
          <a:xfrm rot="5400000">
            <a:off x="3131840" y="1410221"/>
            <a:ext cx="144016" cy="1728192"/>
          </a:xfrm>
          <a:prstGeom prst="leftBrac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Accolade ouvrante 39"/>
          <p:cNvSpPr/>
          <p:nvPr/>
        </p:nvSpPr>
        <p:spPr>
          <a:xfrm rot="5400000">
            <a:off x="5292080" y="1194197"/>
            <a:ext cx="144016" cy="2160240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5004048" y="620688"/>
            <a:ext cx="41044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[C.L. (2012,2013)] 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707777" y="1412776"/>
            <a:ext cx="10559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Dual 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role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 Box 41"/>
          <p:cNvSpPr txBox="1">
            <a:spLocks noChangeArrowheads="1"/>
          </p:cNvSpPr>
          <p:nvPr/>
        </p:nvSpPr>
        <p:spPr bwMode="auto">
          <a:xfrm>
            <a:off x="2699792" y="3138413"/>
            <a:ext cx="1008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Pure gauge</a:t>
            </a:r>
            <a:endParaRPr lang="fr-BE" sz="1200" b="1" i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0" name="Text Box 41"/>
          <p:cNvSpPr txBox="1">
            <a:spLocks noChangeArrowheads="1"/>
          </p:cNvSpPr>
          <p:nvPr/>
        </p:nvSpPr>
        <p:spPr bwMode="auto">
          <a:xfrm>
            <a:off x="4464000" y="3138413"/>
            <a:ext cx="18000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Physical</a:t>
            </a:r>
            <a:r>
              <a:rPr lang="fr-BE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BE" sz="12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polarizations</a:t>
            </a:r>
            <a:endParaRPr lang="fr-BE" sz="1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analogy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with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General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Relativity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b="38106"/>
          <a:stretch>
            <a:fillRect/>
          </a:stretch>
        </p:blipFill>
        <p:spPr bwMode="auto">
          <a:xfrm>
            <a:off x="1350714" y="2396033"/>
            <a:ext cx="509349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 Box 41"/>
          <p:cNvSpPr txBox="1">
            <a:spLocks noChangeArrowheads="1"/>
          </p:cNvSpPr>
          <p:nvPr/>
        </p:nvSpPr>
        <p:spPr bwMode="auto">
          <a:xfrm>
            <a:off x="6804248" y="3975447"/>
            <a:ext cx="17281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Geometrical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interpretation</a:t>
            </a:r>
            <a:endParaRPr lang="fr-BE" sz="12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7" name="Text Box 41"/>
          <p:cNvSpPr txBox="1">
            <a:spLocks noChangeArrowheads="1"/>
          </p:cNvSpPr>
          <p:nvPr/>
        </p:nvSpPr>
        <p:spPr bwMode="auto">
          <a:xfrm>
            <a:off x="2627784" y="4052217"/>
            <a:ext cx="11437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err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Parallelism</a:t>
            </a:r>
            <a:endParaRPr lang="fr-BE" sz="1200" b="1" i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Text Box 41"/>
          <p:cNvSpPr txBox="1">
            <a:spLocks noChangeArrowheads="1"/>
          </p:cNvSpPr>
          <p:nvPr/>
        </p:nvSpPr>
        <p:spPr bwMode="auto">
          <a:xfrm>
            <a:off x="4644008" y="4053849"/>
            <a:ext cx="14034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Curvature</a:t>
            </a:r>
            <a:endParaRPr lang="fr-BE" sz="1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 flipV="1">
            <a:off x="3203848" y="3714477"/>
            <a:ext cx="0" cy="216024"/>
          </a:xfrm>
          <a:prstGeom prst="straightConnector1">
            <a:avLst/>
          </a:prstGeom>
          <a:ln>
            <a:solidFill>
              <a:srgbClr val="0000FF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5327824" y="3714477"/>
            <a:ext cx="0" cy="216024"/>
          </a:xfrm>
          <a:prstGeom prst="straightConnector1">
            <a:avLst/>
          </a:prstGeom>
          <a:ln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41"/>
          <p:cNvSpPr txBox="1">
            <a:spLocks noChangeArrowheads="1"/>
          </p:cNvSpPr>
          <p:nvPr/>
        </p:nvSpPr>
        <p:spPr bwMode="auto">
          <a:xfrm>
            <a:off x="6804248" y="3210421"/>
            <a:ext cx="17281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Degrees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 of </a:t>
            </a:r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freedom</a:t>
            </a:r>
            <a:endParaRPr lang="fr-BE" sz="1200" b="1" i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 cstate="print"/>
          <a:srcRect l="31862" r="39173" b="8365"/>
          <a:stretch>
            <a:fillRect/>
          </a:stretch>
        </p:blipFill>
        <p:spPr bwMode="auto">
          <a:xfrm>
            <a:off x="2843808" y="1842269"/>
            <a:ext cx="72008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4" cstate="print"/>
          <a:srcRect l="69516"/>
          <a:stretch>
            <a:fillRect/>
          </a:stretch>
        </p:blipFill>
        <p:spPr bwMode="auto">
          <a:xfrm>
            <a:off x="5004048" y="1842269"/>
            <a:ext cx="75783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Accolade ouvrante 38"/>
          <p:cNvSpPr/>
          <p:nvPr/>
        </p:nvSpPr>
        <p:spPr>
          <a:xfrm rot="5400000">
            <a:off x="3131840" y="1410221"/>
            <a:ext cx="144016" cy="1728192"/>
          </a:xfrm>
          <a:prstGeom prst="leftBrac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Accolade ouvrante 39"/>
          <p:cNvSpPr/>
          <p:nvPr/>
        </p:nvSpPr>
        <p:spPr>
          <a:xfrm rot="5400000">
            <a:off x="5292080" y="1194197"/>
            <a:ext cx="144016" cy="2160240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5004048" y="620688"/>
            <a:ext cx="41044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[C.L. (2012,2013)] 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707777" y="1412776"/>
            <a:ext cx="10559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Dual 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role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 Box 41"/>
          <p:cNvSpPr txBox="1">
            <a:spLocks noChangeArrowheads="1"/>
          </p:cNvSpPr>
          <p:nvPr/>
        </p:nvSpPr>
        <p:spPr bwMode="auto">
          <a:xfrm>
            <a:off x="2699792" y="3138413"/>
            <a:ext cx="1008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Pure gauge</a:t>
            </a:r>
            <a:endParaRPr lang="fr-BE" sz="1200" b="1" i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0" name="Text Box 41"/>
          <p:cNvSpPr txBox="1">
            <a:spLocks noChangeArrowheads="1"/>
          </p:cNvSpPr>
          <p:nvPr/>
        </p:nvSpPr>
        <p:spPr bwMode="auto">
          <a:xfrm>
            <a:off x="4464000" y="3138413"/>
            <a:ext cx="18000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Physical</a:t>
            </a:r>
            <a:r>
              <a:rPr lang="fr-BE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BE" sz="12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polarizations</a:t>
            </a:r>
            <a:endParaRPr lang="fr-BE" sz="1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72" name="Connecteur droit avec flèche 71"/>
          <p:cNvCxnSpPr/>
          <p:nvPr/>
        </p:nvCxnSpPr>
        <p:spPr>
          <a:xfrm flipV="1">
            <a:off x="3203848" y="4506565"/>
            <a:ext cx="0" cy="216024"/>
          </a:xfrm>
          <a:prstGeom prst="straightConnector1">
            <a:avLst/>
          </a:prstGeom>
          <a:ln>
            <a:solidFill>
              <a:srgbClr val="0000FF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Box 41"/>
          <p:cNvSpPr txBox="1">
            <a:spLocks noChangeArrowheads="1"/>
          </p:cNvSpPr>
          <p:nvPr/>
        </p:nvSpPr>
        <p:spPr bwMode="auto">
          <a:xfrm>
            <a:off x="6840000" y="4866605"/>
            <a:ext cx="1656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Analogy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with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 General </a:t>
            </a:r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Relativity</a:t>
            </a:r>
            <a:endParaRPr lang="fr-BE" sz="12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analogy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with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General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Relativity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b="38106"/>
          <a:stretch>
            <a:fillRect/>
          </a:stretch>
        </p:blipFill>
        <p:spPr bwMode="auto">
          <a:xfrm>
            <a:off x="1350714" y="2396033"/>
            <a:ext cx="509349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3" cstate="print"/>
          <a:srcRect t="61894"/>
          <a:stretch>
            <a:fillRect/>
          </a:stretch>
        </p:blipFill>
        <p:spPr bwMode="auto">
          <a:xfrm>
            <a:off x="1350714" y="5730701"/>
            <a:ext cx="5093494" cy="31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 Box 41"/>
          <p:cNvSpPr txBox="1">
            <a:spLocks noChangeArrowheads="1"/>
          </p:cNvSpPr>
          <p:nvPr/>
        </p:nvSpPr>
        <p:spPr bwMode="auto">
          <a:xfrm>
            <a:off x="6804248" y="3975447"/>
            <a:ext cx="17281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Geometrical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interpretation</a:t>
            </a:r>
            <a:endParaRPr lang="fr-BE" sz="12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7" name="Text Box 41"/>
          <p:cNvSpPr txBox="1">
            <a:spLocks noChangeArrowheads="1"/>
          </p:cNvSpPr>
          <p:nvPr/>
        </p:nvSpPr>
        <p:spPr bwMode="auto">
          <a:xfrm>
            <a:off x="2627784" y="4052217"/>
            <a:ext cx="11437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err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Parallelism</a:t>
            </a:r>
            <a:endParaRPr lang="fr-BE" sz="1200" b="1" i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Text Box 41"/>
          <p:cNvSpPr txBox="1">
            <a:spLocks noChangeArrowheads="1"/>
          </p:cNvSpPr>
          <p:nvPr/>
        </p:nvSpPr>
        <p:spPr bwMode="auto">
          <a:xfrm>
            <a:off x="4644008" y="4053849"/>
            <a:ext cx="14034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Curvature</a:t>
            </a:r>
            <a:endParaRPr lang="fr-BE" sz="1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9" name="Text Box 41"/>
          <p:cNvSpPr txBox="1">
            <a:spLocks noChangeArrowheads="1"/>
          </p:cNvSpPr>
          <p:nvPr/>
        </p:nvSpPr>
        <p:spPr bwMode="auto">
          <a:xfrm>
            <a:off x="2627784" y="4866605"/>
            <a:ext cx="1143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err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Inertial</a:t>
            </a:r>
            <a:r>
              <a:rPr lang="fr-BE" sz="12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forces</a:t>
            </a:r>
            <a:endParaRPr lang="fr-BE" sz="1200" b="1" i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0" name="Text Box 41"/>
          <p:cNvSpPr txBox="1">
            <a:spLocks noChangeArrowheads="1"/>
          </p:cNvSpPr>
          <p:nvPr/>
        </p:nvSpPr>
        <p:spPr bwMode="auto">
          <a:xfrm>
            <a:off x="4499992" y="4866606"/>
            <a:ext cx="1656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Gravitational</a:t>
            </a:r>
            <a:r>
              <a:rPr lang="fr-BE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forces</a:t>
            </a:r>
            <a:endParaRPr lang="fr-BE" sz="1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 flipV="1">
            <a:off x="3203848" y="3714477"/>
            <a:ext cx="0" cy="216024"/>
          </a:xfrm>
          <a:prstGeom prst="straightConnector1">
            <a:avLst/>
          </a:prstGeom>
          <a:ln>
            <a:solidFill>
              <a:srgbClr val="0000FF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V="1">
            <a:off x="5327824" y="4506565"/>
            <a:ext cx="0" cy="216024"/>
          </a:xfrm>
          <a:prstGeom prst="straightConnector1">
            <a:avLst/>
          </a:prstGeom>
          <a:ln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5327824" y="3714477"/>
            <a:ext cx="0" cy="216024"/>
          </a:xfrm>
          <a:prstGeom prst="straightConnector1">
            <a:avLst/>
          </a:prstGeom>
          <a:ln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41"/>
          <p:cNvSpPr txBox="1">
            <a:spLocks noChangeArrowheads="1"/>
          </p:cNvSpPr>
          <p:nvPr/>
        </p:nvSpPr>
        <p:spPr bwMode="auto">
          <a:xfrm>
            <a:off x="6804248" y="3210421"/>
            <a:ext cx="17281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Degrees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 of </a:t>
            </a:r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freedom</a:t>
            </a:r>
            <a:endParaRPr lang="fr-BE" sz="1200" b="1" i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 cstate="print"/>
          <a:srcRect l="31862" r="39173" b="8365"/>
          <a:stretch>
            <a:fillRect/>
          </a:stretch>
        </p:blipFill>
        <p:spPr bwMode="auto">
          <a:xfrm>
            <a:off x="2843808" y="1842269"/>
            <a:ext cx="72008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4" cstate="print"/>
          <a:srcRect l="69516"/>
          <a:stretch>
            <a:fillRect/>
          </a:stretch>
        </p:blipFill>
        <p:spPr bwMode="auto">
          <a:xfrm>
            <a:off x="5004048" y="1842269"/>
            <a:ext cx="75783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Accolade ouvrante 38"/>
          <p:cNvSpPr/>
          <p:nvPr/>
        </p:nvSpPr>
        <p:spPr>
          <a:xfrm rot="5400000">
            <a:off x="3131840" y="1410221"/>
            <a:ext cx="144016" cy="1728192"/>
          </a:xfrm>
          <a:prstGeom prst="leftBrac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Accolade ouvrante 39"/>
          <p:cNvSpPr/>
          <p:nvPr/>
        </p:nvSpPr>
        <p:spPr>
          <a:xfrm rot="5400000">
            <a:off x="5292080" y="1194197"/>
            <a:ext cx="144016" cy="2160240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5004048" y="620688"/>
            <a:ext cx="41044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[C.L. (2012,2013)] 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707777" y="1412776"/>
            <a:ext cx="10559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Dual 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role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outline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Picture 2" descr="E:\Physique\Images\nucleon.angmom.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1707821" cy="2160240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21" name="Groupe 20"/>
          <p:cNvGrpSpPr>
            <a:grpSpLocks noChangeAspect="1"/>
          </p:cNvGrpSpPr>
          <p:nvPr/>
        </p:nvGrpSpPr>
        <p:grpSpPr>
          <a:xfrm>
            <a:off x="3144246" y="1811461"/>
            <a:ext cx="2679869" cy="1689547"/>
            <a:chOff x="2915816" y="1379413"/>
            <a:chExt cx="2908300" cy="1833563"/>
          </a:xfrm>
        </p:grpSpPr>
        <p:pic>
          <p:nvPicPr>
            <p:cNvPr id="16" name="Picture 5" descr="E:\Physique\Talks\QCD'N 12\Darkspin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15816" y="1379413"/>
              <a:ext cx="2908300" cy="18335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Text Box 53"/>
            <p:cNvSpPr txBox="1">
              <a:spLocks noChangeArrowheads="1"/>
            </p:cNvSpPr>
            <p:nvPr/>
          </p:nvSpPr>
          <p:spPr bwMode="auto">
            <a:xfrm>
              <a:off x="3754016" y="2290638"/>
              <a:ext cx="10668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fr-BE" sz="12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Dark</a:t>
              </a:r>
              <a:r>
                <a:rPr lang="fr-BE" sz="12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spin</a:t>
              </a:r>
            </a:p>
          </p:txBody>
        </p:sp>
        <p:sp>
          <p:nvSpPr>
            <p:cNvPr id="18" name="Text Box 53"/>
            <p:cNvSpPr txBox="1">
              <a:spLocks noChangeArrowheads="1"/>
            </p:cNvSpPr>
            <p:nvPr/>
          </p:nvSpPr>
          <p:spPr bwMode="auto">
            <a:xfrm>
              <a:off x="4621563" y="1572170"/>
              <a:ext cx="914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BE" sz="12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Quark        spin</a:t>
              </a:r>
            </a:p>
          </p:txBody>
        </p:sp>
        <p:sp>
          <p:nvSpPr>
            <p:cNvPr id="19" name="Text Box 53"/>
            <p:cNvSpPr txBox="1">
              <a:spLocks noChangeArrowheads="1"/>
            </p:cNvSpPr>
            <p:nvPr/>
          </p:nvSpPr>
          <p:spPr bwMode="auto">
            <a:xfrm>
              <a:off x="3754016" y="1684213"/>
              <a:ext cx="304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BE" sz="24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?</a:t>
              </a:r>
            </a:p>
          </p:txBody>
        </p:sp>
      </p:grpSp>
      <p:sp>
        <p:nvSpPr>
          <p:cNvPr id="20" name="Text Box 53"/>
          <p:cNvSpPr txBox="1">
            <a:spLocks noChangeArrowheads="1"/>
          </p:cNvSpPr>
          <p:nvPr/>
        </p:nvSpPr>
        <p:spPr bwMode="auto">
          <a:xfrm>
            <a:off x="5364088" y="1816670"/>
            <a:ext cx="990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BE" sz="12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~ 30 %</a:t>
            </a:r>
          </a:p>
        </p:txBody>
      </p:sp>
      <p:grpSp>
        <p:nvGrpSpPr>
          <p:cNvPr id="2" name="Groupe 13"/>
          <p:cNvGrpSpPr>
            <a:grpSpLocks noChangeAspect="1"/>
          </p:cNvGrpSpPr>
          <p:nvPr/>
        </p:nvGrpSpPr>
        <p:grpSpPr bwMode="auto">
          <a:xfrm>
            <a:off x="6444208" y="2276872"/>
            <a:ext cx="2051720" cy="527585"/>
            <a:chOff x="914400" y="5715000"/>
            <a:chExt cx="2667000" cy="685800"/>
          </a:xfrm>
        </p:grpSpPr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90600" y="5791200"/>
              <a:ext cx="2468732" cy="5364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914400" y="5715000"/>
              <a:ext cx="2667000" cy="68580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4" name="Espace réservé du contenu 2"/>
          <p:cNvSpPr txBox="1">
            <a:spLocks/>
          </p:cNvSpPr>
          <p:nvPr/>
        </p:nvSpPr>
        <p:spPr>
          <a:xfrm>
            <a:off x="1475656" y="4221088"/>
            <a:ext cx="6192688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200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The </a:t>
            </a:r>
            <a:r>
              <a:rPr lang="fr-FR" sz="2200" noProof="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decompositions</a:t>
            </a:r>
            <a:r>
              <a:rPr lang="fr-FR" sz="2200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in a </a:t>
            </a:r>
            <a:r>
              <a:rPr lang="fr-FR" sz="2200" noProof="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nutshell</a:t>
            </a:r>
            <a:endParaRPr lang="fr-FR" sz="2200" noProof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200" i="1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kumimoji="0" lang="fr-FR" sz="220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anonical </a:t>
            </a:r>
            <a:r>
              <a:rPr kumimoji="0" lang="fr-FR" sz="220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formalism</a:t>
            </a:r>
            <a:r>
              <a:rPr kumimoji="0" lang="fr-FR" sz="220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and </a:t>
            </a:r>
            <a:r>
              <a:rPr kumimoji="0" lang="fr-FR" sz="2200" i="1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Chen et al. </a:t>
            </a:r>
            <a:r>
              <a:rPr lang="fr-FR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approach</a:t>
            </a:r>
            <a:endParaRPr lang="fr-FR" sz="2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2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</a:t>
            </a:r>
            <a:r>
              <a:rPr lang="fr-FR" sz="2200" noProof="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eometrical</a:t>
            </a:r>
            <a:r>
              <a:rPr lang="fr-FR" sz="2200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200" noProof="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interpretation</a:t>
            </a:r>
            <a:r>
              <a:rPr lang="fr-FR" sz="2200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of gauge </a:t>
            </a:r>
            <a:r>
              <a:rPr lang="fr-FR" sz="2200" noProof="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symmetry</a:t>
            </a:r>
            <a:endParaRPr lang="fr-FR" sz="2200" noProof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20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220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Path</a:t>
            </a:r>
            <a:r>
              <a:rPr kumimoji="0" lang="fr-FR" sz="220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kumimoji="0" lang="fr-FR" sz="220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dependence</a:t>
            </a:r>
            <a:r>
              <a:rPr kumimoji="0" lang="fr-FR" sz="220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and </a:t>
            </a:r>
            <a:r>
              <a:rPr kumimoji="0" lang="fr-FR" sz="220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measurability</a:t>
            </a:r>
            <a:endParaRPr kumimoji="0" lang="fr-FR" sz="220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Conclusions</a:t>
            </a:r>
            <a:endParaRPr kumimoji="0" lang="fr-FR" sz="22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Espace réservé du contenu 2"/>
          <p:cNvSpPr txBox="1">
            <a:spLocks/>
          </p:cNvSpPr>
          <p:nvPr/>
        </p:nvSpPr>
        <p:spPr>
          <a:xfrm>
            <a:off x="3275856" y="764704"/>
            <a:ext cx="2592288" cy="284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2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Basic</a:t>
            </a:r>
            <a:r>
              <a:rPr kumimoji="0" lang="fr-FR" sz="22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question</a:t>
            </a:r>
            <a:endParaRPr kumimoji="0" lang="fr-FR" sz="22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838200"/>
            <a:ext cx="382905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Espace réservé du contenu 2"/>
          <p:cNvSpPr txBox="1">
            <a:spLocks/>
          </p:cNvSpPr>
          <p:nvPr/>
        </p:nvSpPr>
        <p:spPr bwMode="auto">
          <a:xfrm>
            <a:off x="4724400" y="3748088"/>
            <a:ext cx="2303463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[Wakamatsu (2010)]</a:t>
            </a:r>
            <a:endParaRPr lang="fr-FR" sz="1200" b="1" i="1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149" name="Espace réservé du contenu 2"/>
          <p:cNvSpPr txBox="1">
            <a:spLocks/>
          </p:cNvSpPr>
          <p:nvPr/>
        </p:nvSpPr>
        <p:spPr bwMode="auto">
          <a:xfrm>
            <a:off x="1524000" y="3748088"/>
            <a:ext cx="208756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[Chen </a:t>
            </a:r>
            <a:r>
              <a:rPr lang="fr-FR" sz="1200" b="1" i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et al</a:t>
            </a:r>
            <a:r>
              <a:rPr lang="fr-FR" sz="12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. (2008)]</a:t>
            </a:r>
            <a:endParaRPr lang="fr-FR" sz="1200" b="1" i="1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150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The Stueckelberg symmetry</a:t>
            </a:r>
          </a:p>
        </p:txBody>
      </p:sp>
      <p:sp>
        <p:nvSpPr>
          <p:cNvPr id="6151" name="Text Box 41"/>
          <p:cNvSpPr txBox="1">
            <a:spLocks noChangeArrowheads="1"/>
          </p:cNvSpPr>
          <p:nvPr/>
        </p:nvSpPr>
        <p:spPr bwMode="auto">
          <a:xfrm>
            <a:off x="6781800" y="1295400"/>
            <a:ext cx="1600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200" b="1">
                <a:latin typeface="Tahoma" pitchFamily="34" charset="0"/>
                <a:cs typeface="Tahoma" pitchFamily="34" charset="0"/>
              </a:rPr>
              <a:t>Ambiguous!</a:t>
            </a:r>
            <a:endParaRPr lang="fr-BE" sz="1200" b="1" i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6152" name="Espace réservé du contenu 2"/>
          <p:cNvSpPr txBox="1">
            <a:spLocks/>
          </p:cNvSpPr>
          <p:nvPr/>
        </p:nvSpPr>
        <p:spPr bwMode="auto">
          <a:xfrm>
            <a:off x="6904038" y="762000"/>
            <a:ext cx="2087562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[Stoilov (2010)]</a:t>
            </a:r>
          </a:p>
          <a:p>
            <a:pPr>
              <a:spcBef>
                <a:spcPct val="20000"/>
              </a:spcBef>
            </a:pPr>
            <a:r>
              <a:rPr lang="fr-FR" sz="12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[C.L. (2013)]</a:t>
            </a:r>
          </a:p>
        </p:txBody>
      </p:sp>
      <p:pic>
        <p:nvPicPr>
          <p:cNvPr id="81" name="Picture 2" descr="E:\Physique\Talks\QCD'N 12\Wak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33888" y="2417763"/>
            <a:ext cx="2057400" cy="1296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6" name="Picture 13" descr="E:\Physique\Talks\QCD'N 12\GIE1_split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9338" y="2417763"/>
            <a:ext cx="2057400" cy="1296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55" name="Text Box 53"/>
          <p:cNvSpPr txBox="1">
            <a:spLocks noChangeArrowheads="1"/>
          </p:cNvSpPr>
          <p:nvPr/>
        </p:nvSpPr>
        <p:spPr bwMode="auto">
          <a:xfrm>
            <a:off x="2314575" y="2589213"/>
            <a:ext cx="3587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</a:p>
        </p:txBody>
      </p:sp>
      <p:sp>
        <p:nvSpPr>
          <p:cNvPr id="6156" name="Text Box 53"/>
          <p:cNvSpPr txBox="1">
            <a:spLocks noChangeArrowheads="1"/>
          </p:cNvSpPr>
          <p:nvPr/>
        </p:nvSpPr>
        <p:spPr bwMode="auto">
          <a:xfrm>
            <a:off x="2457450" y="3048000"/>
            <a:ext cx="3603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</a:p>
        </p:txBody>
      </p:sp>
      <p:sp>
        <p:nvSpPr>
          <p:cNvPr id="6157" name="Text Box 53"/>
          <p:cNvSpPr txBox="1">
            <a:spLocks noChangeArrowheads="1"/>
          </p:cNvSpPr>
          <p:nvPr/>
        </p:nvSpPr>
        <p:spPr bwMode="auto">
          <a:xfrm>
            <a:off x="1665288" y="3094038"/>
            <a:ext cx="3603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</a:p>
        </p:txBody>
      </p:sp>
      <p:sp>
        <p:nvSpPr>
          <p:cNvPr id="6158" name="Text Box 53"/>
          <p:cNvSpPr txBox="1">
            <a:spLocks noChangeArrowheads="1"/>
          </p:cNvSpPr>
          <p:nvPr/>
        </p:nvSpPr>
        <p:spPr bwMode="auto">
          <a:xfrm>
            <a:off x="1593850" y="2543175"/>
            <a:ext cx="3603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</a:p>
        </p:txBody>
      </p:sp>
      <p:sp>
        <p:nvSpPr>
          <p:cNvPr id="6159" name="Text Box 53"/>
          <p:cNvSpPr txBox="1">
            <a:spLocks noChangeArrowheads="1"/>
          </p:cNvSpPr>
          <p:nvPr/>
        </p:nvSpPr>
        <p:spPr bwMode="auto">
          <a:xfrm>
            <a:off x="5699125" y="2589213"/>
            <a:ext cx="3603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</a:p>
        </p:txBody>
      </p:sp>
      <p:sp>
        <p:nvSpPr>
          <p:cNvPr id="6160" name="Text Box 53"/>
          <p:cNvSpPr txBox="1">
            <a:spLocks noChangeArrowheads="1"/>
          </p:cNvSpPr>
          <p:nvPr/>
        </p:nvSpPr>
        <p:spPr bwMode="auto">
          <a:xfrm>
            <a:off x="5843588" y="3048000"/>
            <a:ext cx="3587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</a:p>
        </p:txBody>
      </p:sp>
      <p:sp>
        <p:nvSpPr>
          <p:cNvPr id="6161" name="Text Box 53"/>
          <p:cNvSpPr txBox="1">
            <a:spLocks noChangeArrowheads="1"/>
          </p:cNvSpPr>
          <p:nvPr/>
        </p:nvSpPr>
        <p:spPr bwMode="auto">
          <a:xfrm>
            <a:off x="4978400" y="3021013"/>
            <a:ext cx="3603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</a:p>
        </p:txBody>
      </p:sp>
      <p:sp>
        <p:nvSpPr>
          <p:cNvPr id="6162" name="Text Box 53"/>
          <p:cNvSpPr txBox="1">
            <a:spLocks noChangeArrowheads="1"/>
          </p:cNvSpPr>
          <p:nvPr/>
        </p:nvSpPr>
        <p:spPr bwMode="auto">
          <a:xfrm>
            <a:off x="5051425" y="2446338"/>
            <a:ext cx="3587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</a:p>
        </p:txBody>
      </p:sp>
      <p:pic>
        <p:nvPicPr>
          <p:cNvPr id="6163" name="Picture 5"/>
          <p:cNvPicPr>
            <a:picLocks noChangeAspect="1" noChangeArrowheads="1"/>
          </p:cNvPicPr>
          <p:nvPr/>
        </p:nvPicPr>
        <p:blipFill>
          <a:blip r:embed="rId5" cstate="print"/>
          <a:srcRect l="50246" t="66667" b="4167"/>
          <a:stretch>
            <a:fillRect/>
          </a:stretch>
        </p:blipFill>
        <p:spPr bwMode="auto">
          <a:xfrm>
            <a:off x="2438400" y="1922463"/>
            <a:ext cx="1447800" cy="2667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164" name="Espace réservé du contenu 2"/>
          <p:cNvSpPr txBox="1">
            <a:spLocks/>
          </p:cNvSpPr>
          <p:nvPr/>
        </p:nvSpPr>
        <p:spPr bwMode="auto">
          <a:xfrm>
            <a:off x="609600" y="1905000"/>
            <a:ext cx="2592388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400" b="1">
                <a:latin typeface="Tahoma" pitchFamily="34" charset="0"/>
                <a:cs typeface="Tahoma" pitchFamily="34" charset="0"/>
              </a:rPr>
              <a:t> Coulomb GIE</a:t>
            </a:r>
          </a:p>
        </p:txBody>
      </p:sp>
      <p:pic>
        <p:nvPicPr>
          <p:cNvPr id="109" name="Picture 3" descr="E:\Physique\Talks\QCD'N 12\GIE2_split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9338" y="4891088"/>
            <a:ext cx="2057400" cy="1298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0" name="Picture 8" descr="E:\Physique\Talks\QCD'N 12\Wak2_split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4889500"/>
            <a:ext cx="2057400" cy="1296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1" name="Picture 9" descr="E:\Physique\Talks\QCD'N 12\GIE1pot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4444"/>
          <a:stretch>
            <a:fillRect/>
          </a:stretch>
        </p:blipFill>
        <p:spPr bwMode="auto">
          <a:xfrm>
            <a:off x="7543800" y="2376488"/>
            <a:ext cx="1143000" cy="1296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" name="Picture 10" descr="E:\Physique\Talks\QCD'N 12\GIE2pot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4444"/>
          <a:stretch>
            <a:fillRect/>
          </a:stretch>
        </p:blipFill>
        <p:spPr bwMode="auto">
          <a:xfrm>
            <a:off x="7543800" y="4814888"/>
            <a:ext cx="1143000" cy="1298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69" name="Espace réservé du contenu 2"/>
          <p:cNvSpPr txBox="1">
            <a:spLocks/>
          </p:cNvSpPr>
          <p:nvPr/>
        </p:nvSpPr>
        <p:spPr bwMode="auto">
          <a:xfrm>
            <a:off x="1524000" y="6189663"/>
            <a:ext cx="208756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[Hatta (2011)]</a:t>
            </a:r>
          </a:p>
          <a:p>
            <a:pPr>
              <a:spcBef>
                <a:spcPct val="20000"/>
              </a:spcBef>
            </a:pPr>
            <a:r>
              <a:rPr lang="fr-FR" sz="12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[C.L. (2013)]</a:t>
            </a:r>
          </a:p>
        </p:txBody>
      </p:sp>
      <p:sp>
        <p:nvSpPr>
          <p:cNvPr id="6170" name="Text Box 53"/>
          <p:cNvSpPr txBox="1">
            <a:spLocks noChangeArrowheads="1"/>
          </p:cNvSpPr>
          <p:nvPr/>
        </p:nvSpPr>
        <p:spPr bwMode="auto">
          <a:xfrm>
            <a:off x="2320925" y="5060950"/>
            <a:ext cx="3587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</a:p>
        </p:txBody>
      </p:sp>
      <p:sp>
        <p:nvSpPr>
          <p:cNvPr id="6171" name="Text Box 53"/>
          <p:cNvSpPr txBox="1">
            <a:spLocks noChangeArrowheads="1"/>
          </p:cNvSpPr>
          <p:nvPr/>
        </p:nvSpPr>
        <p:spPr bwMode="auto">
          <a:xfrm>
            <a:off x="2306638" y="5565775"/>
            <a:ext cx="3603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</a:p>
        </p:txBody>
      </p:sp>
      <p:sp>
        <p:nvSpPr>
          <p:cNvPr id="6172" name="Text Box 53"/>
          <p:cNvSpPr txBox="1">
            <a:spLocks noChangeArrowheads="1"/>
          </p:cNvSpPr>
          <p:nvPr/>
        </p:nvSpPr>
        <p:spPr bwMode="auto">
          <a:xfrm>
            <a:off x="1620838" y="5565775"/>
            <a:ext cx="3603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</a:p>
        </p:txBody>
      </p:sp>
      <p:sp>
        <p:nvSpPr>
          <p:cNvPr id="6173" name="Text Box 53"/>
          <p:cNvSpPr txBox="1">
            <a:spLocks noChangeArrowheads="1"/>
          </p:cNvSpPr>
          <p:nvPr/>
        </p:nvSpPr>
        <p:spPr bwMode="auto">
          <a:xfrm>
            <a:off x="1544638" y="5064125"/>
            <a:ext cx="3603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</a:p>
        </p:txBody>
      </p:sp>
      <p:pic>
        <p:nvPicPr>
          <p:cNvPr id="6174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00413" y="5867400"/>
            <a:ext cx="280987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175" name="Connecteur droit avec flèche 40"/>
          <p:cNvCxnSpPr>
            <a:cxnSpLocks noChangeShapeType="1"/>
          </p:cNvCxnSpPr>
          <p:nvPr/>
        </p:nvCxnSpPr>
        <p:spPr bwMode="auto">
          <a:xfrm flipH="1" flipV="1">
            <a:off x="2895600" y="5881688"/>
            <a:ext cx="381000" cy="762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stealth" w="med" len="med"/>
          </a:ln>
        </p:spPr>
      </p:cxnSp>
      <p:sp>
        <p:nvSpPr>
          <p:cNvPr id="6176" name="Espace réservé du contenu 2"/>
          <p:cNvSpPr txBox="1">
            <a:spLocks/>
          </p:cNvSpPr>
          <p:nvPr/>
        </p:nvSpPr>
        <p:spPr bwMode="auto">
          <a:xfrm>
            <a:off x="609600" y="4357688"/>
            <a:ext cx="2592388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400" b="1">
                <a:latin typeface="Tahoma" pitchFamily="34" charset="0"/>
                <a:cs typeface="Tahoma" pitchFamily="34" charset="0"/>
              </a:rPr>
              <a:t> Light-front GIE</a:t>
            </a:r>
          </a:p>
        </p:txBody>
      </p:sp>
      <p:pic>
        <p:nvPicPr>
          <p:cNvPr id="6177" name="Picture 4"/>
          <p:cNvPicPr>
            <a:picLocks noChangeAspect="1" noChangeArrowheads="1"/>
          </p:cNvPicPr>
          <p:nvPr/>
        </p:nvPicPr>
        <p:blipFill>
          <a:blip r:embed="rId5" cstate="print"/>
          <a:srcRect l="70705" t="33333" b="37500"/>
          <a:stretch>
            <a:fillRect/>
          </a:stretch>
        </p:blipFill>
        <p:spPr bwMode="auto">
          <a:xfrm>
            <a:off x="2438400" y="4395788"/>
            <a:ext cx="852488" cy="2667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178" name="Text Box 53"/>
          <p:cNvSpPr txBox="1">
            <a:spLocks noChangeArrowheads="1"/>
          </p:cNvSpPr>
          <p:nvPr/>
        </p:nvSpPr>
        <p:spPr bwMode="auto">
          <a:xfrm>
            <a:off x="7696200" y="2605088"/>
            <a:ext cx="5334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100" b="1"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>
                <a:latin typeface="Tahoma" pitchFamily="34" charset="0"/>
                <a:cs typeface="Tahoma" pitchFamily="34" charset="0"/>
              </a:rPr>
              <a:t>pot</a:t>
            </a:r>
          </a:p>
        </p:txBody>
      </p:sp>
      <p:sp>
        <p:nvSpPr>
          <p:cNvPr id="6179" name="Text Box 53"/>
          <p:cNvSpPr txBox="1">
            <a:spLocks noChangeArrowheads="1"/>
          </p:cNvSpPr>
          <p:nvPr/>
        </p:nvSpPr>
        <p:spPr bwMode="auto">
          <a:xfrm>
            <a:off x="7667625" y="5129213"/>
            <a:ext cx="5334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100" b="1"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>
                <a:latin typeface="Tahoma" pitchFamily="34" charset="0"/>
                <a:cs typeface="Tahoma" pitchFamily="34" charset="0"/>
              </a:rPr>
              <a:t>pot</a:t>
            </a:r>
          </a:p>
        </p:txBody>
      </p:sp>
      <p:sp>
        <p:nvSpPr>
          <p:cNvPr id="6180" name="Text Box 53"/>
          <p:cNvSpPr txBox="1">
            <a:spLocks noChangeArrowheads="1"/>
          </p:cNvSpPr>
          <p:nvPr/>
        </p:nvSpPr>
        <p:spPr bwMode="auto">
          <a:xfrm>
            <a:off x="5699125" y="5070475"/>
            <a:ext cx="3603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</a:p>
        </p:txBody>
      </p:sp>
      <p:sp>
        <p:nvSpPr>
          <p:cNvPr id="6181" name="Text Box 53"/>
          <p:cNvSpPr txBox="1">
            <a:spLocks noChangeArrowheads="1"/>
          </p:cNvSpPr>
          <p:nvPr/>
        </p:nvSpPr>
        <p:spPr bwMode="auto">
          <a:xfrm>
            <a:off x="5664200" y="5565775"/>
            <a:ext cx="3603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</a:p>
        </p:txBody>
      </p:sp>
      <p:sp>
        <p:nvSpPr>
          <p:cNvPr id="6182" name="Text Box 53"/>
          <p:cNvSpPr txBox="1">
            <a:spLocks noChangeArrowheads="1"/>
          </p:cNvSpPr>
          <p:nvPr/>
        </p:nvSpPr>
        <p:spPr bwMode="auto">
          <a:xfrm>
            <a:off x="4824413" y="5435600"/>
            <a:ext cx="3603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</a:p>
        </p:txBody>
      </p:sp>
      <p:sp>
        <p:nvSpPr>
          <p:cNvPr id="6183" name="Text Box 53"/>
          <p:cNvSpPr txBox="1">
            <a:spLocks noChangeArrowheads="1"/>
          </p:cNvSpPr>
          <p:nvPr/>
        </p:nvSpPr>
        <p:spPr bwMode="auto">
          <a:xfrm>
            <a:off x="5051425" y="4927600"/>
            <a:ext cx="3587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</a:p>
        </p:txBody>
      </p:sp>
      <p:pic>
        <p:nvPicPr>
          <p:cNvPr id="6184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29413" y="5867400"/>
            <a:ext cx="280987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185" name="Connecteur droit avec flèche 40"/>
          <p:cNvCxnSpPr>
            <a:cxnSpLocks noChangeShapeType="1"/>
          </p:cNvCxnSpPr>
          <p:nvPr/>
        </p:nvCxnSpPr>
        <p:spPr bwMode="auto">
          <a:xfrm flipH="1" flipV="1">
            <a:off x="6324600" y="5881688"/>
            <a:ext cx="381000" cy="762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stealth" w="med" len="med"/>
          </a:ln>
        </p:spPr>
      </p:cxnSp>
      <p:sp>
        <p:nvSpPr>
          <p:cNvPr id="6186" name="Text Box 41"/>
          <p:cNvSpPr txBox="1">
            <a:spLocks noChangeArrowheads="1"/>
          </p:cNvSpPr>
          <p:nvPr/>
        </p:nvSpPr>
        <p:spPr bwMode="auto">
          <a:xfrm>
            <a:off x="6400800" y="1524000"/>
            <a:ext cx="2362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200" b="1">
                <a:latin typeface="Tahoma" pitchFamily="34" charset="0"/>
                <a:cs typeface="Tahoma" pitchFamily="34" charset="0"/>
              </a:rPr>
              <a:t>Infinitely many possibilities!</a:t>
            </a:r>
            <a:endParaRPr lang="fr-BE" sz="1200" b="1" i="1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 Box 53"/>
          <p:cNvSpPr txBox="1">
            <a:spLocks noChangeArrowheads="1"/>
          </p:cNvSpPr>
          <p:nvPr/>
        </p:nvSpPr>
        <p:spPr bwMode="auto">
          <a:xfrm>
            <a:off x="5724128" y="2996952"/>
            <a:ext cx="914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Gauge</a:t>
            </a:r>
            <a:endParaRPr lang="fr-BE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9" name="Text Box 53"/>
          <p:cNvSpPr txBox="1">
            <a:spLocks noChangeArrowheads="1"/>
          </p:cNvSpPr>
          <p:nvPr/>
        </p:nvSpPr>
        <p:spPr bwMode="auto">
          <a:xfrm>
            <a:off x="5542384" y="2420888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2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GIE1</a:t>
            </a:r>
          </a:p>
        </p:txBody>
      </p:sp>
      <p:sp>
        <p:nvSpPr>
          <p:cNvPr id="130" name="Text Box 53"/>
          <p:cNvSpPr txBox="1">
            <a:spLocks noChangeArrowheads="1"/>
          </p:cNvSpPr>
          <p:nvPr/>
        </p:nvSpPr>
        <p:spPr bwMode="auto">
          <a:xfrm>
            <a:off x="5542384" y="1844824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2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GIE2</a:t>
            </a:r>
          </a:p>
        </p:txBody>
      </p:sp>
      <p:sp>
        <p:nvSpPr>
          <p:cNvPr id="131" name="Text Box 53"/>
          <p:cNvSpPr txBox="1">
            <a:spLocks noChangeArrowheads="1"/>
          </p:cNvSpPr>
          <p:nvPr/>
        </p:nvSpPr>
        <p:spPr bwMode="auto">
          <a:xfrm>
            <a:off x="4211960" y="991761"/>
            <a:ext cx="20882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Gauge-variant </a:t>
            </a:r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operator</a:t>
            </a:r>
            <a:endParaRPr lang="fr-BE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2" name="Text Box 53"/>
          <p:cNvSpPr txBox="1">
            <a:spLocks noChangeArrowheads="1"/>
          </p:cNvSpPr>
          <p:nvPr/>
        </p:nvSpPr>
        <p:spPr bwMode="auto">
          <a:xfrm>
            <a:off x="3707904" y="3645024"/>
            <a:ext cx="16561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« Natural » gauges</a:t>
            </a:r>
            <a:endParaRPr lang="fr-BE" sz="1200" b="1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Groupe 136"/>
          <p:cNvGrpSpPr>
            <a:grpSpLocks noChangeAspect="1"/>
          </p:cNvGrpSpPr>
          <p:nvPr/>
        </p:nvGrpSpPr>
        <p:grpSpPr>
          <a:xfrm>
            <a:off x="3419872" y="1124744"/>
            <a:ext cx="2232248" cy="2451805"/>
            <a:chOff x="1219200" y="4501530"/>
            <a:chExt cx="1752600" cy="1924980"/>
          </a:xfrm>
        </p:grpSpPr>
        <p:cxnSp>
          <p:nvCxnSpPr>
            <p:cNvPr id="122" name="Connecteur droit avec flèche 42"/>
            <p:cNvCxnSpPr>
              <a:cxnSpLocks noChangeShapeType="1"/>
            </p:cNvCxnSpPr>
            <p:nvPr/>
          </p:nvCxnSpPr>
          <p:spPr bwMode="auto">
            <a:xfrm>
              <a:off x="1219200" y="6101730"/>
              <a:ext cx="1752600" cy="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cxnSp>
          <p:nvCxnSpPr>
            <p:cNvPr id="123" name="Connecteur droit avec flèche 44"/>
            <p:cNvCxnSpPr>
              <a:cxnSpLocks noChangeShapeType="1"/>
            </p:cNvCxnSpPr>
            <p:nvPr/>
          </p:nvCxnSpPr>
          <p:spPr bwMode="auto">
            <a:xfrm flipV="1">
              <a:off x="1219200" y="4501530"/>
              <a:ext cx="0" cy="160020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sp>
          <p:nvSpPr>
            <p:cNvPr id="124" name="Forme libre 50"/>
            <p:cNvSpPr>
              <a:spLocks/>
            </p:cNvSpPr>
            <p:nvPr/>
          </p:nvSpPr>
          <p:spPr bwMode="auto">
            <a:xfrm>
              <a:off x="1412875" y="4619005"/>
              <a:ext cx="1497013" cy="1254125"/>
            </a:xfrm>
            <a:custGeom>
              <a:avLst/>
              <a:gdLst>
                <a:gd name="T0" fmla="*/ 0 w 1496291"/>
                <a:gd name="T1" fmla="*/ 0 h 1254644"/>
                <a:gd name="T2" fmla="*/ 55607 w 1496291"/>
                <a:gd name="T3" fmla="*/ 27632 h 1254644"/>
                <a:gd name="T4" fmla="*/ 125111 w 1496291"/>
                <a:gd name="T5" fmla="*/ 151959 h 1254644"/>
                <a:gd name="T6" fmla="*/ 152918 w 1496291"/>
                <a:gd name="T7" fmla="*/ 193403 h 1254644"/>
                <a:gd name="T8" fmla="*/ 194621 w 1496291"/>
                <a:gd name="T9" fmla="*/ 276290 h 1254644"/>
                <a:gd name="T10" fmla="*/ 208520 w 1496291"/>
                <a:gd name="T11" fmla="*/ 317731 h 1254644"/>
                <a:gd name="T12" fmla="*/ 264125 w 1496291"/>
                <a:gd name="T13" fmla="*/ 400619 h 1254644"/>
                <a:gd name="T14" fmla="*/ 291930 w 1496291"/>
                <a:gd name="T15" fmla="*/ 442064 h 1254644"/>
                <a:gd name="T16" fmla="*/ 375338 w 1496291"/>
                <a:gd name="T17" fmla="*/ 469690 h 1254644"/>
                <a:gd name="T18" fmla="*/ 417043 w 1496291"/>
                <a:gd name="T19" fmla="*/ 483507 h 1254644"/>
                <a:gd name="T20" fmla="*/ 472647 w 1496291"/>
                <a:gd name="T21" fmla="*/ 524950 h 1254644"/>
                <a:gd name="T22" fmla="*/ 514352 w 1496291"/>
                <a:gd name="T23" fmla="*/ 552578 h 1254644"/>
                <a:gd name="T24" fmla="*/ 583860 w 1496291"/>
                <a:gd name="T25" fmla="*/ 607836 h 1254644"/>
                <a:gd name="T26" fmla="*/ 597761 w 1496291"/>
                <a:gd name="T27" fmla="*/ 649280 h 1254644"/>
                <a:gd name="T28" fmla="*/ 667268 w 1496291"/>
                <a:gd name="T29" fmla="*/ 745981 h 1254644"/>
                <a:gd name="T30" fmla="*/ 750676 w 1496291"/>
                <a:gd name="T31" fmla="*/ 870311 h 1254644"/>
                <a:gd name="T32" fmla="*/ 778478 w 1496291"/>
                <a:gd name="T33" fmla="*/ 911755 h 1254644"/>
                <a:gd name="T34" fmla="*/ 861886 w 1496291"/>
                <a:gd name="T35" fmla="*/ 953197 h 1254644"/>
                <a:gd name="T36" fmla="*/ 889690 w 1496291"/>
                <a:gd name="T37" fmla="*/ 980826 h 1254644"/>
                <a:gd name="T38" fmla="*/ 931393 w 1496291"/>
                <a:gd name="T39" fmla="*/ 994641 h 1254644"/>
                <a:gd name="T40" fmla="*/ 959196 w 1496291"/>
                <a:gd name="T41" fmla="*/ 1036085 h 1254644"/>
                <a:gd name="T42" fmla="*/ 1014801 w 1496291"/>
                <a:gd name="T43" fmla="*/ 1063716 h 1254644"/>
                <a:gd name="T44" fmla="*/ 1070409 w 1496291"/>
                <a:gd name="T45" fmla="*/ 1146602 h 1254644"/>
                <a:gd name="T46" fmla="*/ 1195522 w 1496291"/>
                <a:gd name="T47" fmla="*/ 1201859 h 1254644"/>
                <a:gd name="T48" fmla="*/ 1237226 w 1496291"/>
                <a:gd name="T49" fmla="*/ 1215675 h 1254644"/>
                <a:gd name="T50" fmla="*/ 1278930 w 1496291"/>
                <a:gd name="T51" fmla="*/ 1243302 h 1254644"/>
                <a:gd name="T52" fmla="*/ 1501352 w 1496291"/>
                <a:gd name="T53" fmla="*/ 1243302 h 12546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96291"/>
                <a:gd name="T82" fmla="*/ 0 h 1254644"/>
                <a:gd name="T83" fmla="*/ 1496291 w 1496291"/>
                <a:gd name="T84" fmla="*/ 1254644 h 125464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96291" h="1254644">
                  <a:moveTo>
                    <a:pt x="0" y="0"/>
                  </a:moveTo>
                  <a:cubicBezTo>
                    <a:pt x="18473" y="9236"/>
                    <a:pt x="40814" y="13105"/>
                    <a:pt x="55418" y="27709"/>
                  </a:cubicBezTo>
                  <a:cubicBezTo>
                    <a:pt x="142784" y="115075"/>
                    <a:pt x="89847" y="82713"/>
                    <a:pt x="124691" y="152400"/>
                  </a:cubicBezTo>
                  <a:cubicBezTo>
                    <a:pt x="132138" y="167293"/>
                    <a:pt x="143164" y="180109"/>
                    <a:pt x="152400" y="193963"/>
                  </a:cubicBezTo>
                  <a:cubicBezTo>
                    <a:pt x="187219" y="298425"/>
                    <a:pt x="140253" y="169672"/>
                    <a:pt x="193963" y="277091"/>
                  </a:cubicBezTo>
                  <a:cubicBezTo>
                    <a:pt x="200494" y="290153"/>
                    <a:pt x="200726" y="305888"/>
                    <a:pt x="207818" y="318654"/>
                  </a:cubicBezTo>
                  <a:cubicBezTo>
                    <a:pt x="223991" y="347765"/>
                    <a:pt x="244763" y="374072"/>
                    <a:pt x="263236" y="401781"/>
                  </a:cubicBezTo>
                  <a:cubicBezTo>
                    <a:pt x="272472" y="415636"/>
                    <a:pt x="275148" y="438079"/>
                    <a:pt x="290945" y="443345"/>
                  </a:cubicBezTo>
                  <a:lnTo>
                    <a:pt x="374072" y="471054"/>
                  </a:lnTo>
                  <a:lnTo>
                    <a:pt x="415636" y="484909"/>
                  </a:lnTo>
                  <a:cubicBezTo>
                    <a:pt x="434109" y="498763"/>
                    <a:pt x="452264" y="513051"/>
                    <a:pt x="471054" y="526472"/>
                  </a:cubicBezTo>
                  <a:cubicBezTo>
                    <a:pt x="484604" y="536150"/>
                    <a:pt x="499616" y="543779"/>
                    <a:pt x="512618" y="554181"/>
                  </a:cubicBezTo>
                  <a:cubicBezTo>
                    <a:pt x="611326" y="633148"/>
                    <a:pt x="453962" y="524315"/>
                    <a:pt x="581891" y="609600"/>
                  </a:cubicBezTo>
                  <a:cubicBezTo>
                    <a:pt x="586509" y="623454"/>
                    <a:pt x="589214" y="638101"/>
                    <a:pt x="595745" y="651163"/>
                  </a:cubicBezTo>
                  <a:cubicBezTo>
                    <a:pt x="607008" y="673688"/>
                    <a:pt x="654032" y="732451"/>
                    <a:pt x="665018" y="748145"/>
                  </a:cubicBezTo>
                  <a:cubicBezTo>
                    <a:pt x="665034" y="748168"/>
                    <a:pt x="734283" y="852042"/>
                    <a:pt x="748145" y="872836"/>
                  </a:cubicBezTo>
                  <a:cubicBezTo>
                    <a:pt x="757381" y="886691"/>
                    <a:pt x="761999" y="905164"/>
                    <a:pt x="775854" y="914400"/>
                  </a:cubicBezTo>
                  <a:cubicBezTo>
                    <a:pt x="829569" y="950210"/>
                    <a:pt x="801621" y="936844"/>
                    <a:pt x="858981" y="955963"/>
                  </a:cubicBezTo>
                  <a:cubicBezTo>
                    <a:pt x="868218" y="965199"/>
                    <a:pt x="875490" y="976951"/>
                    <a:pt x="886691" y="983672"/>
                  </a:cubicBezTo>
                  <a:cubicBezTo>
                    <a:pt x="899214" y="991186"/>
                    <a:pt x="916850" y="988404"/>
                    <a:pt x="928254" y="997527"/>
                  </a:cubicBezTo>
                  <a:cubicBezTo>
                    <a:pt x="941256" y="1007929"/>
                    <a:pt x="943171" y="1028431"/>
                    <a:pt x="955963" y="1039091"/>
                  </a:cubicBezTo>
                  <a:cubicBezTo>
                    <a:pt x="971829" y="1052313"/>
                    <a:pt x="992908" y="1057564"/>
                    <a:pt x="1011381" y="1066800"/>
                  </a:cubicBezTo>
                  <a:cubicBezTo>
                    <a:pt x="1029854" y="1094509"/>
                    <a:pt x="1035207" y="1139396"/>
                    <a:pt x="1066800" y="1149927"/>
                  </a:cubicBezTo>
                  <a:cubicBezTo>
                    <a:pt x="1281246" y="1221409"/>
                    <a:pt x="1059766" y="1139482"/>
                    <a:pt x="1191491" y="1205345"/>
                  </a:cubicBezTo>
                  <a:cubicBezTo>
                    <a:pt x="1204553" y="1211876"/>
                    <a:pt x="1219992" y="1212669"/>
                    <a:pt x="1233054" y="1219200"/>
                  </a:cubicBezTo>
                  <a:cubicBezTo>
                    <a:pt x="1247947" y="1226647"/>
                    <a:pt x="1258058" y="1245166"/>
                    <a:pt x="1274618" y="1246909"/>
                  </a:cubicBezTo>
                  <a:cubicBezTo>
                    <a:pt x="1348103" y="1254644"/>
                    <a:pt x="1422400" y="1246909"/>
                    <a:pt x="1496291" y="1246909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fr-FR"/>
            </a:p>
          </p:txBody>
        </p:sp>
        <p:cxnSp>
          <p:nvCxnSpPr>
            <p:cNvPr id="125" name="Connecteur droit 52"/>
            <p:cNvCxnSpPr>
              <a:cxnSpLocks noChangeShapeType="1"/>
            </p:cNvCxnSpPr>
            <p:nvPr/>
          </p:nvCxnSpPr>
          <p:spPr bwMode="auto">
            <a:xfrm>
              <a:off x="1219200" y="5644530"/>
              <a:ext cx="1676400" cy="0"/>
            </a:xfrm>
            <a:prstGeom prst="line">
              <a:avLst/>
            </a:prstGeom>
            <a:noFill/>
            <a:ln w="25400" algn="ctr">
              <a:solidFill>
                <a:srgbClr val="0033CC"/>
              </a:solidFill>
              <a:round/>
              <a:headEnd/>
              <a:tailEnd/>
            </a:ln>
          </p:spPr>
        </p:cxnSp>
        <p:cxnSp>
          <p:nvCxnSpPr>
            <p:cNvPr id="126" name="Connecteur droit 53"/>
            <p:cNvCxnSpPr>
              <a:cxnSpLocks noChangeShapeType="1"/>
            </p:cNvCxnSpPr>
            <p:nvPr/>
          </p:nvCxnSpPr>
          <p:spPr bwMode="auto">
            <a:xfrm>
              <a:off x="1219200" y="5187330"/>
              <a:ext cx="1676400" cy="0"/>
            </a:xfrm>
            <a:prstGeom prst="line">
              <a:avLst/>
            </a:prstGeom>
            <a:noFill/>
            <a:ln w="25400" algn="ctr">
              <a:solidFill>
                <a:srgbClr val="0033CC"/>
              </a:solidFill>
              <a:round/>
              <a:headEnd/>
              <a:tailEnd/>
            </a:ln>
          </p:spPr>
        </p:cxnSp>
        <p:cxnSp>
          <p:nvCxnSpPr>
            <p:cNvPr id="127" name="Connecteur droit 55"/>
            <p:cNvCxnSpPr>
              <a:cxnSpLocks noChangeShapeType="1"/>
            </p:cNvCxnSpPr>
            <p:nvPr/>
          </p:nvCxnSpPr>
          <p:spPr bwMode="auto">
            <a:xfrm flipH="1">
              <a:off x="1925638" y="5187330"/>
              <a:ext cx="6350" cy="9144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128" name="Connecteur droit 57"/>
            <p:cNvCxnSpPr>
              <a:cxnSpLocks noChangeShapeType="1"/>
            </p:cNvCxnSpPr>
            <p:nvPr/>
          </p:nvCxnSpPr>
          <p:spPr bwMode="auto">
            <a:xfrm>
              <a:off x="2362200" y="5644530"/>
              <a:ext cx="0" cy="4572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133" name="Connecteur droit avec flèche 40"/>
            <p:cNvCxnSpPr>
              <a:cxnSpLocks noChangeShapeType="1"/>
            </p:cNvCxnSpPr>
            <p:nvPr/>
          </p:nvCxnSpPr>
          <p:spPr bwMode="auto">
            <a:xfrm flipH="1" flipV="1">
              <a:off x="1948540" y="6121710"/>
              <a:ext cx="190500" cy="3048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stealth" w="med" len="med"/>
            </a:ln>
          </p:spPr>
        </p:cxnSp>
        <p:cxnSp>
          <p:nvCxnSpPr>
            <p:cNvPr id="134" name="Connecteur droit avec flèche 40"/>
            <p:cNvCxnSpPr>
              <a:cxnSpLocks noChangeShapeType="1"/>
            </p:cNvCxnSpPr>
            <p:nvPr/>
          </p:nvCxnSpPr>
          <p:spPr bwMode="auto">
            <a:xfrm flipV="1">
              <a:off x="2133040" y="6121710"/>
              <a:ext cx="190500" cy="3048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stealth" w="med" len="med"/>
            </a:ln>
          </p:spPr>
        </p:cxnSp>
        <p:cxnSp>
          <p:nvCxnSpPr>
            <p:cNvPr id="135" name="Connecteur droit avec flèche 40"/>
            <p:cNvCxnSpPr>
              <a:cxnSpLocks noChangeShapeType="1"/>
            </p:cNvCxnSpPr>
            <p:nvPr/>
          </p:nvCxnSpPr>
          <p:spPr bwMode="auto">
            <a:xfrm flipH="1">
              <a:off x="1669250" y="4591540"/>
              <a:ext cx="228600" cy="3048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stealth" w="med" len="med"/>
            </a:ln>
          </p:spPr>
        </p:cxnSp>
      </p:grpSp>
      <p:pic>
        <p:nvPicPr>
          <p:cNvPr id="1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1829" y="4656749"/>
            <a:ext cx="149828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" name="Text Box 41"/>
          <p:cNvSpPr txBox="1">
            <a:spLocks noChangeArrowheads="1"/>
          </p:cNvSpPr>
          <p:nvPr/>
        </p:nvSpPr>
        <p:spPr bwMode="auto">
          <a:xfrm>
            <a:off x="1403648" y="4869160"/>
            <a:ext cx="19442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Lorentz-invariant extensions</a:t>
            </a:r>
            <a:endParaRPr lang="fr-BE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4" name="Text Box 53"/>
          <p:cNvSpPr txBox="1">
            <a:spLocks noChangeArrowheads="1"/>
          </p:cNvSpPr>
          <p:nvPr/>
        </p:nvSpPr>
        <p:spPr bwMode="auto">
          <a:xfrm>
            <a:off x="827584" y="4993431"/>
            <a:ext cx="4320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~</a:t>
            </a:r>
            <a:endParaRPr lang="fr-BE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5" name="Text Box 53"/>
          <p:cNvSpPr txBox="1">
            <a:spLocks noChangeArrowheads="1"/>
          </p:cNvSpPr>
          <p:nvPr/>
        </p:nvSpPr>
        <p:spPr bwMode="auto">
          <a:xfrm>
            <a:off x="5796136" y="4626000"/>
            <a:ext cx="201622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Rest</a:t>
            </a:r>
            <a:endParaRPr lang="fr-BE" sz="1400" b="1" dirty="0" smtClean="0">
              <a:latin typeface="Tahoma" pitchFamily="34" charset="0"/>
              <a:cs typeface="Tahoma" pitchFamily="34" charset="0"/>
            </a:endParaRPr>
          </a:p>
          <a:p>
            <a:pPr algn="ctr"/>
            <a:endParaRPr lang="fr-BE" sz="800" b="1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Center-of-mass</a:t>
            </a:r>
          </a:p>
          <a:p>
            <a:pPr algn="ctr"/>
            <a:endParaRPr lang="fr-BE" sz="800" b="1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Infinite</a:t>
            </a:r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momentum</a:t>
            </a:r>
            <a:endParaRPr lang="fr-BE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7" name="Text Box 41"/>
          <p:cNvSpPr txBox="1">
            <a:spLocks noChangeArrowheads="1"/>
          </p:cNvSpPr>
          <p:nvPr/>
        </p:nvSpPr>
        <p:spPr bwMode="auto">
          <a:xfrm>
            <a:off x="5796136" y="5854045"/>
            <a:ext cx="20162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 Natural » frames</a:t>
            </a:r>
            <a:endParaRPr lang="fr-BE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gauge-invariant extension (GIE)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geometrical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interpretation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 rot="-60000" flipV="1">
            <a:off x="2954436" y="2401906"/>
            <a:ext cx="542020" cy="398004"/>
          </a:xfrm>
          <a:prstGeom prst="line">
            <a:avLst/>
          </a:prstGeom>
          <a:ln w="508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/>
          <p:cNvSpPr>
            <a:spLocks noChangeAspect="1"/>
          </p:cNvSpPr>
          <p:nvPr/>
        </p:nvSpPr>
        <p:spPr>
          <a:xfrm>
            <a:off x="2843804" y="2780928"/>
            <a:ext cx="129614" cy="12961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>
            <a:spLocks noChangeAspect="1"/>
          </p:cNvSpPr>
          <p:nvPr/>
        </p:nvSpPr>
        <p:spPr>
          <a:xfrm>
            <a:off x="3477474" y="2291274"/>
            <a:ext cx="129614" cy="12961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4" name="Connecteur droit avec flèche 33"/>
          <p:cNvCxnSpPr/>
          <p:nvPr/>
        </p:nvCxnSpPr>
        <p:spPr>
          <a:xfrm flipV="1">
            <a:off x="3045426" y="2420888"/>
            <a:ext cx="288032" cy="216024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/>
          <a:srcRect l="53868" r="41235" b="89808"/>
          <a:stretch>
            <a:fillRect/>
          </a:stretch>
        </p:blipFill>
        <p:spPr bwMode="auto">
          <a:xfrm>
            <a:off x="2627784" y="2924944"/>
            <a:ext cx="201618" cy="16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 cstate="print"/>
          <a:srcRect l="42778" t="13092" r="41306" b="71511"/>
          <a:stretch>
            <a:fillRect/>
          </a:stretch>
        </p:blipFill>
        <p:spPr bwMode="auto">
          <a:xfrm>
            <a:off x="3261450" y="1988840"/>
            <a:ext cx="655291" cy="25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 cstate="print"/>
          <a:srcRect l="30607" t="46190" r="4507" b="36873"/>
          <a:stretch>
            <a:fillRect/>
          </a:stretch>
        </p:blipFill>
        <p:spPr bwMode="auto">
          <a:xfrm>
            <a:off x="395536" y="2299687"/>
            <a:ext cx="2518819" cy="26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Rectangle 63"/>
          <p:cNvSpPr/>
          <p:nvPr/>
        </p:nvSpPr>
        <p:spPr>
          <a:xfrm>
            <a:off x="5004048" y="620688"/>
            <a:ext cx="4104457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[Hatta (2012)] 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[C.L. (2012)]</a:t>
            </a:r>
          </a:p>
        </p:txBody>
      </p:sp>
      <p:sp>
        <p:nvSpPr>
          <p:cNvPr id="65" name="Text Box 41"/>
          <p:cNvSpPr txBox="1">
            <a:spLocks noChangeArrowheads="1"/>
          </p:cNvSpPr>
          <p:nvPr/>
        </p:nvSpPr>
        <p:spPr bwMode="auto">
          <a:xfrm>
            <a:off x="707776" y="1124744"/>
            <a:ext cx="17759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Parallel</a:t>
            </a:r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 transport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geometrical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interpretation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3549482" y="2348880"/>
            <a:ext cx="2088232" cy="0"/>
          </a:xfrm>
          <a:prstGeom prst="line">
            <a:avLst/>
          </a:prstGeom>
          <a:ln w="5080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rot="-60000" flipV="1">
            <a:off x="2954436" y="2401906"/>
            <a:ext cx="542020" cy="398004"/>
          </a:xfrm>
          <a:prstGeom prst="line">
            <a:avLst/>
          </a:prstGeom>
          <a:ln w="508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/>
          <p:cNvSpPr>
            <a:spLocks noChangeAspect="1"/>
          </p:cNvSpPr>
          <p:nvPr/>
        </p:nvSpPr>
        <p:spPr>
          <a:xfrm>
            <a:off x="2843804" y="2780928"/>
            <a:ext cx="129614" cy="12961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>
            <a:spLocks noChangeAspect="1"/>
          </p:cNvSpPr>
          <p:nvPr/>
        </p:nvSpPr>
        <p:spPr>
          <a:xfrm>
            <a:off x="3477474" y="2291274"/>
            <a:ext cx="129614" cy="12961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2" name="Connecteur droit 31"/>
          <p:cNvCxnSpPr/>
          <p:nvPr/>
        </p:nvCxnSpPr>
        <p:spPr>
          <a:xfrm>
            <a:off x="2973418" y="2852936"/>
            <a:ext cx="2664296" cy="0"/>
          </a:xfrm>
          <a:prstGeom prst="line">
            <a:avLst/>
          </a:prstGeom>
          <a:ln w="5080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5637714" y="1268760"/>
            <a:ext cx="8384" cy="1592560"/>
          </a:xfrm>
          <a:prstGeom prst="line">
            <a:avLst/>
          </a:prstGeom>
          <a:ln w="5080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V="1">
            <a:off x="3045426" y="2420888"/>
            <a:ext cx="288032" cy="216024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4269562" y="2924944"/>
            <a:ext cx="360040" cy="0"/>
          </a:xfrm>
          <a:prstGeom prst="straightConnector1">
            <a:avLst/>
          </a:prstGeom>
          <a:ln>
            <a:solidFill>
              <a:srgbClr val="0000FF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rot="10800000">
            <a:off x="4485587" y="2276872"/>
            <a:ext cx="360040" cy="0"/>
          </a:xfrm>
          <a:prstGeom prst="straightConnector1">
            <a:avLst/>
          </a:prstGeom>
          <a:ln>
            <a:solidFill>
              <a:srgbClr val="0000FF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rot="5400000">
            <a:off x="5385686" y="1736812"/>
            <a:ext cx="360040" cy="0"/>
          </a:xfrm>
          <a:prstGeom prst="straightConnector1">
            <a:avLst/>
          </a:prstGeom>
          <a:ln>
            <a:solidFill>
              <a:srgbClr val="0000FF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rot="-5400000">
            <a:off x="5538086" y="1736812"/>
            <a:ext cx="360040" cy="0"/>
          </a:xfrm>
          <a:prstGeom prst="straightConnector1">
            <a:avLst/>
          </a:prstGeom>
          <a:ln>
            <a:solidFill>
              <a:srgbClr val="0000FF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lipse 42"/>
          <p:cNvSpPr>
            <a:spLocks noChangeAspect="1"/>
          </p:cNvSpPr>
          <p:nvPr/>
        </p:nvSpPr>
        <p:spPr>
          <a:xfrm>
            <a:off x="5565706" y="1196752"/>
            <a:ext cx="129614" cy="12961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/>
          <a:srcRect l="53868" r="41235" b="89808"/>
          <a:stretch>
            <a:fillRect/>
          </a:stretch>
        </p:blipFill>
        <p:spPr bwMode="auto">
          <a:xfrm>
            <a:off x="2627784" y="2924944"/>
            <a:ext cx="201618" cy="16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 cstate="print"/>
          <a:srcRect l="42778" t="13092" r="41306" b="71511"/>
          <a:stretch>
            <a:fillRect/>
          </a:stretch>
        </p:blipFill>
        <p:spPr bwMode="auto">
          <a:xfrm>
            <a:off x="3261450" y="1988840"/>
            <a:ext cx="655291" cy="25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 cstate="print"/>
          <a:srcRect l="51277" t="31390" r="41377" b="54753"/>
          <a:stretch>
            <a:fillRect/>
          </a:stretch>
        </p:blipFill>
        <p:spPr bwMode="auto">
          <a:xfrm>
            <a:off x="5695320" y="1052736"/>
            <a:ext cx="302448" cy="226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 cstate="print"/>
          <a:srcRect l="30607" t="46190" r="4507" b="36873"/>
          <a:stretch>
            <a:fillRect/>
          </a:stretch>
        </p:blipFill>
        <p:spPr bwMode="auto">
          <a:xfrm>
            <a:off x="395536" y="2299687"/>
            <a:ext cx="2518819" cy="26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 cstate="print"/>
          <a:srcRect l="62415" t="63365" b="18159"/>
          <a:stretch>
            <a:fillRect/>
          </a:stretch>
        </p:blipFill>
        <p:spPr bwMode="auto">
          <a:xfrm>
            <a:off x="7350076" y="2063733"/>
            <a:ext cx="1459017" cy="28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3" cstate="print"/>
          <a:srcRect l="6448" t="63365" r="35836" b="19038"/>
          <a:stretch>
            <a:fillRect/>
          </a:stretch>
        </p:blipFill>
        <p:spPr bwMode="auto">
          <a:xfrm>
            <a:off x="6003922" y="1750045"/>
            <a:ext cx="2240486" cy="27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Rectangle 63"/>
          <p:cNvSpPr/>
          <p:nvPr/>
        </p:nvSpPr>
        <p:spPr>
          <a:xfrm>
            <a:off x="5004048" y="620688"/>
            <a:ext cx="4104457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[Hatta (2012)] 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[C.L. (2012)]</a:t>
            </a:r>
          </a:p>
        </p:txBody>
      </p:sp>
      <p:sp>
        <p:nvSpPr>
          <p:cNvPr id="65" name="Text Box 41"/>
          <p:cNvSpPr txBox="1">
            <a:spLocks noChangeArrowheads="1"/>
          </p:cNvSpPr>
          <p:nvPr/>
        </p:nvSpPr>
        <p:spPr bwMode="auto">
          <a:xfrm>
            <a:off x="707776" y="1124744"/>
            <a:ext cx="17759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Parallel</a:t>
            </a:r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 transport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geometrical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interpretation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3549482" y="2348880"/>
            <a:ext cx="2088232" cy="0"/>
          </a:xfrm>
          <a:prstGeom prst="line">
            <a:avLst/>
          </a:prstGeom>
          <a:ln w="5080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rot="-60000" flipV="1">
            <a:off x="2954436" y="2401906"/>
            <a:ext cx="542020" cy="398004"/>
          </a:xfrm>
          <a:prstGeom prst="line">
            <a:avLst/>
          </a:prstGeom>
          <a:ln w="508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/>
          <p:cNvSpPr>
            <a:spLocks noChangeAspect="1"/>
          </p:cNvSpPr>
          <p:nvPr/>
        </p:nvSpPr>
        <p:spPr>
          <a:xfrm>
            <a:off x="2843804" y="2780928"/>
            <a:ext cx="129614" cy="12961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>
            <a:spLocks noChangeAspect="1"/>
          </p:cNvSpPr>
          <p:nvPr/>
        </p:nvSpPr>
        <p:spPr>
          <a:xfrm>
            <a:off x="3477474" y="2291274"/>
            <a:ext cx="129614" cy="12961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2" name="Connecteur droit 31"/>
          <p:cNvCxnSpPr/>
          <p:nvPr/>
        </p:nvCxnSpPr>
        <p:spPr>
          <a:xfrm>
            <a:off x="2973418" y="2852936"/>
            <a:ext cx="2664296" cy="0"/>
          </a:xfrm>
          <a:prstGeom prst="line">
            <a:avLst/>
          </a:prstGeom>
          <a:ln w="5080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5637714" y="1268760"/>
            <a:ext cx="8384" cy="1592560"/>
          </a:xfrm>
          <a:prstGeom prst="line">
            <a:avLst/>
          </a:prstGeom>
          <a:ln w="5080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V="1">
            <a:off x="3045426" y="2420888"/>
            <a:ext cx="288032" cy="216024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4269562" y="2924944"/>
            <a:ext cx="360040" cy="0"/>
          </a:xfrm>
          <a:prstGeom prst="straightConnector1">
            <a:avLst/>
          </a:prstGeom>
          <a:ln>
            <a:solidFill>
              <a:srgbClr val="0000FF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rot="10800000">
            <a:off x="4485587" y="2276872"/>
            <a:ext cx="360040" cy="0"/>
          </a:xfrm>
          <a:prstGeom prst="straightConnector1">
            <a:avLst/>
          </a:prstGeom>
          <a:ln>
            <a:solidFill>
              <a:srgbClr val="0000FF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rot="5400000">
            <a:off x="5385686" y="1736812"/>
            <a:ext cx="360040" cy="0"/>
          </a:xfrm>
          <a:prstGeom prst="straightConnector1">
            <a:avLst/>
          </a:prstGeom>
          <a:ln>
            <a:solidFill>
              <a:srgbClr val="0000FF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rot="-5400000">
            <a:off x="5538086" y="1736812"/>
            <a:ext cx="360040" cy="0"/>
          </a:xfrm>
          <a:prstGeom prst="straightConnector1">
            <a:avLst/>
          </a:prstGeom>
          <a:ln>
            <a:solidFill>
              <a:srgbClr val="0000FF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lipse 42"/>
          <p:cNvSpPr>
            <a:spLocks noChangeAspect="1"/>
          </p:cNvSpPr>
          <p:nvPr/>
        </p:nvSpPr>
        <p:spPr>
          <a:xfrm>
            <a:off x="5565706" y="1196752"/>
            <a:ext cx="129614" cy="12961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/>
          <a:srcRect l="53868" r="41235" b="89808"/>
          <a:stretch>
            <a:fillRect/>
          </a:stretch>
        </p:blipFill>
        <p:spPr bwMode="auto">
          <a:xfrm>
            <a:off x="2627784" y="2924944"/>
            <a:ext cx="201618" cy="16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 cstate="print"/>
          <a:srcRect l="42778" t="13092" r="41306" b="71511"/>
          <a:stretch>
            <a:fillRect/>
          </a:stretch>
        </p:blipFill>
        <p:spPr bwMode="auto">
          <a:xfrm>
            <a:off x="3261450" y="1988840"/>
            <a:ext cx="655291" cy="25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 cstate="print"/>
          <a:srcRect l="51277" t="31390" r="41377" b="54753"/>
          <a:stretch>
            <a:fillRect/>
          </a:stretch>
        </p:blipFill>
        <p:spPr bwMode="auto">
          <a:xfrm>
            <a:off x="5695320" y="1052736"/>
            <a:ext cx="302448" cy="226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 cstate="print"/>
          <a:srcRect l="30607" t="46190" r="4507" b="36873"/>
          <a:stretch>
            <a:fillRect/>
          </a:stretch>
        </p:blipFill>
        <p:spPr bwMode="auto">
          <a:xfrm>
            <a:off x="395536" y="2299687"/>
            <a:ext cx="2518819" cy="26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 cstate="print"/>
          <a:srcRect l="62415" t="63365" b="18159"/>
          <a:stretch>
            <a:fillRect/>
          </a:stretch>
        </p:blipFill>
        <p:spPr bwMode="auto">
          <a:xfrm>
            <a:off x="7350076" y="2063733"/>
            <a:ext cx="1459017" cy="28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3" cstate="print"/>
          <a:srcRect l="6448" t="63365" r="35836" b="19038"/>
          <a:stretch>
            <a:fillRect/>
          </a:stretch>
        </p:blipFill>
        <p:spPr bwMode="auto">
          <a:xfrm>
            <a:off x="6003922" y="1750045"/>
            <a:ext cx="2240486" cy="27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Rectangle 63"/>
          <p:cNvSpPr/>
          <p:nvPr/>
        </p:nvSpPr>
        <p:spPr>
          <a:xfrm>
            <a:off x="5004048" y="620688"/>
            <a:ext cx="4104457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[Hatta (2012)] 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[C.L. (2012)]</a:t>
            </a:r>
          </a:p>
        </p:txBody>
      </p:sp>
      <p:sp>
        <p:nvSpPr>
          <p:cNvPr id="65" name="Text Box 41"/>
          <p:cNvSpPr txBox="1">
            <a:spLocks noChangeArrowheads="1"/>
          </p:cNvSpPr>
          <p:nvPr/>
        </p:nvSpPr>
        <p:spPr bwMode="auto">
          <a:xfrm>
            <a:off x="707776" y="1124744"/>
            <a:ext cx="17759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Parallel</a:t>
            </a:r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 transport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4" cstate="print"/>
          <a:srcRect r="29333" b="48980"/>
          <a:stretch>
            <a:fillRect/>
          </a:stretch>
        </p:blipFill>
        <p:spPr bwMode="auto">
          <a:xfrm>
            <a:off x="6840214" y="3356992"/>
            <a:ext cx="19082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8912" y="3276560"/>
            <a:ext cx="4137184" cy="99679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6" name="Text Box 41"/>
          <p:cNvSpPr txBox="1">
            <a:spLocks noChangeArrowheads="1"/>
          </p:cNvSpPr>
          <p:nvPr/>
        </p:nvSpPr>
        <p:spPr bwMode="auto">
          <a:xfrm>
            <a:off x="4932040" y="4365104"/>
            <a:ext cx="10801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Non-local !</a:t>
            </a:r>
            <a:endParaRPr lang="fr-BE" sz="1200" b="1" i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rme libre 48"/>
          <p:cNvSpPr/>
          <p:nvPr/>
        </p:nvSpPr>
        <p:spPr>
          <a:xfrm>
            <a:off x="7380312" y="4365104"/>
            <a:ext cx="782782" cy="658092"/>
          </a:xfrm>
          <a:custGeom>
            <a:avLst/>
            <a:gdLst>
              <a:gd name="connsiteX0" fmla="*/ 83127 w 782782"/>
              <a:gd name="connsiteY0" fmla="*/ 473364 h 658092"/>
              <a:gd name="connsiteX1" fmla="*/ 110836 w 782782"/>
              <a:gd name="connsiteY1" fmla="*/ 85437 h 658092"/>
              <a:gd name="connsiteX2" fmla="*/ 678873 w 782782"/>
              <a:gd name="connsiteY2" fmla="*/ 43873 h 658092"/>
              <a:gd name="connsiteX3" fmla="*/ 734291 w 782782"/>
              <a:gd name="connsiteY3" fmla="*/ 348673 h 658092"/>
              <a:gd name="connsiteX4" fmla="*/ 609600 w 782782"/>
              <a:gd name="connsiteY4" fmla="*/ 639619 h 658092"/>
              <a:gd name="connsiteX5" fmla="*/ 83127 w 782782"/>
              <a:gd name="connsiteY5" fmla="*/ 473364 h 658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2782" h="658092">
                <a:moveTo>
                  <a:pt x="83127" y="473364"/>
                </a:moveTo>
                <a:cubicBezTo>
                  <a:pt x="0" y="381000"/>
                  <a:pt x="11545" y="157019"/>
                  <a:pt x="110836" y="85437"/>
                </a:cubicBezTo>
                <a:cubicBezTo>
                  <a:pt x="210127" y="13855"/>
                  <a:pt x="574964" y="0"/>
                  <a:pt x="678873" y="43873"/>
                </a:cubicBezTo>
                <a:cubicBezTo>
                  <a:pt x="782782" y="87746"/>
                  <a:pt x="745836" y="249382"/>
                  <a:pt x="734291" y="348673"/>
                </a:cubicBezTo>
                <a:cubicBezTo>
                  <a:pt x="722746" y="447964"/>
                  <a:pt x="711200" y="621146"/>
                  <a:pt x="609600" y="639619"/>
                </a:cubicBezTo>
                <a:cubicBezTo>
                  <a:pt x="508000" y="658092"/>
                  <a:pt x="166254" y="565728"/>
                  <a:pt x="83127" y="473364"/>
                </a:cubicBezTo>
                <a:close/>
              </a:path>
            </a:pathLst>
          </a:custGeom>
          <a:noFill/>
          <a:ln w="381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geometrical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interpretation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3549482" y="2348880"/>
            <a:ext cx="2088232" cy="0"/>
          </a:xfrm>
          <a:prstGeom prst="line">
            <a:avLst/>
          </a:prstGeom>
          <a:ln w="5080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rot="-60000" flipV="1">
            <a:off x="2954436" y="2401906"/>
            <a:ext cx="542020" cy="398004"/>
          </a:xfrm>
          <a:prstGeom prst="line">
            <a:avLst/>
          </a:prstGeom>
          <a:ln w="508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/>
          <p:cNvSpPr>
            <a:spLocks noChangeAspect="1"/>
          </p:cNvSpPr>
          <p:nvPr/>
        </p:nvSpPr>
        <p:spPr>
          <a:xfrm>
            <a:off x="2843804" y="2780928"/>
            <a:ext cx="129614" cy="12961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>
            <a:spLocks noChangeAspect="1"/>
          </p:cNvSpPr>
          <p:nvPr/>
        </p:nvSpPr>
        <p:spPr>
          <a:xfrm>
            <a:off x="3477474" y="2291274"/>
            <a:ext cx="129614" cy="12961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2" name="Connecteur droit 31"/>
          <p:cNvCxnSpPr/>
          <p:nvPr/>
        </p:nvCxnSpPr>
        <p:spPr>
          <a:xfrm>
            <a:off x="2973418" y="2852936"/>
            <a:ext cx="2664296" cy="0"/>
          </a:xfrm>
          <a:prstGeom prst="line">
            <a:avLst/>
          </a:prstGeom>
          <a:ln w="5080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5637714" y="1268760"/>
            <a:ext cx="8384" cy="1592560"/>
          </a:xfrm>
          <a:prstGeom prst="line">
            <a:avLst/>
          </a:prstGeom>
          <a:ln w="5080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V="1">
            <a:off x="3045426" y="2420888"/>
            <a:ext cx="288032" cy="216024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4269562" y="2924944"/>
            <a:ext cx="360040" cy="0"/>
          </a:xfrm>
          <a:prstGeom prst="straightConnector1">
            <a:avLst/>
          </a:prstGeom>
          <a:ln>
            <a:solidFill>
              <a:srgbClr val="0000FF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rot="10800000">
            <a:off x="4485587" y="2276872"/>
            <a:ext cx="360040" cy="0"/>
          </a:xfrm>
          <a:prstGeom prst="straightConnector1">
            <a:avLst/>
          </a:prstGeom>
          <a:ln>
            <a:solidFill>
              <a:srgbClr val="0000FF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rot="5400000">
            <a:off x="5385686" y="1736812"/>
            <a:ext cx="360040" cy="0"/>
          </a:xfrm>
          <a:prstGeom prst="straightConnector1">
            <a:avLst/>
          </a:prstGeom>
          <a:ln>
            <a:solidFill>
              <a:srgbClr val="0000FF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rot="-5400000">
            <a:off x="5538086" y="1736812"/>
            <a:ext cx="360040" cy="0"/>
          </a:xfrm>
          <a:prstGeom prst="straightConnector1">
            <a:avLst/>
          </a:prstGeom>
          <a:ln>
            <a:solidFill>
              <a:srgbClr val="0000FF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lipse 42"/>
          <p:cNvSpPr>
            <a:spLocks noChangeAspect="1"/>
          </p:cNvSpPr>
          <p:nvPr/>
        </p:nvSpPr>
        <p:spPr>
          <a:xfrm>
            <a:off x="5565706" y="1196752"/>
            <a:ext cx="129614" cy="12961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/>
          <a:srcRect l="53868" r="41235" b="89808"/>
          <a:stretch>
            <a:fillRect/>
          </a:stretch>
        </p:blipFill>
        <p:spPr bwMode="auto">
          <a:xfrm>
            <a:off x="2627784" y="2924944"/>
            <a:ext cx="201618" cy="16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 cstate="print"/>
          <a:srcRect l="42778" t="13092" r="41306" b="71511"/>
          <a:stretch>
            <a:fillRect/>
          </a:stretch>
        </p:blipFill>
        <p:spPr bwMode="auto">
          <a:xfrm>
            <a:off x="3261450" y="1988840"/>
            <a:ext cx="655291" cy="25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 cstate="print"/>
          <a:srcRect l="51277" t="31390" r="41377" b="54753"/>
          <a:stretch>
            <a:fillRect/>
          </a:stretch>
        </p:blipFill>
        <p:spPr bwMode="auto">
          <a:xfrm>
            <a:off x="5695320" y="1052736"/>
            <a:ext cx="302448" cy="226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 cstate="print"/>
          <a:srcRect l="30607" t="46190" r="4507" b="36873"/>
          <a:stretch>
            <a:fillRect/>
          </a:stretch>
        </p:blipFill>
        <p:spPr bwMode="auto">
          <a:xfrm>
            <a:off x="395536" y="2299687"/>
            <a:ext cx="2518819" cy="26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 cstate="print"/>
          <a:srcRect l="62415" t="63365" b="18159"/>
          <a:stretch>
            <a:fillRect/>
          </a:stretch>
        </p:blipFill>
        <p:spPr bwMode="auto">
          <a:xfrm>
            <a:off x="7350076" y="2063733"/>
            <a:ext cx="1459017" cy="28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3" cstate="print"/>
          <a:srcRect l="6448" t="63365" r="35836" b="19038"/>
          <a:stretch>
            <a:fillRect/>
          </a:stretch>
        </p:blipFill>
        <p:spPr bwMode="auto">
          <a:xfrm>
            <a:off x="6003922" y="1750045"/>
            <a:ext cx="2240486" cy="27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0214" y="3743992"/>
            <a:ext cx="272196" cy="22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Rectangle 63"/>
          <p:cNvSpPr/>
          <p:nvPr/>
        </p:nvSpPr>
        <p:spPr>
          <a:xfrm>
            <a:off x="5004048" y="620688"/>
            <a:ext cx="4104457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[Hatta (2012)] 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[C.L. (2012)]</a:t>
            </a:r>
          </a:p>
        </p:txBody>
      </p:sp>
      <p:sp>
        <p:nvSpPr>
          <p:cNvPr id="65" name="Text Box 41"/>
          <p:cNvSpPr txBox="1">
            <a:spLocks noChangeArrowheads="1"/>
          </p:cNvSpPr>
          <p:nvPr/>
        </p:nvSpPr>
        <p:spPr bwMode="auto">
          <a:xfrm>
            <a:off x="707776" y="1124744"/>
            <a:ext cx="17759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Parallel</a:t>
            </a:r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 transport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8912" y="3276560"/>
            <a:ext cx="4137184" cy="99679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7" name="Text Box 41"/>
          <p:cNvSpPr txBox="1">
            <a:spLocks noChangeArrowheads="1"/>
          </p:cNvSpPr>
          <p:nvPr/>
        </p:nvSpPr>
        <p:spPr bwMode="auto">
          <a:xfrm>
            <a:off x="7128246" y="3717032"/>
            <a:ext cx="17281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Path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dependent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 !</a:t>
            </a:r>
            <a:endParaRPr lang="fr-BE" sz="12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8" name="Text Box 41"/>
          <p:cNvSpPr txBox="1">
            <a:spLocks noChangeArrowheads="1"/>
          </p:cNvSpPr>
          <p:nvPr/>
        </p:nvSpPr>
        <p:spPr bwMode="auto">
          <a:xfrm>
            <a:off x="707777" y="4705399"/>
            <a:ext cx="24240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Stueckelberg</a:t>
            </a:r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symmetry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78706" y="5167461"/>
            <a:ext cx="5093494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7" cstate="print"/>
          <a:srcRect r="29333" b="48980"/>
          <a:stretch>
            <a:fillRect/>
          </a:stretch>
        </p:blipFill>
        <p:spPr bwMode="auto">
          <a:xfrm>
            <a:off x="6840214" y="3356992"/>
            <a:ext cx="19082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 t="134" r="71233"/>
          <a:stretch>
            <a:fillRect/>
          </a:stretch>
        </p:blipFill>
        <p:spPr bwMode="auto">
          <a:xfrm>
            <a:off x="7020272" y="5157192"/>
            <a:ext cx="616239" cy="216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Ellipse 39"/>
          <p:cNvSpPr>
            <a:spLocks noChangeAspect="1"/>
          </p:cNvSpPr>
          <p:nvPr/>
        </p:nvSpPr>
        <p:spPr>
          <a:xfrm>
            <a:off x="7379968" y="4739546"/>
            <a:ext cx="129614" cy="12961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>
            <a:spLocks noChangeAspect="1"/>
          </p:cNvSpPr>
          <p:nvPr/>
        </p:nvSpPr>
        <p:spPr>
          <a:xfrm>
            <a:off x="8042786" y="4365104"/>
            <a:ext cx="129614" cy="12961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 cstate="print"/>
          <a:srcRect l="53868" r="41235" b="89808"/>
          <a:stretch>
            <a:fillRect/>
          </a:stretch>
        </p:blipFill>
        <p:spPr bwMode="auto">
          <a:xfrm>
            <a:off x="7178694" y="4869160"/>
            <a:ext cx="201618" cy="16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 cstate="print"/>
          <a:srcRect l="51277" t="31390" r="41377" b="54753"/>
          <a:stretch>
            <a:fillRect/>
          </a:stretch>
        </p:blipFill>
        <p:spPr bwMode="auto">
          <a:xfrm>
            <a:off x="8172400" y="4221088"/>
            <a:ext cx="302448" cy="226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" name="Connecteur droit avec flèche 49"/>
          <p:cNvCxnSpPr/>
          <p:nvPr/>
        </p:nvCxnSpPr>
        <p:spPr>
          <a:xfrm rot="10800000">
            <a:off x="7596336" y="4301960"/>
            <a:ext cx="360040" cy="0"/>
          </a:xfrm>
          <a:prstGeom prst="straightConnector1">
            <a:avLst/>
          </a:prstGeom>
          <a:ln>
            <a:solidFill>
              <a:srgbClr val="0000FF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rot="-480000" flipH="1">
            <a:off x="8172400" y="4581128"/>
            <a:ext cx="72008" cy="288032"/>
          </a:xfrm>
          <a:prstGeom prst="straightConnector1">
            <a:avLst/>
          </a:prstGeom>
          <a:ln>
            <a:solidFill>
              <a:srgbClr val="0000FF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/>
          <a:srcRect l="74850"/>
          <a:stretch>
            <a:fillRect/>
          </a:stretch>
        </p:blipFill>
        <p:spPr bwMode="auto">
          <a:xfrm>
            <a:off x="7739199" y="4077072"/>
            <a:ext cx="145169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6"/>
          <p:cNvPicPr>
            <a:picLocks noChangeAspect="1" noChangeArrowheads="1"/>
          </p:cNvPicPr>
          <p:nvPr/>
        </p:nvPicPr>
        <p:blipFill>
          <a:blip r:embed="rId9" cstate="print"/>
          <a:srcRect r="70060" b="-799"/>
          <a:stretch>
            <a:fillRect/>
          </a:stretch>
        </p:blipFill>
        <p:spPr bwMode="auto">
          <a:xfrm>
            <a:off x="8287614" y="4653136"/>
            <a:ext cx="172818" cy="17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5"/>
          <p:cNvPicPr>
            <a:picLocks noChangeAspect="1" noChangeArrowheads="1"/>
          </p:cNvPicPr>
          <p:nvPr/>
        </p:nvPicPr>
        <p:blipFill>
          <a:blip r:embed="rId8" cstate="print"/>
          <a:srcRect l="28586" t="2"/>
          <a:stretch>
            <a:fillRect/>
          </a:stretch>
        </p:blipFill>
        <p:spPr bwMode="auto">
          <a:xfrm>
            <a:off x="7308304" y="5418000"/>
            <a:ext cx="1529811" cy="21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 Box 41"/>
          <p:cNvSpPr txBox="1">
            <a:spLocks noChangeArrowheads="1"/>
          </p:cNvSpPr>
          <p:nvPr/>
        </p:nvSpPr>
        <p:spPr bwMode="auto">
          <a:xfrm>
            <a:off x="4932040" y="4365104"/>
            <a:ext cx="10801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Non-local !</a:t>
            </a:r>
            <a:endParaRPr lang="fr-BE" sz="1200" b="1" i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path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dependence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04048" y="620688"/>
            <a:ext cx="4104457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[Ji, </a:t>
            </a:r>
            <a:r>
              <a:rPr lang="fr-BE" sz="1400" b="1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Xiong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Yuan (2012)]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[Hatta (2012)]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[C.L. (2013)]</a:t>
            </a:r>
          </a:p>
        </p:txBody>
      </p:sp>
      <p:sp>
        <p:nvSpPr>
          <p:cNvPr id="83" name="Text Box 41"/>
          <p:cNvSpPr txBox="1">
            <a:spLocks noChangeArrowheads="1"/>
          </p:cNvSpPr>
          <p:nvPr/>
        </p:nvSpPr>
        <p:spPr bwMode="auto">
          <a:xfrm>
            <a:off x="683568" y="980728"/>
            <a:ext cx="36724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Canonical quark OAM 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operator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555776" y="1556792"/>
            <a:ext cx="3960440" cy="4400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628800"/>
            <a:ext cx="3814763" cy="29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92"/>
          <p:cNvGrpSpPr>
            <a:grpSpLocks noChangeAspect="1"/>
          </p:cNvGrpSpPr>
          <p:nvPr/>
        </p:nvGrpSpPr>
        <p:grpSpPr>
          <a:xfrm>
            <a:off x="971600" y="2996952"/>
            <a:ext cx="3143523" cy="1627714"/>
            <a:chOff x="5257800" y="4645025"/>
            <a:chExt cx="2943225" cy="1524000"/>
          </a:xfrm>
          <a:effectLst/>
        </p:grpSpPr>
        <p:pic>
          <p:nvPicPr>
            <p:cNvPr id="55" name="Picture 16"/>
            <p:cNvPicPr>
              <a:picLocks noChangeAspect="1" noChangeArrowheads="1"/>
            </p:cNvPicPr>
            <p:nvPr/>
          </p:nvPicPr>
          <p:blipFill>
            <a:blip r:embed="rId2" cstate="print"/>
            <a:srcRect t="37013" b="36909"/>
            <a:stretch>
              <a:fillRect/>
            </a:stretch>
          </p:blipFill>
          <p:spPr bwMode="auto">
            <a:xfrm>
              <a:off x="5257800" y="4645025"/>
              <a:ext cx="2943225" cy="1524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9" name="Picture 30"/>
            <p:cNvPicPr>
              <a:picLocks noChangeAspect="1" noChangeArrowheads="1"/>
            </p:cNvPicPr>
            <p:nvPr/>
          </p:nvPicPr>
          <p:blipFill>
            <a:blip r:embed="rId3" cstate="print"/>
            <a:srcRect l="59991" t="11366" r="34296" b="73856"/>
            <a:stretch>
              <a:fillRect/>
            </a:stretch>
          </p:blipFill>
          <p:spPr bwMode="auto">
            <a:xfrm>
              <a:off x="5334000" y="4724400"/>
              <a:ext cx="4429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" name="Text Box 53"/>
          <p:cNvSpPr txBox="1">
            <a:spLocks noChangeArrowheads="1"/>
          </p:cNvSpPr>
          <p:nvPr/>
        </p:nvSpPr>
        <p:spPr bwMode="auto">
          <a:xfrm>
            <a:off x="2987824" y="3440033"/>
            <a:ext cx="60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2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FSI</a:t>
            </a:r>
          </a:p>
        </p:txBody>
      </p:sp>
      <p:sp>
        <p:nvSpPr>
          <p:cNvPr id="58" name="Text Box 53"/>
          <p:cNvSpPr txBox="1">
            <a:spLocks noChangeArrowheads="1"/>
          </p:cNvSpPr>
          <p:nvPr/>
        </p:nvSpPr>
        <p:spPr bwMode="auto">
          <a:xfrm>
            <a:off x="1154088" y="3440033"/>
            <a:ext cx="60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2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ISI</a:t>
            </a:r>
          </a:p>
        </p:txBody>
      </p:sp>
      <p:sp>
        <p:nvSpPr>
          <p:cNvPr id="59" name="Text Box 53"/>
          <p:cNvSpPr txBox="1">
            <a:spLocks noChangeArrowheads="1"/>
          </p:cNvSpPr>
          <p:nvPr/>
        </p:nvSpPr>
        <p:spPr bwMode="auto">
          <a:xfrm>
            <a:off x="2492896" y="4278584"/>
            <a:ext cx="1143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000" b="1" dirty="0" smtClean="0">
                <a:latin typeface="Tahoma" pitchFamily="34" charset="0"/>
                <a:cs typeface="Tahoma" pitchFamily="34" charset="0"/>
              </a:rPr>
              <a:t>SIDIS</a:t>
            </a:r>
            <a:endParaRPr lang="fr-BE" sz="1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0" name="Text Box 53"/>
          <p:cNvSpPr txBox="1">
            <a:spLocks noChangeArrowheads="1"/>
          </p:cNvSpPr>
          <p:nvPr/>
        </p:nvSpPr>
        <p:spPr bwMode="auto">
          <a:xfrm>
            <a:off x="323528" y="4278584"/>
            <a:ext cx="1143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000" b="1" dirty="0" err="1" smtClean="0">
                <a:latin typeface="Tahoma" pitchFamily="34" charset="0"/>
                <a:cs typeface="Tahoma" pitchFamily="34" charset="0"/>
              </a:rPr>
              <a:t>Drell</a:t>
            </a:r>
            <a:r>
              <a:rPr lang="fr-BE" sz="1000" b="1" dirty="0" smtClean="0">
                <a:latin typeface="Tahoma" pitchFamily="34" charset="0"/>
                <a:cs typeface="Tahoma" pitchFamily="34" charset="0"/>
              </a:rPr>
              <a:t>-Yan</a:t>
            </a:r>
            <a:endParaRPr lang="fr-BE" sz="10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8" name="Picture 24"/>
          <p:cNvPicPr>
            <a:picLocks noChangeAspect="1" noChangeArrowheads="1"/>
          </p:cNvPicPr>
          <p:nvPr/>
        </p:nvPicPr>
        <p:blipFill>
          <a:blip r:embed="rId4" cstate="print"/>
          <a:srcRect t="59956"/>
          <a:stretch>
            <a:fillRect/>
          </a:stretch>
        </p:blipFill>
        <p:spPr bwMode="auto">
          <a:xfrm>
            <a:off x="539552" y="4533313"/>
            <a:ext cx="1522369" cy="96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15"/>
          <p:cNvPicPr>
            <a:picLocks noChangeAspect="1" noChangeArrowheads="1"/>
          </p:cNvPicPr>
          <p:nvPr/>
        </p:nvPicPr>
        <p:blipFill>
          <a:blip r:embed="rId5" cstate="print"/>
          <a:srcRect b="57391"/>
          <a:stretch>
            <a:fillRect/>
          </a:stretch>
        </p:blipFill>
        <p:spPr bwMode="auto">
          <a:xfrm>
            <a:off x="2771800" y="4485616"/>
            <a:ext cx="1520640" cy="103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44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path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dependence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04048" y="620688"/>
            <a:ext cx="4104457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[Ji, </a:t>
            </a:r>
            <a:r>
              <a:rPr lang="fr-BE" sz="1400" b="1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Xiong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Yuan (2012)]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[Hatta (2012)]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[C.L. (2013)]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6021288"/>
            <a:ext cx="1107281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ctangle 64"/>
          <p:cNvSpPr/>
          <p:nvPr/>
        </p:nvSpPr>
        <p:spPr>
          <a:xfrm>
            <a:off x="1835696" y="5949280"/>
            <a:ext cx="1224136" cy="4400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Text Box 41"/>
          <p:cNvSpPr txBox="1">
            <a:spLocks noChangeArrowheads="1"/>
          </p:cNvSpPr>
          <p:nvPr/>
        </p:nvSpPr>
        <p:spPr bwMode="auto">
          <a:xfrm>
            <a:off x="3203848" y="6021288"/>
            <a:ext cx="12241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Naive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 T-</a:t>
            </a:r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even</a:t>
            </a:r>
            <a:endParaRPr lang="fr-BE" sz="12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3" name="Text Box 41"/>
          <p:cNvSpPr txBox="1">
            <a:spLocks noChangeArrowheads="1"/>
          </p:cNvSpPr>
          <p:nvPr/>
        </p:nvSpPr>
        <p:spPr bwMode="auto">
          <a:xfrm>
            <a:off x="683568" y="980728"/>
            <a:ext cx="36724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Canonical quark OAM 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operator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555776" y="1556792"/>
            <a:ext cx="3960440" cy="4400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Rectangle 85"/>
          <p:cNvSpPr/>
          <p:nvPr/>
        </p:nvSpPr>
        <p:spPr>
          <a:xfrm>
            <a:off x="179512" y="2492896"/>
            <a:ext cx="4320480" cy="417646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Text Box 97"/>
          <p:cNvSpPr txBox="1">
            <a:spLocks noChangeArrowheads="1"/>
          </p:cNvSpPr>
          <p:nvPr/>
        </p:nvSpPr>
        <p:spPr bwMode="auto">
          <a:xfrm>
            <a:off x="1475656" y="2370366"/>
            <a:ext cx="1728192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600" b="1" dirty="0" smtClean="0">
                <a:latin typeface="Tahoma" pitchFamily="34" charset="0"/>
                <a:cs typeface="Tahoma" pitchFamily="34" charset="0"/>
              </a:rPr>
              <a:t>Light-front</a:t>
            </a:r>
            <a:endParaRPr lang="fr-BE" sz="16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1628800"/>
            <a:ext cx="3814763" cy="29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13" descr="E:\Physique\Talks\QCD'N 12\GIE1_split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774" b="54834"/>
          <a:stretch>
            <a:fillRect/>
          </a:stretch>
        </p:blipFill>
        <p:spPr bwMode="auto">
          <a:xfrm>
            <a:off x="3347864" y="2708920"/>
            <a:ext cx="1012776" cy="585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6" name="Text Box 53"/>
          <p:cNvSpPr txBox="1">
            <a:spLocks noChangeArrowheads="1"/>
          </p:cNvSpPr>
          <p:nvPr/>
        </p:nvSpPr>
        <p:spPr bwMode="auto">
          <a:xfrm>
            <a:off x="3815864" y="2808000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92"/>
          <p:cNvGrpSpPr>
            <a:grpSpLocks noChangeAspect="1"/>
          </p:cNvGrpSpPr>
          <p:nvPr/>
        </p:nvGrpSpPr>
        <p:grpSpPr>
          <a:xfrm>
            <a:off x="971600" y="2996952"/>
            <a:ext cx="3143523" cy="1627714"/>
            <a:chOff x="5257800" y="4645025"/>
            <a:chExt cx="2943225" cy="1524000"/>
          </a:xfrm>
          <a:effectLst/>
        </p:grpSpPr>
        <p:pic>
          <p:nvPicPr>
            <p:cNvPr id="55" name="Picture 16"/>
            <p:cNvPicPr>
              <a:picLocks noChangeAspect="1" noChangeArrowheads="1"/>
            </p:cNvPicPr>
            <p:nvPr/>
          </p:nvPicPr>
          <p:blipFill>
            <a:blip r:embed="rId2" cstate="print"/>
            <a:srcRect t="37013" b="36909"/>
            <a:stretch>
              <a:fillRect/>
            </a:stretch>
          </p:blipFill>
          <p:spPr bwMode="auto">
            <a:xfrm>
              <a:off x="5257800" y="4645025"/>
              <a:ext cx="2943225" cy="1524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9" name="Picture 30"/>
            <p:cNvPicPr>
              <a:picLocks noChangeAspect="1" noChangeArrowheads="1"/>
            </p:cNvPicPr>
            <p:nvPr/>
          </p:nvPicPr>
          <p:blipFill>
            <a:blip r:embed="rId3" cstate="print"/>
            <a:srcRect l="59991" t="11366" r="34296" b="73856"/>
            <a:stretch>
              <a:fillRect/>
            </a:stretch>
          </p:blipFill>
          <p:spPr bwMode="auto">
            <a:xfrm>
              <a:off x="5334000" y="4724400"/>
              <a:ext cx="4429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" name="Text Box 53"/>
          <p:cNvSpPr txBox="1">
            <a:spLocks noChangeArrowheads="1"/>
          </p:cNvSpPr>
          <p:nvPr/>
        </p:nvSpPr>
        <p:spPr bwMode="auto">
          <a:xfrm>
            <a:off x="2987824" y="3440033"/>
            <a:ext cx="60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2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FSI</a:t>
            </a:r>
          </a:p>
        </p:txBody>
      </p:sp>
      <p:sp>
        <p:nvSpPr>
          <p:cNvPr id="58" name="Text Box 53"/>
          <p:cNvSpPr txBox="1">
            <a:spLocks noChangeArrowheads="1"/>
          </p:cNvSpPr>
          <p:nvPr/>
        </p:nvSpPr>
        <p:spPr bwMode="auto">
          <a:xfrm>
            <a:off x="1154088" y="3440033"/>
            <a:ext cx="60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2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ISI</a:t>
            </a:r>
          </a:p>
        </p:txBody>
      </p:sp>
      <p:sp>
        <p:nvSpPr>
          <p:cNvPr id="59" name="Text Box 53"/>
          <p:cNvSpPr txBox="1">
            <a:spLocks noChangeArrowheads="1"/>
          </p:cNvSpPr>
          <p:nvPr/>
        </p:nvSpPr>
        <p:spPr bwMode="auto">
          <a:xfrm>
            <a:off x="2492896" y="4278584"/>
            <a:ext cx="1143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000" b="1" dirty="0" smtClean="0">
                <a:latin typeface="Tahoma" pitchFamily="34" charset="0"/>
                <a:cs typeface="Tahoma" pitchFamily="34" charset="0"/>
              </a:rPr>
              <a:t>SIDIS</a:t>
            </a:r>
            <a:endParaRPr lang="fr-BE" sz="1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0" name="Text Box 53"/>
          <p:cNvSpPr txBox="1">
            <a:spLocks noChangeArrowheads="1"/>
          </p:cNvSpPr>
          <p:nvPr/>
        </p:nvSpPr>
        <p:spPr bwMode="auto">
          <a:xfrm>
            <a:off x="323528" y="4278584"/>
            <a:ext cx="1143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000" b="1" dirty="0" err="1" smtClean="0">
                <a:latin typeface="Tahoma" pitchFamily="34" charset="0"/>
                <a:cs typeface="Tahoma" pitchFamily="34" charset="0"/>
              </a:rPr>
              <a:t>Drell</a:t>
            </a:r>
            <a:r>
              <a:rPr lang="fr-BE" sz="1000" b="1" dirty="0" smtClean="0">
                <a:latin typeface="Tahoma" pitchFamily="34" charset="0"/>
                <a:cs typeface="Tahoma" pitchFamily="34" charset="0"/>
              </a:rPr>
              <a:t>-Yan</a:t>
            </a:r>
            <a:endParaRPr lang="fr-BE" sz="1000" b="1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" name="Groupe 91"/>
          <p:cNvGrpSpPr>
            <a:grpSpLocks noChangeAspect="1"/>
          </p:cNvGrpSpPr>
          <p:nvPr/>
        </p:nvGrpSpPr>
        <p:grpSpPr>
          <a:xfrm>
            <a:off x="5369971" y="2996952"/>
            <a:ext cx="3143523" cy="1620933"/>
            <a:chOff x="5292080" y="2204864"/>
            <a:chExt cx="2943225" cy="1517650"/>
          </a:xfrm>
        </p:grpSpPr>
        <p:pic>
          <p:nvPicPr>
            <p:cNvPr id="61" name="Picture 16"/>
            <p:cNvPicPr>
              <a:picLocks noChangeAspect="1" noChangeArrowheads="1"/>
            </p:cNvPicPr>
            <p:nvPr/>
          </p:nvPicPr>
          <p:blipFill>
            <a:blip r:embed="rId2" cstate="print"/>
            <a:srcRect t="74027"/>
            <a:stretch>
              <a:fillRect/>
            </a:stretch>
          </p:blipFill>
          <p:spPr bwMode="auto">
            <a:xfrm>
              <a:off x="5292080" y="2204864"/>
              <a:ext cx="2943225" cy="151765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1" name="Picture 30"/>
            <p:cNvPicPr>
              <a:picLocks noChangeAspect="1" noChangeArrowheads="1"/>
            </p:cNvPicPr>
            <p:nvPr/>
          </p:nvPicPr>
          <p:blipFill>
            <a:blip r:embed="rId3" cstate="print"/>
            <a:srcRect l="59991" t="11366" r="34296" b="73856"/>
            <a:stretch>
              <a:fillRect/>
            </a:stretch>
          </p:blipFill>
          <p:spPr bwMode="auto">
            <a:xfrm>
              <a:off x="5357168" y="2284239"/>
              <a:ext cx="4413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8" name="Picture 24"/>
          <p:cNvPicPr>
            <a:picLocks noChangeAspect="1" noChangeArrowheads="1"/>
          </p:cNvPicPr>
          <p:nvPr/>
        </p:nvPicPr>
        <p:blipFill>
          <a:blip r:embed="rId4" cstate="print"/>
          <a:srcRect t="59956"/>
          <a:stretch>
            <a:fillRect/>
          </a:stretch>
        </p:blipFill>
        <p:spPr bwMode="auto">
          <a:xfrm>
            <a:off x="539552" y="4533313"/>
            <a:ext cx="1522369" cy="96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15"/>
          <p:cNvPicPr>
            <a:picLocks noChangeAspect="1" noChangeArrowheads="1"/>
          </p:cNvPicPr>
          <p:nvPr/>
        </p:nvPicPr>
        <p:blipFill>
          <a:blip r:embed="rId5" cstate="print"/>
          <a:srcRect b="57391"/>
          <a:stretch>
            <a:fillRect/>
          </a:stretch>
        </p:blipFill>
        <p:spPr bwMode="auto">
          <a:xfrm>
            <a:off x="2771800" y="4485616"/>
            <a:ext cx="1520640" cy="103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44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path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dependence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04048" y="620688"/>
            <a:ext cx="4104457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[Ji, </a:t>
            </a:r>
            <a:r>
              <a:rPr lang="fr-BE" sz="1400" b="1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Xiong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Yuan (2012)]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[Hatta (2012)]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[C.L. (2013)]</a:t>
            </a: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6" cstate="print"/>
          <a:srcRect l="53868" r="41235" b="89808"/>
          <a:stretch>
            <a:fillRect/>
          </a:stretch>
        </p:blipFill>
        <p:spPr bwMode="auto">
          <a:xfrm>
            <a:off x="7026155" y="4077072"/>
            <a:ext cx="201618" cy="16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4" name="Connecteur droit avec flèche 53"/>
          <p:cNvCxnSpPr/>
          <p:nvPr/>
        </p:nvCxnSpPr>
        <p:spPr>
          <a:xfrm>
            <a:off x="6810131" y="3933056"/>
            <a:ext cx="216024" cy="144016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41"/>
          <p:cNvSpPr txBox="1">
            <a:spLocks noChangeArrowheads="1"/>
          </p:cNvSpPr>
          <p:nvPr/>
        </p:nvSpPr>
        <p:spPr bwMode="auto">
          <a:xfrm>
            <a:off x="4860032" y="4797152"/>
            <a:ext cx="38164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Coincides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BE" sz="1200" b="1" i="1" dirty="0" err="1" smtClean="0">
                <a:latin typeface="Tahoma" pitchFamily="34" charset="0"/>
                <a:cs typeface="Tahoma" pitchFamily="34" charset="0"/>
              </a:rPr>
              <a:t>locally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with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kinetic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 quark OAM</a:t>
            </a:r>
            <a:endParaRPr lang="fr-BE" sz="1200" b="1" i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6021288"/>
            <a:ext cx="1107281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ctangle 64"/>
          <p:cNvSpPr/>
          <p:nvPr/>
        </p:nvSpPr>
        <p:spPr>
          <a:xfrm>
            <a:off x="1835696" y="5949280"/>
            <a:ext cx="1224136" cy="4400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Text Box 41"/>
          <p:cNvSpPr txBox="1">
            <a:spLocks noChangeArrowheads="1"/>
          </p:cNvSpPr>
          <p:nvPr/>
        </p:nvSpPr>
        <p:spPr bwMode="auto">
          <a:xfrm>
            <a:off x="3203848" y="6021288"/>
            <a:ext cx="12241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Naive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 T-</a:t>
            </a:r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even</a:t>
            </a:r>
            <a:endParaRPr lang="fr-BE" sz="1200" b="1" i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/>
          <a:srcRect r="41395" b="50000"/>
          <a:stretch>
            <a:fillRect/>
          </a:stretch>
        </p:blipFill>
        <p:spPr bwMode="auto">
          <a:xfrm>
            <a:off x="5957684" y="5183758"/>
            <a:ext cx="2574756" cy="62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Text Box 41"/>
          <p:cNvSpPr txBox="1">
            <a:spLocks noChangeArrowheads="1"/>
          </p:cNvSpPr>
          <p:nvPr/>
        </p:nvSpPr>
        <p:spPr bwMode="auto">
          <a:xfrm>
            <a:off x="683568" y="980728"/>
            <a:ext cx="36724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Canonical quark OAM 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operator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555776" y="1556792"/>
            <a:ext cx="3960440" cy="4400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Rectangle 84"/>
          <p:cNvSpPr/>
          <p:nvPr/>
        </p:nvSpPr>
        <p:spPr>
          <a:xfrm>
            <a:off x="4644008" y="2492896"/>
            <a:ext cx="4320480" cy="417646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Rectangle 85"/>
          <p:cNvSpPr/>
          <p:nvPr/>
        </p:nvSpPr>
        <p:spPr>
          <a:xfrm>
            <a:off x="179512" y="2492896"/>
            <a:ext cx="4320480" cy="417646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Text Box 97"/>
          <p:cNvSpPr txBox="1">
            <a:spLocks noChangeArrowheads="1"/>
          </p:cNvSpPr>
          <p:nvPr/>
        </p:nvSpPr>
        <p:spPr bwMode="auto">
          <a:xfrm>
            <a:off x="5148064" y="2370366"/>
            <a:ext cx="3168352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600" b="1" i="1" dirty="0" smtClean="0">
                <a:latin typeface="Tahoma" pitchFamily="34" charset="0"/>
                <a:cs typeface="Tahoma" pitchFamily="34" charset="0"/>
              </a:rPr>
              <a:t>x</a:t>
            </a:r>
            <a:r>
              <a:rPr lang="fr-BE" sz="1600" b="1" dirty="0" smtClean="0">
                <a:latin typeface="Tahoma" pitchFamily="34" charset="0"/>
                <a:cs typeface="Tahoma" pitchFamily="34" charset="0"/>
              </a:rPr>
              <a:t>-</a:t>
            </a:r>
            <a:r>
              <a:rPr lang="fr-BE" sz="1600" b="1" dirty="0" err="1" smtClean="0">
                <a:latin typeface="Tahoma" pitchFamily="34" charset="0"/>
                <a:cs typeface="Tahoma" pitchFamily="34" charset="0"/>
              </a:rPr>
              <a:t>based</a:t>
            </a:r>
            <a:r>
              <a:rPr lang="fr-BE" sz="16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BE" sz="1600" b="1" dirty="0" err="1" smtClean="0">
                <a:latin typeface="Tahoma" pitchFamily="34" charset="0"/>
                <a:cs typeface="Tahoma" pitchFamily="34" charset="0"/>
              </a:rPr>
              <a:t>Fock</a:t>
            </a:r>
            <a:r>
              <a:rPr lang="fr-BE" sz="1600" b="1" dirty="0" smtClean="0">
                <a:latin typeface="Tahoma" pitchFamily="34" charset="0"/>
                <a:cs typeface="Tahoma" pitchFamily="34" charset="0"/>
              </a:rPr>
              <a:t>-Schwinger</a:t>
            </a:r>
            <a:endParaRPr lang="fr-BE" sz="1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8" name="Text Box 97"/>
          <p:cNvSpPr txBox="1">
            <a:spLocks noChangeArrowheads="1"/>
          </p:cNvSpPr>
          <p:nvPr/>
        </p:nvSpPr>
        <p:spPr bwMode="auto">
          <a:xfrm>
            <a:off x="1475656" y="2370366"/>
            <a:ext cx="1728192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600" b="1" dirty="0" smtClean="0">
                <a:latin typeface="Tahoma" pitchFamily="34" charset="0"/>
                <a:cs typeface="Tahoma" pitchFamily="34" charset="0"/>
              </a:rPr>
              <a:t>Light-front</a:t>
            </a:r>
            <a:endParaRPr lang="fr-BE" sz="16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27784" y="1628800"/>
            <a:ext cx="3814763" cy="29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8064" y="6093296"/>
            <a:ext cx="3386138" cy="29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5" descr="E:\Physique\Talks\QCD'N 12\JiLq.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2708920"/>
            <a:ext cx="2057400" cy="1297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5" name="Picture 13" descr="E:\Physique\Talks\QCD'N 12\GIE1_split.pn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774" b="54834"/>
          <a:stretch>
            <a:fillRect/>
          </a:stretch>
        </p:blipFill>
        <p:spPr bwMode="auto">
          <a:xfrm>
            <a:off x="3347864" y="2708920"/>
            <a:ext cx="1012776" cy="585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6" name="Text Box 53"/>
          <p:cNvSpPr txBox="1">
            <a:spLocks noChangeArrowheads="1"/>
          </p:cNvSpPr>
          <p:nvPr/>
        </p:nvSpPr>
        <p:spPr bwMode="auto">
          <a:xfrm>
            <a:off x="3815864" y="2808000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7" name="Text Box 53"/>
          <p:cNvSpPr txBox="1">
            <a:spLocks noChangeArrowheads="1"/>
          </p:cNvSpPr>
          <p:nvPr/>
        </p:nvSpPr>
        <p:spPr bwMode="auto">
          <a:xfrm>
            <a:off x="8424496" y="2736000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gauge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symmetry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41"/>
          <p:cNvSpPr txBox="1">
            <a:spLocks noChangeArrowheads="1"/>
          </p:cNvSpPr>
          <p:nvPr/>
        </p:nvSpPr>
        <p:spPr bwMode="auto">
          <a:xfrm>
            <a:off x="707776" y="980728"/>
            <a:ext cx="2856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Quantum 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electrodynamics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t="43448"/>
          <a:stretch>
            <a:fillRect/>
          </a:stretch>
        </p:blipFill>
        <p:spPr bwMode="auto">
          <a:xfrm>
            <a:off x="5336063" y="1234234"/>
            <a:ext cx="1540193" cy="25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81"/>
          <p:cNvGrpSpPr>
            <a:grpSpLocks noChangeAspect="1"/>
          </p:cNvGrpSpPr>
          <p:nvPr/>
        </p:nvGrpSpPr>
        <p:grpSpPr>
          <a:xfrm>
            <a:off x="3851920" y="1289282"/>
            <a:ext cx="2010831" cy="1707670"/>
            <a:chOff x="1259544" y="1628800"/>
            <a:chExt cx="2628536" cy="2232248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r="73334" b="46948"/>
            <a:stretch>
              <a:fillRect/>
            </a:stretch>
          </p:blipFill>
          <p:spPr bwMode="auto">
            <a:xfrm>
              <a:off x="3168000" y="2232000"/>
              <a:ext cx="720080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Ellipse 14"/>
            <p:cNvSpPr/>
            <p:nvPr/>
          </p:nvSpPr>
          <p:spPr>
            <a:xfrm>
              <a:off x="1259544" y="1916832"/>
              <a:ext cx="1944000" cy="19442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 flipV="1">
              <a:off x="2231936" y="2420888"/>
              <a:ext cx="827896" cy="469960"/>
            </a:xfrm>
            <a:prstGeom prst="straightConnector1">
              <a:avLst/>
            </a:prstGeom>
            <a:ln w="50800" cmpd="dbl">
              <a:solidFill>
                <a:srgbClr val="0000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/>
            <p:cNvCxnSpPr/>
            <p:nvPr/>
          </p:nvCxnSpPr>
          <p:spPr>
            <a:xfrm flipV="1">
              <a:off x="2231936" y="2890848"/>
              <a:ext cx="1296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 flipV="1">
              <a:off x="2231936" y="1988840"/>
              <a:ext cx="323840" cy="90200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79713" b="56552"/>
            <a:stretch>
              <a:fillRect/>
            </a:stretch>
          </p:blipFill>
          <p:spPr bwMode="auto">
            <a:xfrm>
              <a:off x="2489736" y="1628800"/>
              <a:ext cx="426080" cy="270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Forme libre 32"/>
            <p:cNvSpPr/>
            <p:nvPr/>
          </p:nvSpPr>
          <p:spPr>
            <a:xfrm rot="6121254">
              <a:off x="2329402" y="2628000"/>
              <a:ext cx="236725" cy="271274"/>
            </a:xfrm>
            <a:custGeom>
              <a:avLst/>
              <a:gdLst>
                <a:gd name="connsiteX0" fmla="*/ 0 w 6026728"/>
                <a:gd name="connsiteY0" fmla="*/ 3977784 h 3977784"/>
                <a:gd name="connsiteX1" fmla="*/ 27709 w 6026728"/>
                <a:gd name="connsiteY1" fmla="*/ 3880802 h 3977784"/>
                <a:gd name="connsiteX2" fmla="*/ 41564 w 6026728"/>
                <a:gd name="connsiteY2" fmla="*/ 3825384 h 3977784"/>
                <a:gd name="connsiteX3" fmla="*/ 110837 w 6026728"/>
                <a:gd name="connsiteY3" fmla="*/ 3700693 h 3977784"/>
                <a:gd name="connsiteX4" fmla="*/ 180109 w 6026728"/>
                <a:gd name="connsiteY4" fmla="*/ 3492875 h 3977784"/>
                <a:gd name="connsiteX5" fmla="*/ 193964 w 6026728"/>
                <a:gd name="connsiteY5" fmla="*/ 3423602 h 3977784"/>
                <a:gd name="connsiteX6" fmla="*/ 249382 w 6026728"/>
                <a:gd name="connsiteY6" fmla="*/ 3312766 h 3977784"/>
                <a:gd name="connsiteX7" fmla="*/ 304800 w 6026728"/>
                <a:gd name="connsiteY7" fmla="*/ 3077239 h 3977784"/>
                <a:gd name="connsiteX8" fmla="*/ 318655 w 6026728"/>
                <a:gd name="connsiteY8" fmla="*/ 2980257 h 3977784"/>
                <a:gd name="connsiteX9" fmla="*/ 360219 w 6026728"/>
                <a:gd name="connsiteY9" fmla="*/ 2883275 h 3977784"/>
                <a:gd name="connsiteX10" fmla="*/ 415637 w 6026728"/>
                <a:gd name="connsiteY10" fmla="*/ 2730875 h 3977784"/>
                <a:gd name="connsiteX11" fmla="*/ 429491 w 6026728"/>
                <a:gd name="connsiteY11" fmla="*/ 2647748 h 3977784"/>
                <a:gd name="connsiteX12" fmla="*/ 609600 w 6026728"/>
                <a:gd name="connsiteY12" fmla="*/ 2273675 h 3977784"/>
                <a:gd name="connsiteX13" fmla="*/ 692728 w 6026728"/>
                <a:gd name="connsiteY13" fmla="*/ 2121275 h 3977784"/>
                <a:gd name="connsiteX14" fmla="*/ 748146 w 6026728"/>
                <a:gd name="connsiteY14" fmla="*/ 2024293 h 3977784"/>
                <a:gd name="connsiteX15" fmla="*/ 845128 w 6026728"/>
                <a:gd name="connsiteY15" fmla="*/ 1899602 h 3977784"/>
                <a:gd name="connsiteX16" fmla="*/ 983673 w 6026728"/>
                <a:gd name="connsiteY16" fmla="*/ 1691784 h 3977784"/>
                <a:gd name="connsiteX17" fmla="*/ 1080655 w 6026728"/>
                <a:gd name="connsiteY17" fmla="*/ 1594802 h 3977784"/>
                <a:gd name="connsiteX18" fmla="*/ 1302328 w 6026728"/>
                <a:gd name="connsiteY18" fmla="*/ 1414693 h 3977784"/>
                <a:gd name="connsiteX19" fmla="*/ 1468582 w 6026728"/>
                <a:gd name="connsiteY19" fmla="*/ 1303857 h 3977784"/>
                <a:gd name="connsiteX20" fmla="*/ 1745673 w 6026728"/>
                <a:gd name="connsiteY20" fmla="*/ 1151457 h 3977784"/>
                <a:gd name="connsiteX21" fmla="*/ 1898073 w 6026728"/>
                <a:gd name="connsiteY21" fmla="*/ 1109893 h 3977784"/>
                <a:gd name="connsiteX22" fmla="*/ 2105891 w 6026728"/>
                <a:gd name="connsiteY22" fmla="*/ 999057 h 3977784"/>
                <a:gd name="connsiteX23" fmla="*/ 2244437 w 6026728"/>
                <a:gd name="connsiteY23" fmla="*/ 943639 h 3977784"/>
                <a:gd name="connsiteX24" fmla="*/ 2646219 w 6026728"/>
                <a:gd name="connsiteY24" fmla="*/ 735821 h 3977784"/>
                <a:gd name="connsiteX25" fmla="*/ 2826328 w 6026728"/>
                <a:gd name="connsiteY25" fmla="*/ 694257 h 3977784"/>
                <a:gd name="connsiteX26" fmla="*/ 3186546 w 6026728"/>
                <a:gd name="connsiteY26" fmla="*/ 569566 h 3977784"/>
                <a:gd name="connsiteX27" fmla="*/ 3574473 w 6026728"/>
                <a:gd name="connsiteY27" fmla="*/ 458730 h 3977784"/>
                <a:gd name="connsiteX28" fmla="*/ 3796146 w 6026728"/>
                <a:gd name="connsiteY28" fmla="*/ 403312 h 3977784"/>
                <a:gd name="connsiteX29" fmla="*/ 4031673 w 6026728"/>
                <a:gd name="connsiteY29" fmla="*/ 320184 h 3977784"/>
                <a:gd name="connsiteX30" fmla="*/ 4170219 w 6026728"/>
                <a:gd name="connsiteY30" fmla="*/ 292475 h 3977784"/>
                <a:gd name="connsiteX31" fmla="*/ 4627419 w 6026728"/>
                <a:gd name="connsiteY31" fmla="*/ 195493 h 3977784"/>
                <a:gd name="connsiteX32" fmla="*/ 4779819 w 6026728"/>
                <a:gd name="connsiteY32" fmla="*/ 167784 h 3977784"/>
                <a:gd name="connsiteX33" fmla="*/ 4904509 w 6026728"/>
                <a:gd name="connsiteY33" fmla="*/ 140075 h 3977784"/>
                <a:gd name="connsiteX34" fmla="*/ 5140037 w 6026728"/>
                <a:gd name="connsiteY34" fmla="*/ 126221 h 3977784"/>
                <a:gd name="connsiteX35" fmla="*/ 5209309 w 6026728"/>
                <a:gd name="connsiteY35" fmla="*/ 98512 h 3977784"/>
                <a:gd name="connsiteX36" fmla="*/ 5666509 w 6026728"/>
                <a:gd name="connsiteY36" fmla="*/ 70802 h 3977784"/>
                <a:gd name="connsiteX37" fmla="*/ 5763491 w 6026728"/>
                <a:gd name="connsiteY37" fmla="*/ 29239 h 3977784"/>
                <a:gd name="connsiteX38" fmla="*/ 5860473 w 6026728"/>
                <a:gd name="connsiteY38" fmla="*/ 15384 h 3977784"/>
                <a:gd name="connsiteX39" fmla="*/ 6026728 w 6026728"/>
                <a:gd name="connsiteY39" fmla="*/ 1530 h 3977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026728" h="3977784">
                  <a:moveTo>
                    <a:pt x="0" y="3977784"/>
                  </a:moveTo>
                  <a:cubicBezTo>
                    <a:pt x="9236" y="3945457"/>
                    <a:pt x="18863" y="3913238"/>
                    <a:pt x="27709" y="3880802"/>
                  </a:cubicBezTo>
                  <a:cubicBezTo>
                    <a:pt x="32719" y="3862432"/>
                    <a:pt x="33585" y="3842673"/>
                    <a:pt x="41564" y="3825384"/>
                  </a:cubicBezTo>
                  <a:cubicBezTo>
                    <a:pt x="61489" y="3782213"/>
                    <a:pt x="87746" y="3742257"/>
                    <a:pt x="110837" y="3700693"/>
                  </a:cubicBezTo>
                  <a:cubicBezTo>
                    <a:pt x="138080" y="3509983"/>
                    <a:pt x="100540" y="3699756"/>
                    <a:pt x="180109" y="3492875"/>
                  </a:cubicBezTo>
                  <a:cubicBezTo>
                    <a:pt x="188562" y="3470896"/>
                    <a:pt x="185511" y="3445581"/>
                    <a:pt x="193964" y="3423602"/>
                  </a:cubicBezTo>
                  <a:cubicBezTo>
                    <a:pt x="208792" y="3385049"/>
                    <a:pt x="230909" y="3349711"/>
                    <a:pt x="249382" y="3312766"/>
                  </a:cubicBezTo>
                  <a:cubicBezTo>
                    <a:pt x="280912" y="2997479"/>
                    <a:pt x="234213" y="3324296"/>
                    <a:pt x="304800" y="3077239"/>
                  </a:cubicBezTo>
                  <a:cubicBezTo>
                    <a:pt x="313771" y="3045840"/>
                    <a:pt x="309684" y="3011656"/>
                    <a:pt x="318655" y="2980257"/>
                  </a:cubicBezTo>
                  <a:cubicBezTo>
                    <a:pt x="328317" y="2946439"/>
                    <a:pt x="347471" y="2916055"/>
                    <a:pt x="360219" y="2883275"/>
                  </a:cubicBezTo>
                  <a:cubicBezTo>
                    <a:pt x="379811" y="2832896"/>
                    <a:pt x="397164" y="2781675"/>
                    <a:pt x="415637" y="2730875"/>
                  </a:cubicBezTo>
                  <a:cubicBezTo>
                    <a:pt x="420255" y="2703166"/>
                    <a:pt x="420608" y="2674398"/>
                    <a:pt x="429491" y="2647748"/>
                  </a:cubicBezTo>
                  <a:cubicBezTo>
                    <a:pt x="452713" y="2578081"/>
                    <a:pt x="607484" y="2277767"/>
                    <a:pt x="609600" y="2273675"/>
                  </a:cubicBezTo>
                  <a:cubicBezTo>
                    <a:pt x="636185" y="2222278"/>
                    <a:pt x="664626" y="2171859"/>
                    <a:pt x="692728" y="2121275"/>
                  </a:cubicBezTo>
                  <a:cubicBezTo>
                    <a:pt x="710810" y="2088728"/>
                    <a:pt x="725287" y="2053683"/>
                    <a:pt x="748146" y="2024293"/>
                  </a:cubicBezTo>
                  <a:cubicBezTo>
                    <a:pt x="780473" y="1982729"/>
                    <a:pt x="815920" y="1943414"/>
                    <a:pt x="845128" y="1899602"/>
                  </a:cubicBezTo>
                  <a:cubicBezTo>
                    <a:pt x="974098" y="1706147"/>
                    <a:pt x="759131" y="1948403"/>
                    <a:pt x="983673" y="1691784"/>
                  </a:cubicBezTo>
                  <a:cubicBezTo>
                    <a:pt x="1013778" y="1657378"/>
                    <a:pt x="1047233" y="1625996"/>
                    <a:pt x="1080655" y="1594802"/>
                  </a:cubicBezTo>
                  <a:cubicBezTo>
                    <a:pt x="1155653" y="1524804"/>
                    <a:pt x="1218628" y="1473283"/>
                    <a:pt x="1302328" y="1414693"/>
                  </a:cubicBezTo>
                  <a:cubicBezTo>
                    <a:pt x="1356892" y="1376498"/>
                    <a:pt x="1411312" y="1337861"/>
                    <a:pt x="1468582" y="1303857"/>
                  </a:cubicBezTo>
                  <a:cubicBezTo>
                    <a:pt x="1559221" y="1250040"/>
                    <a:pt x="1643975" y="1179193"/>
                    <a:pt x="1745673" y="1151457"/>
                  </a:cubicBezTo>
                  <a:cubicBezTo>
                    <a:pt x="1796473" y="1137602"/>
                    <a:pt x="1849579" y="1130410"/>
                    <a:pt x="1898073" y="1109893"/>
                  </a:cubicBezTo>
                  <a:cubicBezTo>
                    <a:pt x="1970377" y="1079303"/>
                    <a:pt x="2035113" y="1033030"/>
                    <a:pt x="2105891" y="999057"/>
                  </a:cubicBezTo>
                  <a:cubicBezTo>
                    <a:pt x="2150732" y="977533"/>
                    <a:pt x="2199949" y="965883"/>
                    <a:pt x="2244437" y="943639"/>
                  </a:cubicBezTo>
                  <a:cubicBezTo>
                    <a:pt x="2429357" y="851179"/>
                    <a:pt x="2448340" y="806492"/>
                    <a:pt x="2646219" y="735821"/>
                  </a:cubicBezTo>
                  <a:cubicBezTo>
                    <a:pt x="2704244" y="715098"/>
                    <a:pt x="2767438" y="712377"/>
                    <a:pt x="2826328" y="694257"/>
                  </a:cubicBezTo>
                  <a:cubicBezTo>
                    <a:pt x="2947772" y="656889"/>
                    <a:pt x="3063277" y="600383"/>
                    <a:pt x="3186546" y="569566"/>
                  </a:cubicBezTo>
                  <a:cubicBezTo>
                    <a:pt x="3879534" y="396320"/>
                    <a:pt x="3017947" y="617737"/>
                    <a:pt x="3574473" y="458730"/>
                  </a:cubicBezTo>
                  <a:cubicBezTo>
                    <a:pt x="3647708" y="437806"/>
                    <a:pt x="3723254" y="425401"/>
                    <a:pt x="3796146" y="403312"/>
                  </a:cubicBezTo>
                  <a:cubicBezTo>
                    <a:pt x="3875823" y="379167"/>
                    <a:pt x="3951848" y="343836"/>
                    <a:pt x="4031673" y="320184"/>
                  </a:cubicBezTo>
                  <a:cubicBezTo>
                    <a:pt x="4076829" y="306804"/>
                    <a:pt x="4124403" y="303383"/>
                    <a:pt x="4170219" y="292475"/>
                  </a:cubicBezTo>
                  <a:cubicBezTo>
                    <a:pt x="4577343" y="195542"/>
                    <a:pt x="3966642" y="315635"/>
                    <a:pt x="4627419" y="195493"/>
                  </a:cubicBezTo>
                  <a:cubicBezTo>
                    <a:pt x="4678219" y="186257"/>
                    <a:pt x="4729416" y="178985"/>
                    <a:pt x="4779819" y="167784"/>
                  </a:cubicBezTo>
                  <a:cubicBezTo>
                    <a:pt x="4821382" y="158548"/>
                    <a:pt x="4862212" y="144955"/>
                    <a:pt x="4904509" y="140075"/>
                  </a:cubicBezTo>
                  <a:cubicBezTo>
                    <a:pt x="4982636" y="131061"/>
                    <a:pt x="5061528" y="130839"/>
                    <a:pt x="5140037" y="126221"/>
                  </a:cubicBezTo>
                  <a:cubicBezTo>
                    <a:pt x="5163128" y="116985"/>
                    <a:pt x="5185488" y="105658"/>
                    <a:pt x="5209309" y="98512"/>
                  </a:cubicBezTo>
                  <a:cubicBezTo>
                    <a:pt x="5331243" y="61931"/>
                    <a:pt x="5662852" y="70933"/>
                    <a:pt x="5666509" y="70802"/>
                  </a:cubicBezTo>
                  <a:cubicBezTo>
                    <a:pt x="5698836" y="56948"/>
                    <a:pt x="5729673" y="38901"/>
                    <a:pt x="5763491" y="29239"/>
                  </a:cubicBezTo>
                  <a:cubicBezTo>
                    <a:pt x="5794890" y="20268"/>
                    <a:pt x="5828070" y="19434"/>
                    <a:pt x="5860473" y="15384"/>
                  </a:cubicBezTo>
                  <a:cubicBezTo>
                    <a:pt x="5983545" y="0"/>
                    <a:pt x="5948443" y="1530"/>
                    <a:pt x="6026728" y="1530"/>
                  </a:cubicBezTo>
                </a:path>
              </a:pathLst>
            </a:custGeom>
            <a:ln w="25400">
              <a:solidFill>
                <a:schemeClr val="tx1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Forme libre 35"/>
            <p:cNvSpPr/>
            <p:nvPr/>
          </p:nvSpPr>
          <p:spPr>
            <a:xfrm rot="7155322">
              <a:off x="2654092" y="2691361"/>
              <a:ext cx="153280" cy="180000"/>
            </a:xfrm>
            <a:custGeom>
              <a:avLst/>
              <a:gdLst>
                <a:gd name="connsiteX0" fmla="*/ 0 w 4558146"/>
                <a:gd name="connsiteY0" fmla="*/ 2313710 h 2313710"/>
                <a:gd name="connsiteX1" fmla="*/ 83128 w 4558146"/>
                <a:gd name="connsiteY1" fmla="*/ 2230582 h 2313710"/>
                <a:gd name="connsiteX2" fmla="*/ 96982 w 4558146"/>
                <a:gd name="connsiteY2" fmla="*/ 2189019 h 2313710"/>
                <a:gd name="connsiteX3" fmla="*/ 263237 w 4558146"/>
                <a:gd name="connsiteY3" fmla="*/ 2036619 h 2313710"/>
                <a:gd name="connsiteX4" fmla="*/ 318655 w 4558146"/>
                <a:gd name="connsiteY4" fmla="*/ 1981200 h 2313710"/>
                <a:gd name="connsiteX5" fmla="*/ 457200 w 4558146"/>
                <a:gd name="connsiteY5" fmla="*/ 1870364 h 2313710"/>
                <a:gd name="connsiteX6" fmla="*/ 651164 w 4558146"/>
                <a:gd name="connsiteY6" fmla="*/ 1690255 h 2313710"/>
                <a:gd name="connsiteX7" fmla="*/ 762000 w 4558146"/>
                <a:gd name="connsiteY7" fmla="*/ 1620982 h 2313710"/>
                <a:gd name="connsiteX8" fmla="*/ 900546 w 4558146"/>
                <a:gd name="connsiteY8" fmla="*/ 1524000 h 2313710"/>
                <a:gd name="connsiteX9" fmla="*/ 1510146 w 4558146"/>
                <a:gd name="connsiteY9" fmla="*/ 1191491 h 2313710"/>
                <a:gd name="connsiteX10" fmla="*/ 1662546 w 4558146"/>
                <a:gd name="connsiteY10" fmla="*/ 1108364 h 2313710"/>
                <a:gd name="connsiteX11" fmla="*/ 2105891 w 4558146"/>
                <a:gd name="connsiteY11" fmla="*/ 928255 h 2313710"/>
                <a:gd name="connsiteX12" fmla="*/ 2673928 w 4558146"/>
                <a:gd name="connsiteY12" fmla="*/ 706582 h 2313710"/>
                <a:gd name="connsiteX13" fmla="*/ 3006437 w 4558146"/>
                <a:gd name="connsiteY13" fmla="*/ 554182 h 2313710"/>
                <a:gd name="connsiteX14" fmla="*/ 3311237 w 4558146"/>
                <a:gd name="connsiteY14" fmla="*/ 471055 h 2313710"/>
                <a:gd name="connsiteX15" fmla="*/ 3671455 w 4558146"/>
                <a:gd name="connsiteY15" fmla="*/ 332510 h 2313710"/>
                <a:gd name="connsiteX16" fmla="*/ 4114800 w 4558146"/>
                <a:gd name="connsiteY16" fmla="*/ 207819 h 2313710"/>
                <a:gd name="connsiteX17" fmla="*/ 4405746 w 4558146"/>
                <a:gd name="connsiteY17" fmla="*/ 69273 h 2313710"/>
                <a:gd name="connsiteX18" fmla="*/ 4488873 w 4558146"/>
                <a:gd name="connsiteY18" fmla="*/ 27710 h 2313710"/>
                <a:gd name="connsiteX19" fmla="*/ 4558146 w 4558146"/>
                <a:gd name="connsiteY19" fmla="*/ 0 h 2313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58146" h="2313710">
                  <a:moveTo>
                    <a:pt x="0" y="2313710"/>
                  </a:moveTo>
                  <a:cubicBezTo>
                    <a:pt x="46477" y="2282724"/>
                    <a:pt x="51403" y="2286101"/>
                    <a:pt x="83128" y="2230582"/>
                  </a:cubicBezTo>
                  <a:cubicBezTo>
                    <a:pt x="90373" y="2217902"/>
                    <a:pt x="87734" y="2200322"/>
                    <a:pt x="96982" y="2189019"/>
                  </a:cubicBezTo>
                  <a:cubicBezTo>
                    <a:pt x="221963" y="2036264"/>
                    <a:pt x="166984" y="2120840"/>
                    <a:pt x="263237" y="2036619"/>
                  </a:cubicBezTo>
                  <a:cubicBezTo>
                    <a:pt x="282898" y="2019416"/>
                    <a:pt x="298820" y="1998202"/>
                    <a:pt x="318655" y="1981200"/>
                  </a:cubicBezTo>
                  <a:cubicBezTo>
                    <a:pt x="363558" y="1942711"/>
                    <a:pt x="415381" y="1912183"/>
                    <a:pt x="457200" y="1870364"/>
                  </a:cubicBezTo>
                  <a:cubicBezTo>
                    <a:pt x="518638" y="1808926"/>
                    <a:pt x="580612" y="1741994"/>
                    <a:pt x="651164" y="1690255"/>
                  </a:cubicBezTo>
                  <a:cubicBezTo>
                    <a:pt x="686297" y="1664491"/>
                    <a:pt x="725749" y="1645149"/>
                    <a:pt x="762000" y="1620982"/>
                  </a:cubicBezTo>
                  <a:cubicBezTo>
                    <a:pt x="808905" y="1589712"/>
                    <a:pt x="852842" y="1554036"/>
                    <a:pt x="900546" y="1524000"/>
                  </a:cubicBezTo>
                  <a:cubicBezTo>
                    <a:pt x="1136526" y="1375421"/>
                    <a:pt x="1241201" y="1333041"/>
                    <a:pt x="1510146" y="1191491"/>
                  </a:cubicBezTo>
                  <a:cubicBezTo>
                    <a:pt x="1561352" y="1164540"/>
                    <a:pt x="1607314" y="1125624"/>
                    <a:pt x="1662546" y="1108364"/>
                  </a:cubicBezTo>
                  <a:cubicBezTo>
                    <a:pt x="2161336" y="952492"/>
                    <a:pt x="1603401" y="1139830"/>
                    <a:pt x="2105891" y="928255"/>
                  </a:cubicBezTo>
                  <a:cubicBezTo>
                    <a:pt x="2293216" y="849381"/>
                    <a:pt x="2489158" y="791268"/>
                    <a:pt x="2673928" y="706582"/>
                  </a:cubicBezTo>
                  <a:cubicBezTo>
                    <a:pt x="2784764" y="655782"/>
                    <a:pt x="2892073" y="596447"/>
                    <a:pt x="3006437" y="554182"/>
                  </a:cubicBezTo>
                  <a:cubicBezTo>
                    <a:pt x="3105218" y="517676"/>
                    <a:pt x="3211330" y="504357"/>
                    <a:pt x="3311237" y="471055"/>
                  </a:cubicBezTo>
                  <a:cubicBezTo>
                    <a:pt x="3433283" y="430373"/>
                    <a:pt x="3549409" y="373192"/>
                    <a:pt x="3671455" y="332510"/>
                  </a:cubicBezTo>
                  <a:cubicBezTo>
                    <a:pt x="3773873" y="298371"/>
                    <a:pt x="4001358" y="254530"/>
                    <a:pt x="4114800" y="207819"/>
                  </a:cubicBezTo>
                  <a:cubicBezTo>
                    <a:pt x="4214126" y="166920"/>
                    <a:pt x="4308964" y="115872"/>
                    <a:pt x="4405746" y="69273"/>
                  </a:cubicBezTo>
                  <a:cubicBezTo>
                    <a:pt x="4433659" y="55834"/>
                    <a:pt x="4459483" y="37507"/>
                    <a:pt x="4488873" y="27710"/>
                  </a:cubicBezTo>
                  <a:cubicBezTo>
                    <a:pt x="4540234" y="10589"/>
                    <a:pt x="4517375" y="20386"/>
                    <a:pt x="4558146" y="0"/>
                  </a:cubicBezTo>
                </a:path>
              </a:pathLst>
            </a:custGeom>
            <a:ln w="25400">
              <a:solidFill>
                <a:srgbClr val="0000FF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Forme libre 40"/>
            <p:cNvSpPr/>
            <p:nvPr/>
          </p:nvSpPr>
          <p:spPr>
            <a:xfrm rot="4620000">
              <a:off x="2430000" y="2430000"/>
              <a:ext cx="216000" cy="184104"/>
            </a:xfrm>
            <a:custGeom>
              <a:avLst/>
              <a:gdLst>
                <a:gd name="connsiteX0" fmla="*/ 12043 w 1508334"/>
                <a:gd name="connsiteY0" fmla="*/ 1496291 h 1538440"/>
                <a:gd name="connsiteX1" fmla="*/ 39752 w 1508334"/>
                <a:gd name="connsiteY1" fmla="*/ 1399309 h 1538440"/>
                <a:gd name="connsiteX2" fmla="*/ 67461 w 1508334"/>
                <a:gd name="connsiteY2" fmla="*/ 1302328 h 1538440"/>
                <a:gd name="connsiteX3" fmla="*/ 122879 w 1508334"/>
                <a:gd name="connsiteY3" fmla="*/ 1191491 h 1538440"/>
                <a:gd name="connsiteX4" fmla="*/ 150588 w 1508334"/>
                <a:gd name="connsiteY4" fmla="*/ 1080655 h 1538440"/>
                <a:gd name="connsiteX5" fmla="*/ 178298 w 1508334"/>
                <a:gd name="connsiteY5" fmla="*/ 1052946 h 1538440"/>
                <a:gd name="connsiteX6" fmla="*/ 206007 w 1508334"/>
                <a:gd name="connsiteY6" fmla="*/ 969819 h 1538440"/>
                <a:gd name="connsiteX7" fmla="*/ 261425 w 1508334"/>
                <a:gd name="connsiteY7" fmla="*/ 900546 h 1538440"/>
                <a:gd name="connsiteX8" fmla="*/ 316843 w 1508334"/>
                <a:gd name="connsiteY8" fmla="*/ 789709 h 1538440"/>
                <a:gd name="connsiteX9" fmla="*/ 455388 w 1508334"/>
                <a:gd name="connsiteY9" fmla="*/ 581891 h 1538440"/>
                <a:gd name="connsiteX10" fmla="*/ 483098 w 1508334"/>
                <a:gd name="connsiteY10" fmla="*/ 554182 h 1538440"/>
                <a:gd name="connsiteX11" fmla="*/ 538516 w 1508334"/>
                <a:gd name="connsiteY11" fmla="*/ 512619 h 1538440"/>
                <a:gd name="connsiteX12" fmla="*/ 580079 w 1508334"/>
                <a:gd name="connsiteY12" fmla="*/ 484909 h 1538440"/>
                <a:gd name="connsiteX13" fmla="*/ 621643 w 1508334"/>
                <a:gd name="connsiteY13" fmla="*/ 429491 h 1538440"/>
                <a:gd name="connsiteX14" fmla="*/ 663207 w 1508334"/>
                <a:gd name="connsiteY14" fmla="*/ 401782 h 1538440"/>
                <a:gd name="connsiteX15" fmla="*/ 732479 w 1508334"/>
                <a:gd name="connsiteY15" fmla="*/ 332509 h 1538440"/>
                <a:gd name="connsiteX16" fmla="*/ 774043 w 1508334"/>
                <a:gd name="connsiteY16" fmla="*/ 290946 h 1538440"/>
                <a:gd name="connsiteX17" fmla="*/ 857170 w 1508334"/>
                <a:gd name="connsiteY17" fmla="*/ 235528 h 1538440"/>
                <a:gd name="connsiteX18" fmla="*/ 912588 w 1508334"/>
                <a:gd name="connsiteY18" fmla="*/ 193964 h 1538440"/>
                <a:gd name="connsiteX19" fmla="*/ 954152 w 1508334"/>
                <a:gd name="connsiteY19" fmla="*/ 180109 h 1538440"/>
                <a:gd name="connsiteX20" fmla="*/ 1009570 w 1508334"/>
                <a:gd name="connsiteY20" fmla="*/ 152400 h 1538440"/>
                <a:gd name="connsiteX21" fmla="*/ 1051134 w 1508334"/>
                <a:gd name="connsiteY21" fmla="*/ 138546 h 1538440"/>
                <a:gd name="connsiteX22" fmla="*/ 1203534 w 1508334"/>
                <a:gd name="connsiteY22" fmla="*/ 83128 h 1538440"/>
                <a:gd name="connsiteX23" fmla="*/ 1342079 w 1508334"/>
                <a:gd name="connsiteY23" fmla="*/ 41564 h 1538440"/>
                <a:gd name="connsiteX24" fmla="*/ 1411352 w 1508334"/>
                <a:gd name="connsiteY24" fmla="*/ 13855 h 1538440"/>
                <a:gd name="connsiteX25" fmla="*/ 1508334 w 1508334"/>
                <a:gd name="connsiteY25" fmla="*/ 0 h 153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08334" h="1538440">
                  <a:moveTo>
                    <a:pt x="12043" y="1496291"/>
                  </a:moveTo>
                  <a:cubicBezTo>
                    <a:pt x="55356" y="1323046"/>
                    <a:pt x="0" y="1538440"/>
                    <a:pt x="39752" y="1399309"/>
                  </a:cubicBezTo>
                  <a:cubicBezTo>
                    <a:pt x="45669" y="1378600"/>
                    <a:pt x="56390" y="1324469"/>
                    <a:pt x="67461" y="1302328"/>
                  </a:cubicBezTo>
                  <a:cubicBezTo>
                    <a:pt x="110348" y="1216554"/>
                    <a:pt x="86921" y="1311349"/>
                    <a:pt x="122879" y="1191491"/>
                  </a:cubicBezTo>
                  <a:cubicBezTo>
                    <a:pt x="128836" y="1171634"/>
                    <a:pt x="135962" y="1105031"/>
                    <a:pt x="150588" y="1080655"/>
                  </a:cubicBezTo>
                  <a:cubicBezTo>
                    <a:pt x="157309" y="1069454"/>
                    <a:pt x="169061" y="1062182"/>
                    <a:pt x="178298" y="1052946"/>
                  </a:cubicBezTo>
                  <a:cubicBezTo>
                    <a:pt x="187534" y="1025237"/>
                    <a:pt x="185354" y="990472"/>
                    <a:pt x="206007" y="969819"/>
                  </a:cubicBezTo>
                  <a:cubicBezTo>
                    <a:pt x="245490" y="930335"/>
                    <a:pt x="226470" y="952978"/>
                    <a:pt x="261425" y="900546"/>
                  </a:cubicBezTo>
                  <a:cubicBezTo>
                    <a:pt x="284851" y="806838"/>
                    <a:pt x="259038" y="879629"/>
                    <a:pt x="316843" y="789709"/>
                  </a:cubicBezTo>
                  <a:cubicBezTo>
                    <a:pt x="408516" y="647107"/>
                    <a:pt x="369988" y="681524"/>
                    <a:pt x="455388" y="581891"/>
                  </a:cubicBezTo>
                  <a:cubicBezTo>
                    <a:pt x="463889" y="571973"/>
                    <a:pt x="473063" y="562544"/>
                    <a:pt x="483098" y="554182"/>
                  </a:cubicBezTo>
                  <a:cubicBezTo>
                    <a:pt x="500837" y="539400"/>
                    <a:pt x="519726" y="526040"/>
                    <a:pt x="538516" y="512619"/>
                  </a:cubicBezTo>
                  <a:cubicBezTo>
                    <a:pt x="552065" y="502941"/>
                    <a:pt x="568305" y="496683"/>
                    <a:pt x="580079" y="484909"/>
                  </a:cubicBezTo>
                  <a:cubicBezTo>
                    <a:pt x="596407" y="468581"/>
                    <a:pt x="605315" y="445819"/>
                    <a:pt x="621643" y="429491"/>
                  </a:cubicBezTo>
                  <a:cubicBezTo>
                    <a:pt x="633417" y="417717"/>
                    <a:pt x="650676" y="412747"/>
                    <a:pt x="663207" y="401782"/>
                  </a:cubicBezTo>
                  <a:cubicBezTo>
                    <a:pt x="687783" y="380278"/>
                    <a:pt x="709388" y="355600"/>
                    <a:pt x="732479" y="332509"/>
                  </a:cubicBezTo>
                  <a:cubicBezTo>
                    <a:pt x="746334" y="318654"/>
                    <a:pt x="757740" y="301814"/>
                    <a:pt x="774043" y="290946"/>
                  </a:cubicBezTo>
                  <a:cubicBezTo>
                    <a:pt x="801752" y="272473"/>
                    <a:pt x="830528" y="255509"/>
                    <a:pt x="857170" y="235528"/>
                  </a:cubicBezTo>
                  <a:cubicBezTo>
                    <a:pt x="875643" y="221673"/>
                    <a:pt x="892540" y="205420"/>
                    <a:pt x="912588" y="193964"/>
                  </a:cubicBezTo>
                  <a:cubicBezTo>
                    <a:pt x="925268" y="186718"/>
                    <a:pt x="940729" y="185862"/>
                    <a:pt x="954152" y="180109"/>
                  </a:cubicBezTo>
                  <a:cubicBezTo>
                    <a:pt x="973135" y="171973"/>
                    <a:pt x="990587" y="160536"/>
                    <a:pt x="1009570" y="152400"/>
                  </a:cubicBezTo>
                  <a:cubicBezTo>
                    <a:pt x="1022993" y="146647"/>
                    <a:pt x="1037460" y="143674"/>
                    <a:pt x="1051134" y="138546"/>
                  </a:cubicBezTo>
                  <a:cubicBezTo>
                    <a:pt x="1106229" y="117886"/>
                    <a:pt x="1145314" y="97684"/>
                    <a:pt x="1203534" y="83128"/>
                  </a:cubicBezTo>
                  <a:cubicBezTo>
                    <a:pt x="1257967" y="69519"/>
                    <a:pt x="1285863" y="64050"/>
                    <a:pt x="1342079" y="41564"/>
                  </a:cubicBezTo>
                  <a:cubicBezTo>
                    <a:pt x="1365170" y="32328"/>
                    <a:pt x="1387225" y="19887"/>
                    <a:pt x="1411352" y="13855"/>
                  </a:cubicBezTo>
                  <a:cubicBezTo>
                    <a:pt x="1443033" y="5935"/>
                    <a:pt x="1508334" y="0"/>
                    <a:pt x="1508334" y="0"/>
                  </a:cubicBezTo>
                </a:path>
              </a:pathLst>
            </a:custGeom>
            <a:ln w="2540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87" name="Connecteur droit avec flèche 86"/>
          <p:cNvCxnSpPr/>
          <p:nvPr/>
        </p:nvCxnSpPr>
        <p:spPr>
          <a:xfrm flipV="1">
            <a:off x="4896000" y="1447206"/>
            <a:ext cx="432048" cy="432048"/>
          </a:xfrm>
          <a:prstGeom prst="straightConnector1">
            <a:avLst/>
          </a:prstGeom>
          <a:ln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Box 41"/>
          <p:cNvSpPr txBox="1">
            <a:spLocks noChangeArrowheads="1"/>
          </p:cNvSpPr>
          <p:nvPr/>
        </p:nvSpPr>
        <p:spPr bwMode="auto">
          <a:xfrm>
            <a:off x="6876256" y="1224000"/>
            <a:ext cx="18000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« </a:t>
            </a:r>
            <a:r>
              <a:rPr lang="fr-BE" sz="12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Physical</a:t>
            </a:r>
            <a:r>
              <a:rPr lang="fr-BE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 »</a:t>
            </a:r>
            <a:endParaRPr lang="fr-BE" sz="1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5004048" y="620688"/>
            <a:ext cx="41044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[C.L. (in </a:t>
            </a:r>
            <a:r>
              <a:rPr lang="fr-BE" sz="1400" b="1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preparation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)]</a:t>
            </a:r>
          </a:p>
        </p:txBody>
      </p:sp>
      <p:sp>
        <p:nvSpPr>
          <p:cNvPr id="101" name="Text Box 41"/>
          <p:cNvSpPr txBox="1">
            <a:spLocks noChangeArrowheads="1"/>
          </p:cNvSpPr>
          <p:nvPr/>
        </p:nvSpPr>
        <p:spPr bwMode="auto">
          <a:xfrm>
            <a:off x="6876440" y="1700808"/>
            <a:ext cx="18000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« Background »</a:t>
            </a:r>
            <a:endParaRPr lang="fr-BE" sz="1200" b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Picture 13" descr="E:\Physique\Talks\QCD'N 12\GIE1_split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987679"/>
            <a:ext cx="2057400" cy="1297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" name="Espace réservé du contenu 2"/>
          <p:cNvSpPr txBox="1">
            <a:spLocks/>
          </p:cNvSpPr>
          <p:nvPr/>
        </p:nvSpPr>
        <p:spPr>
          <a:xfrm>
            <a:off x="179512" y="1415876"/>
            <a:ext cx="2592288" cy="284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Jaffe-</a:t>
            </a:r>
            <a:r>
              <a:rPr lang="fr-FR" sz="1400" b="1" noProof="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Manohar</a:t>
            </a:r>
            <a:r>
              <a:rPr lang="fr-FR" sz="1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(1990)</a:t>
            </a:r>
            <a:endParaRPr kumimoji="0" lang="fr-FR" sz="1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9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799" b="75552"/>
          <a:stretch>
            <a:fillRect/>
          </a:stretch>
        </p:blipFill>
        <p:spPr bwMode="auto">
          <a:xfrm>
            <a:off x="2447552" y="1919932"/>
            <a:ext cx="133032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587" b="50861"/>
          <a:stretch>
            <a:fillRect/>
          </a:stretch>
        </p:blipFill>
        <p:spPr bwMode="auto">
          <a:xfrm>
            <a:off x="2447552" y="2279972"/>
            <a:ext cx="1744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14" t="49139" b="27274"/>
          <a:stretch>
            <a:fillRect/>
          </a:stretch>
        </p:blipFill>
        <p:spPr bwMode="auto">
          <a:xfrm>
            <a:off x="2419399" y="2712020"/>
            <a:ext cx="1409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93" t="74693"/>
          <a:stretch>
            <a:fillRect/>
          </a:stretch>
        </p:blipFill>
        <p:spPr bwMode="auto">
          <a:xfrm>
            <a:off x="2419399" y="3095188"/>
            <a:ext cx="1684337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decompositions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in a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nutshell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Text Box 53"/>
          <p:cNvSpPr txBox="1">
            <a:spLocks noChangeArrowheads="1"/>
          </p:cNvSpPr>
          <p:nvPr/>
        </p:nvSpPr>
        <p:spPr bwMode="auto">
          <a:xfrm>
            <a:off x="1619672" y="2159278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0" name="Text Box 53"/>
          <p:cNvSpPr txBox="1">
            <a:spLocks noChangeArrowheads="1"/>
          </p:cNvSpPr>
          <p:nvPr/>
        </p:nvSpPr>
        <p:spPr bwMode="auto">
          <a:xfrm>
            <a:off x="1763688" y="2617748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" name="Text Box 53"/>
          <p:cNvSpPr txBox="1">
            <a:spLocks noChangeArrowheads="1"/>
          </p:cNvSpPr>
          <p:nvPr/>
        </p:nvSpPr>
        <p:spPr bwMode="auto">
          <a:xfrm>
            <a:off x="971600" y="2663334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2" name="Text Box 53"/>
          <p:cNvSpPr txBox="1">
            <a:spLocks noChangeArrowheads="1"/>
          </p:cNvSpPr>
          <p:nvPr/>
        </p:nvSpPr>
        <p:spPr bwMode="auto">
          <a:xfrm>
            <a:off x="899592" y="2113692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4" name="Text Box 41"/>
          <p:cNvSpPr txBox="1">
            <a:spLocks noChangeArrowheads="1"/>
          </p:cNvSpPr>
          <p:nvPr/>
        </p:nvSpPr>
        <p:spPr bwMode="auto">
          <a:xfrm>
            <a:off x="971600" y="3584049"/>
            <a:ext cx="27363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Noether’s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theorem</a:t>
            </a:r>
            <a:endParaRPr lang="fr-BE" sz="1200" b="1" i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gauge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symmetry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41"/>
          <p:cNvSpPr txBox="1">
            <a:spLocks noChangeArrowheads="1"/>
          </p:cNvSpPr>
          <p:nvPr/>
        </p:nvSpPr>
        <p:spPr bwMode="auto">
          <a:xfrm>
            <a:off x="707776" y="980728"/>
            <a:ext cx="2856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Quantum 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electrodynamics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t="43448"/>
          <a:stretch>
            <a:fillRect/>
          </a:stretch>
        </p:blipFill>
        <p:spPr bwMode="auto">
          <a:xfrm>
            <a:off x="5336063" y="1234234"/>
            <a:ext cx="1540193" cy="25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81"/>
          <p:cNvGrpSpPr>
            <a:grpSpLocks noChangeAspect="1"/>
          </p:cNvGrpSpPr>
          <p:nvPr/>
        </p:nvGrpSpPr>
        <p:grpSpPr>
          <a:xfrm>
            <a:off x="3851920" y="1289282"/>
            <a:ext cx="2010831" cy="1707670"/>
            <a:chOff x="1259544" y="1628800"/>
            <a:chExt cx="2628536" cy="2232248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r="73334" b="46948"/>
            <a:stretch>
              <a:fillRect/>
            </a:stretch>
          </p:blipFill>
          <p:spPr bwMode="auto">
            <a:xfrm>
              <a:off x="3168000" y="2232000"/>
              <a:ext cx="720080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Ellipse 14"/>
            <p:cNvSpPr/>
            <p:nvPr/>
          </p:nvSpPr>
          <p:spPr>
            <a:xfrm>
              <a:off x="1259544" y="1916832"/>
              <a:ext cx="1944000" cy="19442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 flipV="1">
              <a:off x="2231936" y="2420888"/>
              <a:ext cx="827896" cy="469960"/>
            </a:xfrm>
            <a:prstGeom prst="straightConnector1">
              <a:avLst/>
            </a:prstGeom>
            <a:ln w="50800" cmpd="dbl">
              <a:solidFill>
                <a:srgbClr val="0000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/>
            <p:cNvCxnSpPr/>
            <p:nvPr/>
          </p:nvCxnSpPr>
          <p:spPr>
            <a:xfrm flipV="1">
              <a:off x="2231936" y="2890848"/>
              <a:ext cx="1296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 flipV="1">
              <a:off x="2231936" y="1988840"/>
              <a:ext cx="323840" cy="90200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79713" b="56552"/>
            <a:stretch>
              <a:fillRect/>
            </a:stretch>
          </p:blipFill>
          <p:spPr bwMode="auto">
            <a:xfrm>
              <a:off x="2489736" y="1628800"/>
              <a:ext cx="426080" cy="270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Forme libre 32"/>
            <p:cNvSpPr/>
            <p:nvPr/>
          </p:nvSpPr>
          <p:spPr>
            <a:xfrm rot="6121254">
              <a:off x="2329402" y="2628000"/>
              <a:ext cx="236725" cy="271274"/>
            </a:xfrm>
            <a:custGeom>
              <a:avLst/>
              <a:gdLst>
                <a:gd name="connsiteX0" fmla="*/ 0 w 6026728"/>
                <a:gd name="connsiteY0" fmla="*/ 3977784 h 3977784"/>
                <a:gd name="connsiteX1" fmla="*/ 27709 w 6026728"/>
                <a:gd name="connsiteY1" fmla="*/ 3880802 h 3977784"/>
                <a:gd name="connsiteX2" fmla="*/ 41564 w 6026728"/>
                <a:gd name="connsiteY2" fmla="*/ 3825384 h 3977784"/>
                <a:gd name="connsiteX3" fmla="*/ 110837 w 6026728"/>
                <a:gd name="connsiteY3" fmla="*/ 3700693 h 3977784"/>
                <a:gd name="connsiteX4" fmla="*/ 180109 w 6026728"/>
                <a:gd name="connsiteY4" fmla="*/ 3492875 h 3977784"/>
                <a:gd name="connsiteX5" fmla="*/ 193964 w 6026728"/>
                <a:gd name="connsiteY5" fmla="*/ 3423602 h 3977784"/>
                <a:gd name="connsiteX6" fmla="*/ 249382 w 6026728"/>
                <a:gd name="connsiteY6" fmla="*/ 3312766 h 3977784"/>
                <a:gd name="connsiteX7" fmla="*/ 304800 w 6026728"/>
                <a:gd name="connsiteY7" fmla="*/ 3077239 h 3977784"/>
                <a:gd name="connsiteX8" fmla="*/ 318655 w 6026728"/>
                <a:gd name="connsiteY8" fmla="*/ 2980257 h 3977784"/>
                <a:gd name="connsiteX9" fmla="*/ 360219 w 6026728"/>
                <a:gd name="connsiteY9" fmla="*/ 2883275 h 3977784"/>
                <a:gd name="connsiteX10" fmla="*/ 415637 w 6026728"/>
                <a:gd name="connsiteY10" fmla="*/ 2730875 h 3977784"/>
                <a:gd name="connsiteX11" fmla="*/ 429491 w 6026728"/>
                <a:gd name="connsiteY11" fmla="*/ 2647748 h 3977784"/>
                <a:gd name="connsiteX12" fmla="*/ 609600 w 6026728"/>
                <a:gd name="connsiteY12" fmla="*/ 2273675 h 3977784"/>
                <a:gd name="connsiteX13" fmla="*/ 692728 w 6026728"/>
                <a:gd name="connsiteY13" fmla="*/ 2121275 h 3977784"/>
                <a:gd name="connsiteX14" fmla="*/ 748146 w 6026728"/>
                <a:gd name="connsiteY14" fmla="*/ 2024293 h 3977784"/>
                <a:gd name="connsiteX15" fmla="*/ 845128 w 6026728"/>
                <a:gd name="connsiteY15" fmla="*/ 1899602 h 3977784"/>
                <a:gd name="connsiteX16" fmla="*/ 983673 w 6026728"/>
                <a:gd name="connsiteY16" fmla="*/ 1691784 h 3977784"/>
                <a:gd name="connsiteX17" fmla="*/ 1080655 w 6026728"/>
                <a:gd name="connsiteY17" fmla="*/ 1594802 h 3977784"/>
                <a:gd name="connsiteX18" fmla="*/ 1302328 w 6026728"/>
                <a:gd name="connsiteY18" fmla="*/ 1414693 h 3977784"/>
                <a:gd name="connsiteX19" fmla="*/ 1468582 w 6026728"/>
                <a:gd name="connsiteY19" fmla="*/ 1303857 h 3977784"/>
                <a:gd name="connsiteX20" fmla="*/ 1745673 w 6026728"/>
                <a:gd name="connsiteY20" fmla="*/ 1151457 h 3977784"/>
                <a:gd name="connsiteX21" fmla="*/ 1898073 w 6026728"/>
                <a:gd name="connsiteY21" fmla="*/ 1109893 h 3977784"/>
                <a:gd name="connsiteX22" fmla="*/ 2105891 w 6026728"/>
                <a:gd name="connsiteY22" fmla="*/ 999057 h 3977784"/>
                <a:gd name="connsiteX23" fmla="*/ 2244437 w 6026728"/>
                <a:gd name="connsiteY23" fmla="*/ 943639 h 3977784"/>
                <a:gd name="connsiteX24" fmla="*/ 2646219 w 6026728"/>
                <a:gd name="connsiteY24" fmla="*/ 735821 h 3977784"/>
                <a:gd name="connsiteX25" fmla="*/ 2826328 w 6026728"/>
                <a:gd name="connsiteY25" fmla="*/ 694257 h 3977784"/>
                <a:gd name="connsiteX26" fmla="*/ 3186546 w 6026728"/>
                <a:gd name="connsiteY26" fmla="*/ 569566 h 3977784"/>
                <a:gd name="connsiteX27" fmla="*/ 3574473 w 6026728"/>
                <a:gd name="connsiteY27" fmla="*/ 458730 h 3977784"/>
                <a:gd name="connsiteX28" fmla="*/ 3796146 w 6026728"/>
                <a:gd name="connsiteY28" fmla="*/ 403312 h 3977784"/>
                <a:gd name="connsiteX29" fmla="*/ 4031673 w 6026728"/>
                <a:gd name="connsiteY29" fmla="*/ 320184 h 3977784"/>
                <a:gd name="connsiteX30" fmla="*/ 4170219 w 6026728"/>
                <a:gd name="connsiteY30" fmla="*/ 292475 h 3977784"/>
                <a:gd name="connsiteX31" fmla="*/ 4627419 w 6026728"/>
                <a:gd name="connsiteY31" fmla="*/ 195493 h 3977784"/>
                <a:gd name="connsiteX32" fmla="*/ 4779819 w 6026728"/>
                <a:gd name="connsiteY32" fmla="*/ 167784 h 3977784"/>
                <a:gd name="connsiteX33" fmla="*/ 4904509 w 6026728"/>
                <a:gd name="connsiteY33" fmla="*/ 140075 h 3977784"/>
                <a:gd name="connsiteX34" fmla="*/ 5140037 w 6026728"/>
                <a:gd name="connsiteY34" fmla="*/ 126221 h 3977784"/>
                <a:gd name="connsiteX35" fmla="*/ 5209309 w 6026728"/>
                <a:gd name="connsiteY35" fmla="*/ 98512 h 3977784"/>
                <a:gd name="connsiteX36" fmla="*/ 5666509 w 6026728"/>
                <a:gd name="connsiteY36" fmla="*/ 70802 h 3977784"/>
                <a:gd name="connsiteX37" fmla="*/ 5763491 w 6026728"/>
                <a:gd name="connsiteY37" fmla="*/ 29239 h 3977784"/>
                <a:gd name="connsiteX38" fmla="*/ 5860473 w 6026728"/>
                <a:gd name="connsiteY38" fmla="*/ 15384 h 3977784"/>
                <a:gd name="connsiteX39" fmla="*/ 6026728 w 6026728"/>
                <a:gd name="connsiteY39" fmla="*/ 1530 h 3977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026728" h="3977784">
                  <a:moveTo>
                    <a:pt x="0" y="3977784"/>
                  </a:moveTo>
                  <a:cubicBezTo>
                    <a:pt x="9236" y="3945457"/>
                    <a:pt x="18863" y="3913238"/>
                    <a:pt x="27709" y="3880802"/>
                  </a:cubicBezTo>
                  <a:cubicBezTo>
                    <a:pt x="32719" y="3862432"/>
                    <a:pt x="33585" y="3842673"/>
                    <a:pt x="41564" y="3825384"/>
                  </a:cubicBezTo>
                  <a:cubicBezTo>
                    <a:pt x="61489" y="3782213"/>
                    <a:pt x="87746" y="3742257"/>
                    <a:pt x="110837" y="3700693"/>
                  </a:cubicBezTo>
                  <a:cubicBezTo>
                    <a:pt x="138080" y="3509983"/>
                    <a:pt x="100540" y="3699756"/>
                    <a:pt x="180109" y="3492875"/>
                  </a:cubicBezTo>
                  <a:cubicBezTo>
                    <a:pt x="188562" y="3470896"/>
                    <a:pt x="185511" y="3445581"/>
                    <a:pt x="193964" y="3423602"/>
                  </a:cubicBezTo>
                  <a:cubicBezTo>
                    <a:pt x="208792" y="3385049"/>
                    <a:pt x="230909" y="3349711"/>
                    <a:pt x="249382" y="3312766"/>
                  </a:cubicBezTo>
                  <a:cubicBezTo>
                    <a:pt x="280912" y="2997479"/>
                    <a:pt x="234213" y="3324296"/>
                    <a:pt x="304800" y="3077239"/>
                  </a:cubicBezTo>
                  <a:cubicBezTo>
                    <a:pt x="313771" y="3045840"/>
                    <a:pt x="309684" y="3011656"/>
                    <a:pt x="318655" y="2980257"/>
                  </a:cubicBezTo>
                  <a:cubicBezTo>
                    <a:pt x="328317" y="2946439"/>
                    <a:pt x="347471" y="2916055"/>
                    <a:pt x="360219" y="2883275"/>
                  </a:cubicBezTo>
                  <a:cubicBezTo>
                    <a:pt x="379811" y="2832896"/>
                    <a:pt x="397164" y="2781675"/>
                    <a:pt x="415637" y="2730875"/>
                  </a:cubicBezTo>
                  <a:cubicBezTo>
                    <a:pt x="420255" y="2703166"/>
                    <a:pt x="420608" y="2674398"/>
                    <a:pt x="429491" y="2647748"/>
                  </a:cubicBezTo>
                  <a:cubicBezTo>
                    <a:pt x="452713" y="2578081"/>
                    <a:pt x="607484" y="2277767"/>
                    <a:pt x="609600" y="2273675"/>
                  </a:cubicBezTo>
                  <a:cubicBezTo>
                    <a:pt x="636185" y="2222278"/>
                    <a:pt x="664626" y="2171859"/>
                    <a:pt x="692728" y="2121275"/>
                  </a:cubicBezTo>
                  <a:cubicBezTo>
                    <a:pt x="710810" y="2088728"/>
                    <a:pt x="725287" y="2053683"/>
                    <a:pt x="748146" y="2024293"/>
                  </a:cubicBezTo>
                  <a:cubicBezTo>
                    <a:pt x="780473" y="1982729"/>
                    <a:pt x="815920" y="1943414"/>
                    <a:pt x="845128" y="1899602"/>
                  </a:cubicBezTo>
                  <a:cubicBezTo>
                    <a:pt x="974098" y="1706147"/>
                    <a:pt x="759131" y="1948403"/>
                    <a:pt x="983673" y="1691784"/>
                  </a:cubicBezTo>
                  <a:cubicBezTo>
                    <a:pt x="1013778" y="1657378"/>
                    <a:pt x="1047233" y="1625996"/>
                    <a:pt x="1080655" y="1594802"/>
                  </a:cubicBezTo>
                  <a:cubicBezTo>
                    <a:pt x="1155653" y="1524804"/>
                    <a:pt x="1218628" y="1473283"/>
                    <a:pt x="1302328" y="1414693"/>
                  </a:cubicBezTo>
                  <a:cubicBezTo>
                    <a:pt x="1356892" y="1376498"/>
                    <a:pt x="1411312" y="1337861"/>
                    <a:pt x="1468582" y="1303857"/>
                  </a:cubicBezTo>
                  <a:cubicBezTo>
                    <a:pt x="1559221" y="1250040"/>
                    <a:pt x="1643975" y="1179193"/>
                    <a:pt x="1745673" y="1151457"/>
                  </a:cubicBezTo>
                  <a:cubicBezTo>
                    <a:pt x="1796473" y="1137602"/>
                    <a:pt x="1849579" y="1130410"/>
                    <a:pt x="1898073" y="1109893"/>
                  </a:cubicBezTo>
                  <a:cubicBezTo>
                    <a:pt x="1970377" y="1079303"/>
                    <a:pt x="2035113" y="1033030"/>
                    <a:pt x="2105891" y="999057"/>
                  </a:cubicBezTo>
                  <a:cubicBezTo>
                    <a:pt x="2150732" y="977533"/>
                    <a:pt x="2199949" y="965883"/>
                    <a:pt x="2244437" y="943639"/>
                  </a:cubicBezTo>
                  <a:cubicBezTo>
                    <a:pt x="2429357" y="851179"/>
                    <a:pt x="2448340" y="806492"/>
                    <a:pt x="2646219" y="735821"/>
                  </a:cubicBezTo>
                  <a:cubicBezTo>
                    <a:pt x="2704244" y="715098"/>
                    <a:pt x="2767438" y="712377"/>
                    <a:pt x="2826328" y="694257"/>
                  </a:cubicBezTo>
                  <a:cubicBezTo>
                    <a:pt x="2947772" y="656889"/>
                    <a:pt x="3063277" y="600383"/>
                    <a:pt x="3186546" y="569566"/>
                  </a:cubicBezTo>
                  <a:cubicBezTo>
                    <a:pt x="3879534" y="396320"/>
                    <a:pt x="3017947" y="617737"/>
                    <a:pt x="3574473" y="458730"/>
                  </a:cubicBezTo>
                  <a:cubicBezTo>
                    <a:pt x="3647708" y="437806"/>
                    <a:pt x="3723254" y="425401"/>
                    <a:pt x="3796146" y="403312"/>
                  </a:cubicBezTo>
                  <a:cubicBezTo>
                    <a:pt x="3875823" y="379167"/>
                    <a:pt x="3951848" y="343836"/>
                    <a:pt x="4031673" y="320184"/>
                  </a:cubicBezTo>
                  <a:cubicBezTo>
                    <a:pt x="4076829" y="306804"/>
                    <a:pt x="4124403" y="303383"/>
                    <a:pt x="4170219" y="292475"/>
                  </a:cubicBezTo>
                  <a:cubicBezTo>
                    <a:pt x="4577343" y="195542"/>
                    <a:pt x="3966642" y="315635"/>
                    <a:pt x="4627419" y="195493"/>
                  </a:cubicBezTo>
                  <a:cubicBezTo>
                    <a:pt x="4678219" y="186257"/>
                    <a:pt x="4729416" y="178985"/>
                    <a:pt x="4779819" y="167784"/>
                  </a:cubicBezTo>
                  <a:cubicBezTo>
                    <a:pt x="4821382" y="158548"/>
                    <a:pt x="4862212" y="144955"/>
                    <a:pt x="4904509" y="140075"/>
                  </a:cubicBezTo>
                  <a:cubicBezTo>
                    <a:pt x="4982636" y="131061"/>
                    <a:pt x="5061528" y="130839"/>
                    <a:pt x="5140037" y="126221"/>
                  </a:cubicBezTo>
                  <a:cubicBezTo>
                    <a:pt x="5163128" y="116985"/>
                    <a:pt x="5185488" y="105658"/>
                    <a:pt x="5209309" y="98512"/>
                  </a:cubicBezTo>
                  <a:cubicBezTo>
                    <a:pt x="5331243" y="61931"/>
                    <a:pt x="5662852" y="70933"/>
                    <a:pt x="5666509" y="70802"/>
                  </a:cubicBezTo>
                  <a:cubicBezTo>
                    <a:pt x="5698836" y="56948"/>
                    <a:pt x="5729673" y="38901"/>
                    <a:pt x="5763491" y="29239"/>
                  </a:cubicBezTo>
                  <a:cubicBezTo>
                    <a:pt x="5794890" y="20268"/>
                    <a:pt x="5828070" y="19434"/>
                    <a:pt x="5860473" y="15384"/>
                  </a:cubicBezTo>
                  <a:cubicBezTo>
                    <a:pt x="5983545" y="0"/>
                    <a:pt x="5948443" y="1530"/>
                    <a:pt x="6026728" y="1530"/>
                  </a:cubicBezTo>
                </a:path>
              </a:pathLst>
            </a:custGeom>
            <a:ln w="25400">
              <a:solidFill>
                <a:schemeClr val="tx1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Forme libre 35"/>
            <p:cNvSpPr/>
            <p:nvPr/>
          </p:nvSpPr>
          <p:spPr>
            <a:xfrm rot="7155322">
              <a:off x="2654092" y="2691361"/>
              <a:ext cx="153280" cy="180000"/>
            </a:xfrm>
            <a:custGeom>
              <a:avLst/>
              <a:gdLst>
                <a:gd name="connsiteX0" fmla="*/ 0 w 4558146"/>
                <a:gd name="connsiteY0" fmla="*/ 2313710 h 2313710"/>
                <a:gd name="connsiteX1" fmla="*/ 83128 w 4558146"/>
                <a:gd name="connsiteY1" fmla="*/ 2230582 h 2313710"/>
                <a:gd name="connsiteX2" fmla="*/ 96982 w 4558146"/>
                <a:gd name="connsiteY2" fmla="*/ 2189019 h 2313710"/>
                <a:gd name="connsiteX3" fmla="*/ 263237 w 4558146"/>
                <a:gd name="connsiteY3" fmla="*/ 2036619 h 2313710"/>
                <a:gd name="connsiteX4" fmla="*/ 318655 w 4558146"/>
                <a:gd name="connsiteY4" fmla="*/ 1981200 h 2313710"/>
                <a:gd name="connsiteX5" fmla="*/ 457200 w 4558146"/>
                <a:gd name="connsiteY5" fmla="*/ 1870364 h 2313710"/>
                <a:gd name="connsiteX6" fmla="*/ 651164 w 4558146"/>
                <a:gd name="connsiteY6" fmla="*/ 1690255 h 2313710"/>
                <a:gd name="connsiteX7" fmla="*/ 762000 w 4558146"/>
                <a:gd name="connsiteY7" fmla="*/ 1620982 h 2313710"/>
                <a:gd name="connsiteX8" fmla="*/ 900546 w 4558146"/>
                <a:gd name="connsiteY8" fmla="*/ 1524000 h 2313710"/>
                <a:gd name="connsiteX9" fmla="*/ 1510146 w 4558146"/>
                <a:gd name="connsiteY9" fmla="*/ 1191491 h 2313710"/>
                <a:gd name="connsiteX10" fmla="*/ 1662546 w 4558146"/>
                <a:gd name="connsiteY10" fmla="*/ 1108364 h 2313710"/>
                <a:gd name="connsiteX11" fmla="*/ 2105891 w 4558146"/>
                <a:gd name="connsiteY11" fmla="*/ 928255 h 2313710"/>
                <a:gd name="connsiteX12" fmla="*/ 2673928 w 4558146"/>
                <a:gd name="connsiteY12" fmla="*/ 706582 h 2313710"/>
                <a:gd name="connsiteX13" fmla="*/ 3006437 w 4558146"/>
                <a:gd name="connsiteY13" fmla="*/ 554182 h 2313710"/>
                <a:gd name="connsiteX14" fmla="*/ 3311237 w 4558146"/>
                <a:gd name="connsiteY14" fmla="*/ 471055 h 2313710"/>
                <a:gd name="connsiteX15" fmla="*/ 3671455 w 4558146"/>
                <a:gd name="connsiteY15" fmla="*/ 332510 h 2313710"/>
                <a:gd name="connsiteX16" fmla="*/ 4114800 w 4558146"/>
                <a:gd name="connsiteY16" fmla="*/ 207819 h 2313710"/>
                <a:gd name="connsiteX17" fmla="*/ 4405746 w 4558146"/>
                <a:gd name="connsiteY17" fmla="*/ 69273 h 2313710"/>
                <a:gd name="connsiteX18" fmla="*/ 4488873 w 4558146"/>
                <a:gd name="connsiteY18" fmla="*/ 27710 h 2313710"/>
                <a:gd name="connsiteX19" fmla="*/ 4558146 w 4558146"/>
                <a:gd name="connsiteY19" fmla="*/ 0 h 2313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58146" h="2313710">
                  <a:moveTo>
                    <a:pt x="0" y="2313710"/>
                  </a:moveTo>
                  <a:cubicBezTo>
                    <a:pt x="46477" y="2282724"/>
                    <a:pt x="51403" y="2286101"/>
                    <a:pt x="83128" y="2230582"/>
                  </a:cubicBezTo>
                  <a:cubicBezTo>
                    <a:pt x="90373" y="2217902"/>
                    <a:pt x="87734" y="2200322"/>
                    <a:pt x="96982" y="2189019"/>
                  </a:cubicBezTo>
                  <a:cubicBezTo>
                    <a:pt x="221963" y="2036264"/>
                    <a:pt x="166984" y="2120840"/>
                    <a:pt x="263237" y="2036619"/>
                  </a:cubicBezTo>
                  <a:cubicBezTo>
                    <a:pt x="282898" y="2019416"/>
                    <a:pt x="298820" y="1998202"/>
                    <a:pt x="318655" y="1981200"/>
                  </a:cubicBezTo>
                  <a:cubicBezTo>
                    <a:pt x="363558" y="1942711"/>
                    <a:pt x="415381" y="1912183"/>
                    <a:pt x="457200" y="1870364"/>
                  </a:cubicBezTo>
                  <a:cubicBezTo>
                    <a:pt x="518638" y="1808926"/>
                    <a:pt x="580612" y="1741994"/>
                    <a:pt x="651164" y="1690255"/>
                  </a:cubicBezTo>
                  <a:cubicBezTo>
                    <a:pt x="686297" y="1664491"/>
                    <a:pt x="725749" y="1645149"/>
                    <a:pt x="762000" y="1620982"/>
                  </a:cubicBezTo>
                  <a:cubicBezTo>
                    <a:pt x="808905" y="1589712"/>
                    <a:pt x="852842" y="1554036"/>
                    <a:pt x="900546" y="1524000"/>
                  </a:cubicBezTo>
                  <a:cubicBezTo>
                    <a:pt x="1136526" y="1375421"/>
                    <a:pt x="1241201" y="1333041"/>
                    <a:pt x="1510146" y="1191491"/>
                  </a:cubicBezTo>
                  <a:cubicBezTo>
                    <a:pt x="1561352" y="1164540"/>
                    <a:pt x="1607314" y="1125624"/>
                    <a:pt x="1662546" y="1108364"/>
                  </a:cubicBezTo>
                  <a:cubicBezTo>
                    <a:pt x="2161336" y="952492"/>
                    <a:pt x="1603401" y="1139830"/>
                    <a:pt x="2105891" y="928255"/>
                  </a:cubicBezTo>
                  <a:cubicBezTo>
                    <a:pt x="2293216" y="849381"/>
                    <a:pt x="2489158" y="791268"/>
                    <a:pt x="2673928" y="706582"/>
                  </a:cubicBezTo>
                  <a:cubicBezTo>
                    <a:pt x="2784764" y="655782"/>
                    <a:pt x="2892073" y="596447"/>
                    <a:pt x="3006437" y="554182"/>
                  </a:cubicBezTo>
                  <a:cubicBezTo>
                    <a:pt x="3105218" y="517676"/>
                    <a:pt x="3211330" y="504357"/>
                    <a:pt x="3311237" y="471055"/>
                  </a:cubicBezTo>
                  <a:cubicBezTo>
                    <a:pt x="3433283" y="430373"/>
                    <a:pt x="3549409" y="373192"/>
                    <a:pt x="3671455" y="332510"/>
                  </a:cubicBezTo>
                  <a:cubicBezTo>
                    <a:pt x="3773873" y="298371"/>
                    <a:pt x="4001358" y="254530"/>
                    <a:pt x="4114800" y="207819"/>
                  </a:cubicBezTo>
                  <a:cubicBezTo>
                    <a:pt x="4214126" y="166920"/>
                    <a:pt x="4308964" y="115872"/>
                    <a:pt x="4405746" y="69273"/>
                  </a:cubicBezTo>
                  <a:cubicBezTo>
                    <a:pt x="4433659" y="55834"/>
                    <a:pt x="4459483" y="37507"/>
                    <a:pt x="4488873" y="27710"/>
                  </a:cubicBezTo>
                  <a:cubicBezTo>
                    <a:pt x="4540234" y="10589"/>
                    <a:pt x="4517375" y="20386"/>
                    <a:pt x="4558146" y="0"/>
                  </a:cubicBezTo>
                </a:path>
              </a:pathLst>
            </a:custGeom>
            <a:ln w="25400">
              <a:solidFill>
                <a:srgbClr val="0000FF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Forme libre 40"/>
            <p:cNvSpPr/>
            <p:nvPr/>
          </p:nvSpPr>
          <p:spPr>
            <a:xfrm rot="4620000">
              <a:off x="2430000" y="2430000"/>
              <a:ext cx="216000" cy="184104"/>
            </a:xfrm>
            <a:custGeom>
              <a:avLst/>
              <a:gdLst>
                <a:gd name="connsiteX0" fmla="*/ 12043 w 1508334"/>
                <a:gd name="connsiteY0" fmla="*/ 1496291 h 1538440"/>
                <a:gd name="connsiteX1" fmla="*/ 39752 w 1508334"/>
                <a:gd name="connsiteY1" fmla="*/ 1399309 h 1538440"/>
                <a:gd name="connsiteX2" fmla="*/ 67461 w 1508334"/>
                <a:gd name="connsiteY2" fmla="*/ 1302328 h 1538440"/>
                <a:gd name="connsiteX3" fmla="*/ 122879 w 1508334"/>
                <a:gd name="connsiteY3" fmla="*/ 1191491 h 1538440"/>
                <a:gd name="connsiteX4" fmla="*/ 150588 w 1508334"/>
                <a:gd name="connsiteY4" fmla="*/ 1080655 h 1538440"/>
                <a:gd name="connsiteX5" fmla="*/ 178298 w 1508334"/>
                <a:gd name="connsiteY5" fmla="*/ 1052946 h 1538440"/>
                <a:gd name="connsiteX6" fmla="*/ 206007 w 1508334"/>
                <a:gd name="connsiteY6" fmla="*/ 969819 h 1538440"/>
                <a:gd name="connsiteX7" fmla="*/ 261425 w 1508334"/>
                <a:gd name="connsiteY7" fmla="*/ 900546 h 1538440"/>
                <a:gd name="connsiteX8" fmla="*/ 316843 w 1508334"/>
                <a:gd name="connsiteY8" fmla="*/ 789709 h 1538440"/>
                <a:gd name="connsiteX9" fmla="*/ 455388 w 1508334"/>
                <a:gd name="connsiteY9" fmla="*/ 581891 h 1538440"/>
                <a:gd name="connsiteX10" fmla="*/ 483098 w 1508334"/>
                <a:gd name="connsiteY10" fmla="*/ 554182 h 1538440"/>
                <a:gd name="connsiteX11" fmla="*/ 538516 w 1508334"/>
                <a:gd name="connsiteY11" fmla="*/ 512619 h 1538440"/>
                <a:gd name="connsiteX12" fmla="*/ 580079 w 1508334"/>
                <a:gd name="connsiteY12" fmla="*/ 484909 h 1538440"/>
                <a:gd name="connsiteX13" fmla="*/ 621643 w 1508334"/>
                <a:gd name="connsiteY13" fmla="*/ 429491 h 1538440"/>
                <a:gd name="connsiteX14" fmla="*/ 663207 w 1508334"/>
                <a:gd name="connsiteY14" fmla="*/ 401782 h 1538440"/>
                <a:gd name="connsiteX15" fmla="*/ 732479 w 1508334"/>
                <a:gd name="connsiteY15" fmla="*/ 332509 h 1538440"/>
                <a:gd name="connsiteX16" fmla="*/ 774043 w 1508334"/>
                <a:gd name="connsiteY16" fmla="*/ 290946 h 1538440"/>
                <a:gd name="connsiteX17" fmla="*/ 857170 w 1508334"/>
                <a:gd name="connsiteY17" fmla="*/ 235528 h 1538440"/>
                <a:gd name="connsiteX18" fmla="*/ 912588 w 1508334"/>
                <a:gd name="connsiteY18" fmla="*/ 193964 h 1538440"/>
                <a:gd name="connsiteX19" fmla="*/ 954152 w 1508334"/>
                <a:gd name="connsiteY19" fmla="*/ 180109 h 1538440"/>
                <a:gd name="connsiteX20" fmla="*/ 1009570 w 1508334"/>
                <a:gd name="connsiteY20" fmla="*/ 152400 h 1538440"/>
                <a:gd name="connsiteX21" fmla="*/ 1051134 w 1508334"/>
                <a:gd name="connsiteY21" fmla="*/ 138546 h 1538440"/>
                <a:gd name="connsiteX22" fmla="*/ 1203534 w 1508334"/>
                <a:gd name="connsiteY22" fmla="*/ 83128 h 1538440"/>
                <a:gd name="connsiteX23" fmla="*/ 1342079 w 1508334"/>
                <a:gd name="connsiteY23" fmla="*/ 41564 h 1538440"/>
                <a:gd name="connsiteX24" fmla="*/ 1411352 w 1508334"/>
                <a:gd name="connsiteY24" fmla="*/ 13855 h 1538440"/>
                <a:gd name="connsiteX25" fmla="*/ 1508334 w 1508334"/>
                <a:gd name="connsiteY25" fmla="*/ 0 h 153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08334" h="1538440">
                  <a:moveTo>
                    <a:pt x="12043" y="1496291"/>
                  </a:moveTo>
                  <a:cubicBezTo>
                    <a:pt x="55356" y="1323046"/>
                    <a:pt x="0" y="1538440"/>
                    <a:pt x="39752" y="1399309"/>
                  </a:cubicBezTo>
                  <a:cubicBezTo>
                    <a:pt x="45669" y="1378600"/>
                    <a:pt x="56390" y="1324469"/>
                    <a:pt x="67461" y="1302328"/>
                  </a:cubicBezTo>
                  <a:cubicBezTo>
                    <a:pt x="110348" y="1216554"/>
                    <a:pt x="86921" y="1311349"/>
                    <a:pt x="122879" y="1191491"/>
                  </a:cubicBezTo>
                  <a:cubicBezTo>
                    <a:pt x="128836" y="1171634"/>
                    <a:pt x="135962" y="1105031"/>
                    <a:pt x="150588" y="1080655"/>
                  </a:cubicBezTo>
                  <a:cubicBezTo>
                    <a:pt x="157309" y="1069454"/>
                    <a:pt x="169061" y="1062182"/>
                    <a:pt x="178298" y="1052946"/>
                  </a:cubicBezTo>
                  <a:cubicBezTo>
                    <a:pt x="187534" y="1025237"/>
                    <a:pt x="185354" y="990472"/>
                    <a:pt x="206007" y="969819"/>
                  </a:cubicBezTo>
                  <a:cubicBezTo>
                    <a:pt x="245490" y="930335"/>
                    <a:pt x="226470" y="952978"/>
                    <a:pt x="261425" y="900546"/>
                  </a:cubicBezTo>
                  <a:cubicBezTo>
                    <a:pt x="284851" y="806838"/>
                    <a:pt x="259038" y="879629"/>
                    <a:pt x="316843" y="789709"/>
                  </a:cubicBezTo>
                  <a:cubicBezTo>
                    <a:pt x="408516" y="647107"/>
                    <a:pt x="369988" y="681524"/>
                    <a:pt x="455388" y="581891"/>
                  </a:cubicBezTo>
                  <a:cubicBezTo>
                    <a:pt x="463889" y="571973"/>
                    <a:pt x="473063" y="562544"/>
                    <a:pt x="483098" y="554182"/>
                  </a:cubicBezTo>
                  <a:cubicBezTo>
                    <a:pt x="500837" y="539400"/>
                    <a:pt x="519726" y="526040"/>
                    <a:pt x="538516" y="512619"/>
                  </a:cubicBezTo>
                  <a:cubicBezTo>
                    <a:pt x="552065" y="502941"/>
                    <a:pt x="568305" y="496683"/>
                    <a:pt x="580079" y="484909"/>
                  </a:cubicBezTo>
                  <a:cubicBezTo>
                    <a:pt x="596407" y="468581"/>
                    <a:pt x="605315" y="445819"/>
                    <a:pt x="621643" y="429491"/>
                  </a:cubicBezTo>
                  <a:cubicBezTo>
                    <a:pt x="633417" y="417717"/>
                    <a:pt x="650676" y="412747"/>
                    <a:pt x="663207" y="401782"/>
                  </a:cubicBezTo>
                  <a:cubicBezTo>
                    <a:pt x="687783" y="380278"/>
                    <a:pt x="709388" y="355600"/>
                    <a:pt x="732479" y="332509"/>
                  </a:cubicBezTo>
                  <a:cubicBezTo>
                    <a:pt x="746334" y="318654"/>
                    <a:pt x="757740" y="301814"/>
                    <a:pt x="774043" y="290946"/>
                  </a:cubicBezTo>
                  <a:cubicBezTo>
                    <a:pt x="801752" y="272473"/>
                    <a:pt x="830528" y="255509"/>
                    <a:pt x="857170" y="235528"/>
                  </a:cubicBezTo>
                  <a:cubicBezTo>
                    <a:pt x="875643" y="221673"/>
                    <a:pt x="892540" y="205420"/>
                    <a:pt x="912588" y="193964"/>
                  </a:cubicBezTo>
                  <a:cubicBezTo>
                    <a:pt x="925268" y="186718"/>
                    <a:pt x="940729" y="185862"/>
                    <a:pt x="954152" y="180109"/>
                  </a:cubicBezTo>
                  <a:cubicBezTo>
                    <a:pt x="973135" y="171973"/>
                    <a:pt x="990587" y="160536"/>
                    <a:pt x="1009570" y="152400"/>
                  </a:cubicBezTo>
                  <a:cubicBezTo>
                    <a:pt x="1022993" y="146647"/>
                    <a:pt x="1037460" y="143674"/>
                    <a:pt x="1051134" y="138546"/>
                  </a:cubicBezTo>
                  <a:cubicBezTo>
                    <a:pt x="1106229" y="117886"/>
                    <a:pt x="1145314" y="97684"/>
                    <a:pt x="1203534" y="83128"/>
                  </a:cubicBezTo>
                  <a:cubicBezTo>
                    <a:pt x="1257967" y="69519"/>
                    <a:pt x="1285863" y="64050"/>
                    <a:pt x="1342079" y="41564"/>
                  </a:cubicBezTo>
                  <a:cubicBezTo>
                    <a:pt x="1365170" y="32328"/>
                    <a:pt x="1387225" y="19887"/>
                    <a:pt x="1411352" y="13855"/>
                  </a:cubicBezTo>
                  <a:cubicBezTo>
                    <a:pt x="1443033" y="5935"/>
                    <a:pt x="1508334" y="0"/>
                    <a:pt x="1508334" y="0"/>
                  </a:cubicBezTo>
                </a:path>
              </a:pathLst>
            </a:custGeom>
            <a:ln w="2540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" name="Groupe 96"/>
          <p:cNvGrpSpPr/>
          <p:nvPr/>
        </p:nvGrpSpPr>
        <p:grpSpPr>
          <a:xfrm>
            <a:off x="1121009" y="3881570"/>
            <a:ext cx="2010831" cy="1707670"/>
            <a:chOff x="1121009" y="3881570"/>
            <a:chExt cx="2010831" cy="1707670"/>
          </a:xfrm>
        </p:grpSpPr>
        <p:cxnSp>
          <p:nvCxnSpPr>
            <p:cNvPr id="56" name="Connecteur droit avec flèche 55"/>
            <p:cNvCxnSpPr/>
            <p:nvPr/>
          </p:nvCxnSpPr>
          <p:spPr>
            <a:xfrm flipV="1">
              <a:off x="1864504" y="4847000"/>
              <a:ext cx="991440" cy="0"/>
            </a:xfrm>
            <a:prstGeom prst="straightConnector1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r="73334" b="46948"/>
            <a:stretch>
              <a:fillRect/>
            </a:stretch>
          </p:blipFill>
          <p:spPr bwMode="auto">
            <a:xfrm>
              <a:off x="2580979" y="4343018"/>
              <a:ext cx="550861" cy="220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Ellipse 42"/>
            <p:cNvSpPr/>
            <p:nvPr/>
          </p:nvSpPr>
          <p:spPr>
            <a:xfrm>
              <a:off x="1121009" y="4101915"/>
              <a:ext cx="1487161" cy="14873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4" name="Connecteur droit avec flèche 43"/>
            <p:cNvCxnSpPr/>
            <p:nvPr/>
          </p:nvCxnSpPr>
          <p:spPr>
            <a:xfrm flipV="1">
              <a:off x="1864889" y="4487517"/>
              <a:ext cx="633341" cy="359519"/>
            </a:xfrm>
            <a:prstGeom prst="straightConnector1">
              <a:avLst/>
            </a:prstGeom>
            <a:ln w="50800" cmpd="dbl">
              <a:solidFill>
                <a:srgbClr val="0000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avec flèche 44"/>
            <p:cNvCxnSpPr/>
            <p:nvPr/>
          </p:nvCxnSpPr>
          <p:spPr>
            <a:xfrm>
              <a:off x="1864889" y="4847037"/>
              <a:ext cx="936000" cy="310155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/>
            <p:cNvCxnSpPr/>
            <p:nvPr/>
          </p:nvCxnSpPr>
          <p:spPr>
            <a:xfrm flipV="1">
              <a:off x="1864889" y="4157001"/>
              <a:ext cx="247738" cy="69003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79713" b="56552"/>
            <a:stretch>
              <a:fillRect/>
            </a:stretch>
          </p:blipFill>
          <p:spPr bwMode="auto">
            <a:xfrm>
              <a:off x="2062106" y="3881570"/>
              <a:ext cx="325951" cy="20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Forme libre 49"/>
            <p:cNvSpPr/>
            <p:nvPr/>
          </p:nvSpPr>
          <p:spPr>
            <a:xfrm rot="4620000">
              <a:off x="2016408" y="4482763"/>
              <a:ext cx="165240" cy="140840"/>
            </a:xfrm>
            <a:custGeom>
              <a:avLst/>
              <a:gdLst>
                <a:gd name="connsiteX0" fmla="*/ 12043 w 1508334"/>
                <a:gd name="connsiteY0" fmla="*/ 1496291 h 1538440"/>
                <a:gd name="connsiteX1" fmla="*/ 39752 w 1508334"/>
                <a:gd name="connsiteY1" fmla="*/ 1399309 h 1538440"/>
                <a:gd name="connsiteX2" fmla="*/ 67461 w 1508334"/>
                <a:gd name="connsiteY2" fmla="*/ 1302328 h 1538440"/>
                <a:gd name="connsiteX3" fmla="*/ 122879 w 1508334"/>
                <a:gd name="connsiteY3" fmla="*/ 1191491 h 1538440"/>
                <a:gd name="connsiteX4" fmla="*/ 150588 w 1508334"/>
                <a:gd name="connsiteY4" fmla="*/ 1080655 h 1538440"/>
                <a:gd name="connsiteX5" fmla="*/ 178298 w 1508334"/>
                <a:gd name="connsiteY5" fmla="*/ 1052946 h 1538440"/>
                <a:gd name="connsiteX6" fmla="*/ 206007 w 1508334"/>
                <a:gd name="connsiteY6" fmla="*/ 969819 h 1538440"/>
                <a:gd name="connsiteX7" fmla="*/ 261425 w 1508334"/>
                <a:gd name="connsiteY7" fmla="*/ 900546 h 1538440"/>
                <a:gd name="connsiteX8" fmla="*/ 316843 w 1508334"/>
                <a:gd name="connsiteY8" fmla="*/ 789709 h 1538440"/>
                <a:gd name="connsiteX9" fmla="*/ 455388 w 1508334"/>
                <a:gd name="connsiteY9" fmla="*/ 581891 h 1538440"/>
                <a:gd name="connsiteX10" fmla="*/ 483098 w 1508334"/>
                <a:gd name="connsiteY10" fmla="*/ 554182 h 1538440"/>
                <a:gd name="connsiteX11" fmla="*/ 538516 w 1508334"/>
                <a:gd name="connsiteY11" fmla="*/ 512619 h 1538440"/>
                <a:gd name="connsiteX12" fmla="*/ 580079 w 1508334"/>
                <a:gd name="connsiteY12" fmla="*/ 484909 h 1538440"/>
                <a:gd name="connsiteX13" fmla="*/ 621643 w 1508334"/>
                <a:gd name="connsiteY13" fmla="*/ 429491 h 1538440"/>
                <a:gd name="connsiteX14" fmla="*/ 663207 w 1508334"/>
                <a:gd name="connsiteY14" fmla="*/ 401782 h 1538440"/>
                <a:gd name="connsiteX15" fmla="*/ 732479 w 1508334"/>
                <a:gd name="connsiteY15" fmla="*/ 332509 h 1538440"/>
                <a:gd name="connsiteX16" fmla="*/ 774043 w 1508334"/>
                <a:gd name="connsiteY16" fmla="*/ 290946 h 1538440"/>
                <a:gd name="connsiteX17" fmla="*/ 857170 w 1508334"/>
                <a:gd name="connsiteY17" fmla="*/ 235528 h 1538440"/>
                <a:gd name="connsiteX18" fmla="*/ 912588 w 1508334"/>
                <a:gd name="connsiteY18" fmla="*/ 193964 h 1538440"/>
                <a:gd name="connsiteX19" fmla="*/ 954152 w 1508334"/>
                <a:gd name="connsiteY19" fmla="*/ 180109 h 1538440"/>
                <a:gd name="connsiteX20" fmla="*/ 1009570 w 1508334"/>
                <a:gd name="connsiteY20" fmla="*/ 152400 h 1538440"/>
                <a:gd name="connsiteX21" fmla="*/ 1051134 w 1508334"/>
                <a:gd name="connsiteY21" fmla="*/ 138546 h 1538440"/>
                <a:gd name="connsiteX22" fmla="*/ 1203534 w 1508334"/>
                <a:gd name="connsiteY22" fmla="*/ 83128 h 1538440"/>
                <a:gd name="connsiteX23" fmla="*/ 1342079 w 1508334"/>
                <a:gd name="connsiteY23" fmla="*/ 41564 h 1538440"/>
                <a:gd name="connsiteX24" fmla="*/ 1411352 w 1508334"/>
                <a:gd name="connsiteY24" fmla="*/ 13855 h 1538440"/>
                <a:gd name="connsiteX25" fmla="*/ 1508334 w 1508334"/>
                <a:gd name="connsiteY25" fmla="*/ 0 h 153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08334" h="1538440">
                  <a:moveTo>
                    <a:pt x="12043" y="1496291"/>
                  </a:moveTo>
                  <a:cubicBezTo>
                    <a:pt x="55356" y="1323046"/>
                    <a:pt x="0" y="1538440"/>
                    <a:pt x="39752" y="1399309"/>
                  </a:cubicBezTo>
                  <a:cubicBezTo>
                    <a:pt x="45669" y="1378600"/>
                    <a:pt x="56390" y="1324469"/>
                    <a:pt x="67461" y="1302328"/>
                  </a:cubicBezTo>
                  <a:cubicBezTo>
                    <a:pt x="110348" y="1216554"/>
                    <a:pt x="86921" y="1311349"/>
                    <a:pt x="122879" y="1191491"/>
                  </a:cubicBezTo>
                  <a:cubicBezTo>
                    <a:pt x="128836" y="1171634"/>
                    <a:pt x="135962" y="1105031"/>
                    <a:pt x="150588" y="1080655"/>
                  </a:cubicBezTo>
                  <a:cubicBezTo>
                    <a:pt x="157309" y="1069454"/>
                    <a:pt x="169061" y="1062182"/>
                    <a:pt x="178298" y="1052946"/>
                  </a:cubicBezTo>
                  <a:cubicBezTo>
                    <a:pt x="187534" y="1025237"/>
                    <a:pt x="185354" y="990472"/>
                    <a:pt x="206007" y="969819"/>
                  </a:cubicBezTo>
                  <a:cubicBezTo>
                    <a:pt x="245490" y="930335"/>
                    <a:pt x="226470" y="952978"/>
                    <a:pt x="261425" y="900546"/>
                  </a:cubicBezTo>
                  <a:cubicBezTo>
                    <a:pt x="284851" y="806838"/>
                    <a:pt x="259038" y="879629"/>
                    <a:pt x="316843" y="789709"/>
                  </a:cubicBezTo>
                  <a:cubicBezTo>
                    <a:pt x="408516" y="647107"/>
                    <a:pt x="369988" y="681524"/>
                    <a:pt x="455388" y="581891"/>
                  </a:cubicBezTo>
                  <a:cubicBezTo>
                    <a:pt x="463889" y="571973"/>
                    <a:pt x="473063" y="562544"/>
                    <a:pt x="483098" y="554182"/>
                  </a:cubicBezTo>
                  <a:cubicBezTo>
                    <a:pt x="500837" y="539400"/>
                    <a:pt x="519726" y="526040"/>
                    <a:pt x="538516" y="512619"/>
                  </a:cubicBezTo>
                  <a:cubicBezTo>
                    <a:pt x="552065" y="502941"/>
                    <a:pt x="568305" y="496683"/>
                    <a:pt x="580079" y="484909"/>
                  </a:cubicBezTo>
                  <a:cubicBezTo>
                    <a:pt x="596407" y="468581"/>
                    <a:pt x="605315" y="445819"/>
                    <a:pt x="621643" y="429491"/>
                  </a:cubicBezTo>
                  <a:cubicBezTo>
                    <a:pt x="633417" y="417717"/>
                    <a:pt x="650676" y="412747"/>
                    <a:pt x="663207" y="401782"/>
                  </a:cubicBezTo>
                  <a:cubicBezTo>
                    <a:pt x="687783" y="380278"/>
                    <a:pt x="709388" y="355600"/>
                    <a:pt x="732479" y="332509"/>
                  </a:cubicBezTo>
                  <a:cubicBezTo>
                    <a:pt x="746334" y="318654"/>
                    <a:pt x="757740" y="301814"/>
                    <a:pt x="774043" y="290946"/>
                  </a:cubicBezTo>
                  <a:cubicBezTo>
                    <a:pt x="801752" y="272473"/>
                    <a:pt x="830528" y="255509"/>
                    <a:pt x="857170" y="235528"/>
                  </a:cubicBezTo>
                  <a:cubicBezTo>
                    <a:pt x="875643" y="221673"/>
                    <a:pt x="892540" y="205420"/>
                    <a:pt x="912588" y="193964"/>
                  </a:cubicBezTo>
                  <a:cubicBezTo>
                    <a:pt x="925268" y="186718"/>
                    <a:pt x="940729" y="185862"/>
                    <a:pt x="954152" y="180109"/>
                  </a:cubicBezTo>
                  <a:cubicBezTo>
                    <a:pt x="973135" y="171973"/>
                    <a:pt x="990587" y="160536"/>
                    <a:pt x="1009570" y="152400"/>
                  </a:cubicBezTo>
                  <a:cubicBezTo>
                    <a:pt x="1022993" y="146647"/>
                    <a:pt x="1037460" y="143674"/>
                    <a:pt x="1051134" y="138546"/>
                  </a:cubicBezTo>
                  <a:cubicBezTo>
                    <a:pt x="1106229" y="117886"/>
                    <a:pt x="1145314" y="97684"/>
                    <a:pt x="1203534" y="83128"/>
                  </a:cubicBezTo>
                  <a:cubicBezTo>
                    <a:pt x="1257967" y="69519"/>
                    <a:pt x="1285863" y="64050"/>
                    <a:pt x="1342079" y="41564"/>
                  </a:cubicBezTo>
                  <a:cubicBezTo>
                    <a:pt x="1365170" y="32328"/>
                    <a:pt x="1387225" y="19887"/>
                    <a:pt x="1411352" y="13855"/>
                  </a:cubicBezTo>
                  <a:cubicBezTo>
                    <a:pt x="1443033" y="5935"/>
                    <a:pt x="1508334" y="0"/>
                    <a:pt x="1508334" y="0"/>
                  </a:cubicBezTo>
                </a:path>
              </a:pathLst>
            </a:custGeom>
            <a:ln w="2540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Forme libre 52"/>
            <p:cNvSpPr/>
            <p:nvPr/>
          </p:nvSpPr>
          <p:spPr>
            <a:xfrm rot="6840000">
              <a:off x="1901069" y="4660812"/>
              <a:ext cx="216000" cy="252000"/>
            </a:xfrm>
            <a:custGeom>
              <a:avLst/>
              <a:gdLst>
                <a:gd name="connsiteX0" fmla="*/ 0 w 3117273"/>
                <a:gd name="connsiteY0" fmla="*/ 2663369 h 2663369"/>
                <a:gd name="connsiteX1" fmla="*/ 13855 w 3117273"/>
                <a:gd name="connsiteY1" fmla="*/ 2524823 h 2663369"/>
                <a:gd name="connsiteX2" fmla="*/ 27709 w 3117273"/>
                <a:gd name="connsiteY2" fmla="*/ 2372423 h 2663369"/>
                <a:gd name="connsiteX3" fmla="*/ 55418 w 3117273"/>
                <a:gd name="connsiteY3" fmla="*/ 2261587 h 2663369"/>
                <a:gd name="connsiteX4" fmla="*/ 110836 w 3117273"/>
                <a:gd name="connsiteY4" fmla="*/ 2081478 h 2663369"/>
                <a:gd name="connsiteX5" fmla="*/ 138545 w 3117273"/>
                <a:gd name="connsiteY5" fmla="*/ 1901369 h 2663369"/>
                <a:gd name="connsiteX6" fmla="*/ 152400 w 3117273"/>
                <a:gd name="connsiteY6" fmla="*/ 1832096 h 2663369"/>
                <a:gd name="connsiteX7" fmla="*/ 180109 w 3117273"/>
                <a:gd name="connsiteY7" fmla="*/ 1790532 h 2663369"/>
                <a:gd name="connsiteX8" fmla="*/ 221673 w 3117273"/>
                <a:gd name="connsiteY8" fmla="*/ 1638132 h 2663369"/>
                <a:gd name="connsiteX9" fmla="*/ 263236 w 3117273"/>
                <a:gd name="connsiteY9" fmla="*/ 1582714 h 2663369"/>
                <a:gd name="connsiteX10" fmla="*/ 332509 w 3117273"/>
                <a:gd name="connsiteY10" fmla="*/ 1374896 h 2663369"/>
                <a:gd name="connsiteX11" fmla="*/ 374073 w 3117273"/>
                <a:gd name="connsiteY11" fmla="*/ 1319478 h 2663369"/>
                <a:gd name="connsiteX12" fmla="*/ 457200 w 3117273"/>
                <a:gd name="connsiteY12" fmla="*/ 1180932 h 2663369"/>
                <a:gd name="connsiteX13" fmla="*/ 512618 w 3117273"/>
                <a:gd name="connsiteY13" fmla="*/ 1070096 h 2663369"/>
                <a:gd name="connsiteX14" fmla="*/ 568036 w 3117273"/>
                <a:gd name="connsiteY14" fmla="*/ 1028532 h 2663369"/>
                <a:gd name="connsiteX15" fmla="*/ 651164 w 3117273"/>
                <a:gd name="connsiteY15" fmla="*/ 931550 h 2663369"/>
                <a:gd name="connsiteX16" fmla="*/ 678873 w 3117273"/>
                <a:gd name="connsiteY16" fmla="*/ 876132 h 2663369"/>
                <a:gd name="connsiteX17" fmla="*/ 748145 w 3117273"/>
                <a:gd name="connsiteY17" fmla="*/ 820714 h 2663369"/>
                <a:gd name="connsiteX18" fmla="*/ 914400 w 3117273"/>
                <a:gd name="connsiteY18" fmla="*/ 682169 h 2663369"/>
                <a:gd name="connsiteX19" fmla="*/ 1011382 w 3117273"/>
                <a:gd name="connsiteY19" fmla="*/ 626750 h 2663369"/>
                <a:gd name="connsiteX20" fmla="*/ 1108364 w 3117273"/>
                <a:gd name="connsiteY20" fmla="*/ 529769 h 2663369"/>
                <a:gd name="connsiteX21" fmla="*/ 1260764 w 3117273"/>
                <a:gd name="connsiteY21" fmla="*/ 446641 h 2663369"/>
                <a:gd name="connsiteX22" fmla="*/ 1357745 w 3117273"/>
                <a:gd name="connsiteY22" fmla="*/ 418932 h 2663369"/>
                <a:gd name="connsiteX23" fmla="*/ 1413164 w 3117273"/>
                <a:gd name="connsiteY23" fmla="*/ 377369 h 2663369"/>
                <a:gd name="connsiteX24" fmla="*/ 1537855 w 3117273"/>
                <a:gd name="connsiteY24" fmla="*/ 349659 h 2663369"/>
                <a:gd name="connsiteX25" fmla="*/ 1662545 w 3117273"/>
                <a:gd name="connsiteY25" fmla="*/ 294241 h 2663369"/>
                <a:gd name="connsiteX26" fmla="*/ 1731818 w 3117273"/>
                <a:gd name="connsiteY26" fmla="*/ 252678 h 2663369"/>
                <a:gd name="connsiteX27" fmla="*/ 1828800 w 3117273"/>
                <a:gd name="connsiteY27" fmla="*/ 224969 h 2663369"/>
                <a:gd name="connsiteX28" fmla="*/ 1925782 w 3117273"/>
                <a:gd name="connsiteY28" fmla="*/ 197259 h 2663369"/>
                <a:gd name="connsiteX29" fmla="*/ 2008909 w 3117273"/>
                <a:gd name="connsiteY29" fmla="*/ 183405 h 2663369"/>
                <a:gd name="connsiteX30" fmla="*/ 2064327 w 3117273"/>
                <a:gd name="connsiteY30" fmla="*/ 155696 h 2663369"/>
                <a:gd name="connsiteX31" fmla="*/ 2216727 w 3117273"/>
                <a:gd name="connsiteY31" fmla="*/ 127987 h 2663369"/>
                <a:gd name="connsiteX32" fmla="*/ 2272145 w 3117273"/>
                <a:gd name="connsiteY32" fmla="*/ 114132 h 2663369"/>
                <a:gd name="connsiteX33" fmla="*/ 2369127 w 3117273"/>
                <a:gd name="connsiteY33" fmla="*/ 72569 h 2663369"/>
                <a:gd name="connsiteX34" fmla="*/ 2563091 w 3117273"/>
                <a:gd name="connsiteY34" fmla="*/ 58714 h 2663369"/>
                <a:gd name="connsiteX35" fmla="*/ 2618509 w 3117273"/>
                <a:gd name="connsiteY35" fmla="*/ 44859 h 2663369"/>
                <a:gd name="connsiteX36" fmla="*/ 2687782 w 3117273"/>
                <a:gd name="connsiteY36" fmla="*/ 31005 h 2663369"/>
                <a:gd name="connsiteX37" fmla="*/ 2840182 w 3117273"/>
                <a:gd name="connsiteY37" fmla="*/ 3296 h 2663369"/>
                <a:gd name="connsiteX38" fmla="*/ 3117273 w 3117273"/>
                <a:gd name="connsiteY38" fmla="*/ 3296 h 266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117273" h="2663369">
                  <a:moveTo>
                    <a:pt x="0" y="2663369"/>
                  </a:moveTo>
                  <a:cubicBezTo>
                    <a:pt x="4618" y="2617187"/>
                    <a:pt x="9455" y="2571026"/>
                    <a:pt x="13855" y="2524823"/>
                  </a:cubicBezTo>
                  <a:cubicBezTo>
                    <a:pt x="18691" y="2474043"/>
                    <a:pt x="19754" y="2422808"/>
                    <a:pt x="27709" y="2372423"/>
                  </a:cubicBezTo>
                  <a:cubicBezTo>
                    <a:pt x="33648" y="2334807"/>
                    <a:pt x="46855" y="2298694"/>
                    <a:pt x="55418" y="2261587"/>
                  </a:cubicBezTo>
                  <a:cubicBezTo>
                    <a:pt x="85648" y="2130592"/>
                    <a:pt x="46534" y="2252953"/>
                    <a:pt x="110836" y="2081478"/>
                  </a:cubicBezTo>
                  <a:cubicBezTo>
                    <a:pt x="121211" y="2008854"/>
                    <a:pt x="125734" y="1971832"/>
                    <a:pt x="138545" y="1901369"/>
                  </a:cubicBezTo>
                  <a:cubicBezTo>
                    <a:pt x="142757" y="1878201"/>
                    <a:pt x="144132" y="1854145"/>
                    <a:pt x="152400" y="1832096"/>
                  </a:cubicBezTo>
                  <a:cubicBezTo>
                    <a:pt x="158247" y="1816505"/>
                    <a:pt x="170873" y="1804387"/>
                    <a:pt x="180109" y="1790532"/>
                  </a:cubicBezTo>
                  <a:cubicBezTo>
                    <a:pt x="190244" y="1739858"/>
                    <a:pt x="198236" y="1685006"/>
                    <a:pt x="221673" y="1638132"/>
                  </a:cubicBezTo>
                  <a:cubicBezTo>
                    <a:pt x="231999" y="1617479"/>
                    <a:pt x="249382" y="1601187"/>
                    <a:pt x="263236" y="1582714"/>
                  </a:cubicBezTo>
                  <a:cubicBezTo>
                    <a:pt x="271572" y="1554929"/>
                    <a:pt x="307719" y="1419518"/>
                    <a:pt x="332509" y="1374896"/>
                  </a:cubicBezTo>
                  <a:cubicBezTo>
                    <a:pt x="343723" y="1354711"/>
                    <a:pt x="362859" y="1339663"/>
                    <a:pt x="374073" y="1319478"/>
                  </a:cubicBezTo>
                  <a:cubicBezTo>
                    <a:pt x="462011" y="1161191"/>
                    <a:pt x="327691" y="1342820"/>
                    <a:pt x="457200" y="1180932"/>
                  </a:cubicBezTo>
                  <a:cubicBezTo>
                    <a:pt x="472063" y="1136345"/>
                    <a:pt x="477385" y="1110363"/>
                    <a:pt x="512618" y="1070096"/>
                  </a:cubicBezTo>
                  <a:cubicBezTo>
                    <a:pt x="527823" y="1052718"/>
                    <a:pt x="549563" y="1042387"/>
                    <a:pt x="568036" y="1028532"/>
                  </a:cubicBezTo>
                  <a:cubicBezTo>
                    <a:pt x="638244" y="888116"/>
                    <a:pt x="543252" y="1057446"/>
                    <a:pt x="651164" y="931550"/>
                  </a:cubicBezTo>
                  <a:cubicBezTo>
                    <a:pt x="664605" y="915869"/>
                    <a:pt x="665273" y="891675"/>
                    <a:pt x="678873" y="876132"/>
                  </a:cubicBezTo>
                  <a:cubicBezTo>
                    <a:pt x="698345" y="853878"/>
                    <a:pt x="726044" y="840360"/>
                    <a:pt x="748145" y="820714"/>
                  </a:cubicBezTo>
                  <a:cubicBezTo>
                    <a:pt x="852307" y="728126"/>
                    <a:pt x="754226" y="788952"/>
                    <a:pt x="914400" y="682169"/>
                  </a:cubicBezTo>
                  <a:cubicBezTo>
                    <a:pt x="945380" y="661516"/>
                    <a:pt x="982105" y="649753"/>
                    <a:pt x="1011382" y="626750"/>
                  </a:cubicBezTo>
                  <a:cubicBezTo>
                    <a:pt x="1047331" y="598505"/>
                    <a:pt x="1065917" y="546749"/>
                    <a:pt x="1108364" y="529769"/>
                  </a:cubicBezTo>
                  <a:cubicBezTo>
                    <a:pt x="1263943" y="467535"/>
                    <a:pt x="1082775" y="545522"/>
                    <a:pt x="1260764" y="446641"/>
                  </a:cubicBezTo>
                  <a:cubicBezTo>
                    <a:pt x="1277023" y="437608"/>
                    <a:pt x="1344705" y="422192"/>
                    <a:pt x="1357745" y="418932"/>
                  </a:cubicBezTo>
                  <a:cubicBezTo>
                    <a:pt x="1376218" y="405078"/>
                    <a:pt x="1392511" y="387696"/>
                    <a:pt x="1413164" y="377369"/>
                  </a:cubicBezTo>
                  <a:cubicBezTo>
                    <a:pt x="1426209" y="370846"/>
                    <a:pt x="1530566" y="351117"/>
                    <a:pt x="1537855" y="349659"/>
                  </a:cubicBezTo>
                  <a:cubicBezTo>
                    <a:pt x="1767594" y="211817"/>
                    <a:pt x="1479080" y="375780"/>
                    <a:pt x="1662545" y="294241"/>
                  </a:cubicBezTo>
                  <a:cubicBezTo>
                    <a:pt x="1687152" y="283304"/>
                    <a:pt x="1706961" y="263035"/>
                    <a:pt x="1731818" y="252678"/>
                  </a:cubicBezTo>
                  <a:cubicBezTo>
                    <a:pt x="1762853" y="239747"/>
                    <a:pt x="1796597" y="234630"/>
                    <a:pt x="1828800" y="224969"/>
                  </a:cubicBezTo>
                  <a:cubicBezTo>
                    <a:pt x="1881618" y="209124"/>
                    <a:pt x="1865075" y="209400"/>
                    <a:pt x="1925782" y="197259"/>
                  </a:cubicBezTo>
                  <a:cubicBezTo>
                    <a:pt x="1953328" y="191750"/>
                    <a:pt x="1981200" y="188023"/>
                    <a:pt x="2008909" y="183405"/>
                  </a:cubicBezTo>
                  <a:cubicBezTo>
                    <a:pt x="2027382" y="174169"/>
                    <a:pt x="2044989" y="162948"/>
                    <a:pt x="2064327" y="155696"/>
                  </a:cubicBezTo>
                  <a:cubicBezTo>
                    <a:pt x="2108694" y="139058"/>
                    <a:pt x="2174179" y="135723"/>
                    <a:pt x="2216727" y="127987"/>
                  </a:cubicBezTo>
                  <a:cubicBezTo>
                    <a:pt x="2235461" y="124581"/>
                    <a:pt x="2254250" y="120639"/>
                    <a:pt x="2272145" y="114132"/>
                  </a:cubicBezTo>
                  <a:cubicBezTo>
                    <a:pt x="2305198" y="102113"/>
                    <a:pt x="2334577" y="79150"/>
                    <a:pt x="2369127" y="72569"/>
                  </a:cubicBezTo>
                  <a:cubicBezTo>
                    <a:pt x="2432802" y="60441"/>
                    <a:pt x="2498436" y="63332"/>
                    <a:pt x="2563091" y="58714"/>
                  </a:cubicBezTo>
                  <a:cubicBezTo>
                    <a:pt x="2581564" y="54096"/>
                    <a:pt x="2599921" y="48990"/>
                    <a:pt x="2618509" y="44859"/>
                  </a:cubicBezTo>
                  <a:cubicBezTo>
                    <a:pt x="2641497" y="39751"/>
                    <a:pt x="2664937" y="36716"/>
                    <a:pt x="2687782" y="31005"/>
                  </a:cubicBezTo>
                  <a:cubicBezTo>
                    <a:pt x="2774092" y="9428"/>
                    <a:pt x="2690826" y="8630"/>
                    <a:pt x="2840182" y="3296"/>
                  </a:cubicBezTo>
                  <a:cubicBezTo>
                    <a:pt x="2932487" y="0"/>
                    <a:pt x="3024909" y="3296"/>
                    <a:pt x="3117273" y="3296"/>
                  </a:cubicBezTo>
                </a:path>
              </a:pathLst>
            </a:custGeom>
            <a:ln w="25400">
              <a:solidFill>
                <a:schemeClr val="tx1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Forme libre 59"/>
            <p:cNvSpPr/>
            <p:nvPr/>
          </p:nvSpPr>
          <p:spPr>
            <a:xfrm rot="8280000">
              <a:off x="2123984" y="4716000"/>
              <a:ext cx="216000" cy="216000"/>
            </a:xfrm>
            <a:custGeom>
              <a:avLst/>
              <a:gdLst>
                <a:gd name="connsiteX0" fmla="*/ 0 w 3325091"/>
                <a:gd name="connsiteY0" fmla="*/ 2247509 h 2247509"/>
                <a:gd name="connsiteX1" fmla="*/ 69273 w 3325091"/>
                <a:gd name="connsiteY1" fmla="*/ 2164381 h 2247509"/>
                <a:gd name="connsiteX2" fmla="*/ 83127 w 3325091"/>
                <a:gd name="connsiteY2" fmla="*/ 2122818 h 2247509"/>
                <a:gd name="connsiteX3" fmla="*/ 124691 w 3325091"/>
                <a:gd name="connsiteY3" fmla="*/ 2039690 h 2247509"/>
                <a:gd name="connsiteX4" fmla="*/ 138546 w 3325091"/>
                <a:gd name="connsiteY4" fmla="*/ 1998127 h 2247509"/>
                <a:gd name="connsiteX5" fmla="*/ 207818 w 3325091"/>
                <a:gd name="connsiteY5" fmla="*/ 1831872 h 2247509"/>
                <a:gd name="connsiteX6" fmla="*/ 249382 w 3325091"/>
                <a:gd name="connsiteY6" fmla="*/ 1748745 h 2247509"/>
                <a:gd name="connsiteX7" fmla="*/ 277091 w 3325091"/>
                <a:gd name="connsiteY7" fmla="*/ 1665618 h 2247509"/>
                <a:gd name="connsiteX8" fmla="*/ 290946 w 3325091"/>
                <a:gd name="connsiteY8" fmla="*/ 1610200 h 2247509"/>
                <a:gd name="connsiteX9" fmla="*/ 387927 w 3325091"/>
                <a:gd name="connsiteY9" fmla="*/ 1457800 h 2247509"/>
                <a:gd name="connsiteX10" fmla="*/ 429491 w 3325091"/>
                <a:gd name="connsiteY10" fmla="*/ 1388527 h 2247509"/>
                <a:gd name="connsiteX11" fmla="*/ 554182 w 3325091"/>
                <a:gd name="connsiteY11" fmla="*/ 1236127 h 2247509"/>
                <a:gd name="connsiteX12" fmla="*/ 623455 w 3325091"/>
                <a:gd name="connsiteY12" fmla="*/ 1139145 h 2247509"/>
                <a:gd name="connsiteX13" fmla="*/ 734291 w 3325091"/>
                <a:gd name="connsiteY13" fmla="*/ 1069872 h 2247509"/>
                <a:gd name="connsiteX14" fmla="*/ 983673 w 3325091"/>
                <a:gd name="connsiteY14" fmla="*/ 862054 h 2247509"/>
                <a:gd name="connsiteX15" fmla="*/ 1288473 w 3325091"/>
                <a:gd name="connsiteY15" fmla="*/ 695800 h 2247509"/>
                <a:gd name="connsiteX16" fmla="*/ 1440873 w 3325091"/>
                <a:gd name="connsiteY16" fmla="*/ 612672 h 2247509"/>
                <a:gd name="connsiteX17" fmla="*/ 1787236 w 3325091"/>
                <a:gd name="connsiteY17" fmla="*/ 432563 h 2247509"/>
                <a:gd name="connsiteX18" fmla="*/ 2078182 w 3325091"/>
                <a:gd name="connsiteY18" fmla="*/ 294018 h 2247509"/>
                <a:gd name="connsiteX19" fmla="*/ 2341418 w 3325091"/>
                <a:gd name="connsiteY19" fmla="*/ 210890 h 2247509"/>
                <a:gd name="connsiteX20" fmla="*/ 2452255 w 3325091"/>
                <a:gd name="connsiteY20" fmla="*/ 155472 h 2247509"/>
                <a:gd name="connsiteX21" fmla="*/ 2549236 w 3325091"/>
                <a:gd name="connsiteY21" fmla="*/ 141618 h 2247509"/>
                <a:gd name="connsiteX22" fmla="*/ 2701636 w 3325091"/>
                <a:gd name="connsiteY22" fmla="*/ 100054 h 2247509"/>
                <a:gd name="connsiteX23" fmla="*/ 2840182 w 3325091"/>
                <a:gd name="connsiteY23" fmla="*/ 72345 h 2247509"/>
                <a:gd name="connsiteX24" fmla="*/ 2937164 w 3325091"/>
                <a:gd name="connsiteY24" fmla="*/ 58490 h 2247509"/>
                <a:gd name="connsiteX25" fmla="*/ 3034146 w 3325091"/>
                <a:gd name="connsiteY25" fmla="*/ 30781 h 2247509"/>
                <a:gd name="connsiteX26" fmla="*/ 3117273 w 3325091"/>
                <a:gd name="connsiteY26" fmla="*/ 16927 h 2247509"/>
                <a:gd name="connsiteX27" fmla="*/ 3186546 w 3325091"/>
                <a:gd name="connsiteY27" fmla="*/ 3072 h 2247509"/>
                <a:gd name="connsiteX28" fmla="*/ 3325091 w 3325091"/>
                <a:gd name="connsiteY28" fmla="*/ 3072 h 224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325091" h="2247509">
                  <a:moveTo>
                    <a:pt x="0" y="2247509"/>
                  </a:moveTo>
                  <a:cubicBezTo>
                    <a:pt x="30641" y="2216868"/>
                    <a:pt x="49984" y="2202959"/>
                    <a:pt x="69273" y="2164381"/>
                  </a:cubicBezTo>
                  <a:cubicBezTo>
                    <a:pt x="75804" y="2151319"/>
                    <a:pt x="77196" y="2136163"/>
                    <a:pt x="83127" y="2122818"/>
                  </a:cubicBezTo>
                  <a:cubicBezTo>
                    <a:pt x="95709" y="2094508"/>
                    <a:pt x="112109" y="2068000"/>
                    <a:pt x="124691" y="2039690"/>
                  </a:cubicBezTo>
                  <a:cubicBezTo>
                    <a:pt x="130622" y="2026345"/>
                    <a:pt x="133122" y="2011686"/>
                    <a:pt x="138546" y="1998127"/>
                  </a:cubicBezTo>
                  <a:cubicBezTo>
                    <a:pt x="160843" y="1942385"/>
                    <a:pt x="180969" y="1885570"/>
                    <a:pt x="207818" y="1831872"/>
                  </a:cubicBezTo>
                  <a:cubicBezTo>
                    <a:pt x="221673" y="1804163"/>
                    <a:pt x="237467" y="1777342"/>
                    <a:pt x="249382" y="1748745"/>
                  </a:cubicBezTo>
                  <a:cubicBezTo>
                    <a:pt x="260616" y="1721784"/>
                    <a:pt x="268698" y="1693594"/>
                    <a:pt x="277091" y="1665618"/>
                  </a:cubicBezTo>
                  <a:cubicBezTo>
                    <a:pt x="282563" y="1647380"/>
                    <a:pt x="283067" y="1627534"/>
                    <a:pt x="290946" y="1610200"/>
                  </a:cubicBezTo>
                  <a:cubicBezTo>
                    <a:pt x="339363" y="1503683"/>
                    <a:pt x="335471" y="1536484"/>
                    <a:pt x="387927" y="1457800"/>
                  </a:cubicBezTo>
                  <a:cubicBezTo>
                    <a:pt x="402864" y="1435394"/>
                    <a:pt x="413334" y="1410070"/>
                    <a:pt x="429491" y="1388527"/>
                  </a:cubicBezTo>
                  <a:cubicBezTo>
                    <a:pt x="468873" y="1336018"/>
                    <a:pt x="516031" y="1289538"/>
                    <a:pt x="554182" y="1236127"/>
                  </a:cubicBezTo>
                  <a:cubicBezTo>
                    <a:pt x="577273" y="1203800"/>
                    <a:pt x="594263" y="1166091"/>
                    <a:pt x="623455" y="1139145"/>
                  </a:cubicBezTo>
                  <a:cubicBezTo>
                    <a:pt x="655469" y="1109594"/>
                    <a:pt x="699683" y="1096337"/>
                    <a:pt x="734291" y="1069872"/>
                  </a:cubicBezTo>
                  <a:cubicBezTo>
                    <a:pt x="839151" y="989685"/>
                    <a:pt x="871127" y="931033"/>
                    <a:pt x="983673" y="862054"/>
                  </a:cubicBezTo>
                  <a:cubicBezTo>
                    <a:pt x="1082346" y="801577"/>
                    <a:pt x="1186873" y="751218"/>
                    <a:pt x="1288473" y="695800"/>
                  </a:cubicBezTo>
                  <a:cubicBezTo>
                    <a:pt x="1339273" y="668091"/>
                    <a:pt x="1393468" y="645856"/>
                    <a:pt x="1440873" y="612672"/>
                  </a:cubicBezTo>
                  <a:cubicBezTo>
                    <a:pt x="1674724" y="448975"/>
                    <a:pt x="1481835" y="568296"/>
                    <a:pt x="1787236" y="432563"/>
                  </a:cubicBezTo>
                  <a:cubicBezTo>
                    <a:pt x="1885394" y="388937"/>
                    <a:pt x="1975752" y="326365"/>
                    <a:pt x="2078182" y="294018"/>
                  </a:cubicBezTo>
                  <a:cubicBezTo>
                    <a:pt x="2165927" y="266309"/>
                    <a:pt x="2259116" y="252041"/>
                    <a:pt x="2341418" y="210890"/>
                  </a:cubicBezTo>
                  <a:cubicBezTo>
                    <a:pt x="2378364" y="192417"/>
                    <a:pt x="2413068" y="168534"/>
                    <a:pt x="2452255" y="155472"/>
                  </a:cubicBezTo>
                  <a:cubicBezTo>
                    <a:pt x="2483234" y="145146"/>
                    <a:pt x="2517358" y="148702"/>
                    <a:pt x="2549236" y="141618"/>
                  </a:cubicBezTo>
                  <a:cubicBezTo>
                    <a:pt x="2600638" y="130195"/>
                    <a:pt x="2650412" y="112250"/>
                    <a:pt x="2701636" y="100054"/>
                  </a:cubicBezTo>
                  <a:cubicBezTo>
                    <a:pt x="2747452" y="89145"/>
                    <a:pt x="2793802" y="80530"/>
                    <a:pt x="2840182" y="72345"/>
                  </a:cubicBezTo>
                  <a:cubicBezTo>
                    <a:pt x="2872341" y="66670"/>
                    <a:pt x="2905233" y="65332"/>
                    <a:pt x="2937164" y="58490"/>
                  </a:cubicBezTo>
                  <a:cubicBezTo>
                    <a:pt x="2970039" y="51445"/>
                    <a:pt x="3001386" y="38341"/>
                    <a:pt x="3034146" y="30781"/>
                  </a:cubicBezTo>
                  <a:cubicBezTo>
                    <a:pt x="3061518" y="24465"/>
                    <a:pt x="3089635" y="21952"/>
                    <a:pt x="3117273" y="16927"/>
                  </a:cubicBezTo>
                  <a:cubicBezTo>
                    <a:pt x="3140441" y="12715"/>
                    <a:pt x="3163050" y="4638"/>
                    <a:pt x="3186546" y="3072"/>
                  </a:cubicBezTo>
                  <a:cubicBezTo>
                    <a:pt x="3232625" y="0"/>
                    <a:pt x="3278909" y="3072"/>
                    <a:pt x="3325091" y="3072"/>
                  </a:cubicBezTo>
                </a:path>
              </a:pathLst>
            </a:custGeom>
            <a:ln w="25400">
              <a:solidFill>
                <a:srgbClr val="0000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Forme libre 60"/>
            <p:cNvSpPr/>
            <p:nvPr/>
          </p:nvSpPr>
          <p:spPr>
            <a:xfrm rot="8460000">
              <a:off x="2596666" y="4896000"/>
              <a:ext cx="216000" cy="180000"/>
            </a:xfrm>
            <a:custGeom>
              <a:avLst/>
              <a:gdLst>
                <a:gd name="connsiteX0" fmla="*/ 12043 w 1508334"/>
                <a:gd name="connsiteY0" fmla="*/ 1496291 h 1538440"/>
                <a:gd name="connsiteX1" fmla="*/ 39752 w 1508334"/>
                <a:gd name="connsiteY1" fmla="*/ 1399309 h 1538440"/>
                <a:gd name="connsiteX2" fmla="*/ 67461 w 1508334"/>
                <a:gd name="connsiteY2" fmla="*/ 1302328 h 1538440"/>
                <a:gd name="connsiteX3" fmla="*/ 122879 w 1508334"/>
                <a:gd name="connsiteY3" fmla="*/ 1191491 h 1538440"/>
                <a:gd name="connsiteX4" fmla="*/ 150588 w 1508334"/>
                <a:gd name="connsiteY4" fmla="*/ 1080655 h 1538440"/>
                <a:gd name="connsiteX5" fmla="*/ 178298 w 1508334"/>
                <a:gd name="connsiteY5" fmla="*/ 1052946 h 1538440"/>
                <a:gd name="connsiteX6" fmla="*/ 206007 w 1508334"/>
                <a:gd name="connsiteY6" fmla="*/ 969819 h 1538440"/>
                <a:gd name="connsiteX7" fmla="*/ 261425 w 1508334"/>
                <a:gd name="connsiteY7" fmla="*/ 900546 h 1538440"/>
                <a:gd name="connsiteX8" fmla="*/ 316843 w 1508334"/>
                <a:gd name="connsiteY8" fmla="*/ 789709 h 1538440"/>
                <a:gd name="connsiteX9" fmla="*/ 455388 w 1508334"/>
                <a:gd name="connsiteY9" fmla="*/ 581891 h 1538440"/>
                <a:gd name="connsiteX10" fmla="*/ 483098 w 1508334"/>
                <a:gd name="connsiteY10" fmla="*/ 554182 h 1538440"/>
                <a:gd name="connsiteX11" fmla="*/ 538516 w 1508334"/>
                <a:gd name="connsiteY11" fmla="*/ 512619 h 1538440"/>
                <a:gd name="connsiteX12" fmla="*/ 580079 w 1508334"/>
                <a:gd name="connsiteY12" fmla="*/ 484909 h 1538440"/>
                <a:gd name="connsiteX13" fmla="*/ 621643 w 1508334"/>
                <a:gd name="connsiteY13" fmla="*/ 429491 h 1538440"/>
                <a:gd name="connsiteX14" fmla="*/ 663207 w 1508334"/>
                <a:gd name="connsiteY14" fmla="*/ 401782 h 1538440"/>
                <a:gd name="connsiteX15" fmla="*/ 732479 w 1508334"/>
                <a:gd name="connsiteY15" fmla="*/ 332509 h 1538440"/>
                <a:gd name="connsiteX16" fmla="*/ 774043 w 1508334"/>
                <a:gd name="connsiteY16" fmla="*/ 290946 h 1538440"/>
                <a:gd name="connsiteX17" fmla="*/ 857170 w 1508334"/>
                <a:gd name="connsiteY17" fmla="*/ 235528 h 1538440"/>
                <a:gd name="connsiteX18" fmla="*/ 912588 w 1508334"/>
                <a:gd name="connsiteY18" fmla="*/ 193964 h 1538440"/>
                <a:gd name="connsiteX19" fmla="*/ 954152 w 1508334"/>
                <a:gd name="connsiteY19" fmla="*/ 180109 h 1538440"/>
                <a:gd name="connsiteX20" fmla="*/ 1009570 w 1508334"/>
                <a:gd name="connsiteY20" fmla="*/ 152400 h 1538440"/>
                <a:gd name="connsiteX21" fmla="*/ 1051134 w 1508334"/>
                <a:gd name="connsiteY21" fmla="*/ 138546 h 1538440"/>
                <a:gd name="connsiteX22" fmla="*/ 1203534 w 1508334"/>
                <a:gd name="connsiteY22" fmla="*/ 83128 h 1538440"/>
                <a:gd name="connsiteX23" fmla="*/ 1342079 w 1508334"/>
                <a:gd name="connsiteY23" fmla="*/ 41564 h 1538440"/>
                <a:gd name="connsiteX24" fmla="*/ 1411352 w 1508334"/>
                <a:gd name="connsiteY24" fmla="*/ 13855 h 1538440"/>
                <a:gd name="connsiteX25" fmla="*/ 1508334 w 1508334"/>
                <a:gd name="connsiteY25" fmla="*/ 0 h 153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08334" h="1538440">
                  <a:moveTo>
                    <a:pt x="12043" y="1496291"/>
                  </a:moveTo>
                  <a:cubicBezTo>
                    <a:pt x="55356" y="1323046"/>
                    <a:pt x="0" y="1538440"/>
                    <a:pt x="39752" y="1399309"/>
                  </a:cubicBezTo>
                  <a:cubicBezTo>
                    <a:pt x="45669" y="1378600"/>
                    <a:pt x="56390" y="1324469"/>
                    <a:pt x="67461" y="1302328"/>
                  </a:cubicBezTo>
                  <a:cubicBezTo>
                    <a:pt x="110348" y="1216554"/>
                    <a:pt x="86921" y="1311349"/>
                    <a:pt x="122879" y="1191491"/>
                  </a:cubicBezTo>
                  <a:cubicBezTo>
                    <a:pt x="128836" y="1171634"/>
                    <a:pt x="135962" y="1105031"/>
                    <a:pt x="150588" y="1080655"/>
                  </a:cubicBezTo>
                  <a:cubicBezTo>
                    <a:pt x="157309" y="1069454"/>
                    <a:pt x="169061" y="1062182"/>
                    <a:pt x="178298" y="1052946"/>
                  </a:cubicBezTo>
                  <a:cubicBezTo>
                    <a:pt x="187534" y="1025237"/>
                    <a:pt x="185354" y="990472"/>
                    <a:pt x="206007" y="969819"/>
                  </a:cubicBezTo>
                  <a:cubicBezTo>
                    <a:pt x="245490" y="930335"/>
                    <a:pt x="226470" y="952978"/>
                    <a:pt x="261425" y="900546"/>
                  </a:cubicBezTo>
                  <a:cubicBezTo>
                    <a:pt x="284851" y="806838"/>
                    <a:pt x="259038" y="879629"/>
                    <a:pt x="316843" y="789709"/>
                  </a:cubicBezTo>
                  <a:cubicBezTo>
                    <a:pt x="408516" y="647107"/>
                    <a:pt x="369988" y="681524"/>
                    <a:pt x="455388" y="581891"/>
                  </a:cubicBezTo>
                  <a:cubicBezTo>
                    <a:pt x="463889" y="571973"/>
                    <a:pt x="473063" y="562544"/>
                    <a:pt x="483098" y="554182"/>
                  </a:cubicBezTo>
                  <a:cubicBezTo>
                    <a:pt x="500837" y="539400"/>
                    <a:pt x="519726" y="526040"/>
                    <a:pt x="538516" y="512619"/>
                  </a:cubicBezTo>
                  <a:cubicBezTo>
                    <a:pt x="552065" y="502941"/>
                    <a:pt x="568305" y="496683"/>
                    <a:pt x="580079" y="484909"/>
                  </a:cubicBezTo>
                  <a:cubicBezTo>
                    <a:pt x="596407" y="468581"/>
                    <a:pt x="605315" y="445819"/>
                    <a:pt x="621643" y="429491"/>
                  </a:cubicBezTo>
                  <a:cubicBezTo>
                    <a:pt x="633417" y="417717"/>
                    <a:pt x="650676" y="412747"/>
                    <a:pt x="663207" y="401782"/>
                  </a:cubicBezTo>
                  <a:cubicBezTo>
                    <a:pt x="687783" y="380278"/>
                    <a:pt x="709388" y="355600"/>
                    <a:pt x="732479" y="332509"/>
                  </a:cubicBezTo>
                  <a:cubicBezTo>
                    <a:pt x="746334" y="318654"/>
                    <a:pt x="757740" y="301814"/>
                    <a:pt x="774043" y="290946"/>
                  </a:cubicBezTo>
                  <a:cubicBezTo>
                    <a:pt x="801752" y="272473"/>
                    <a:pt x="830528" y="255509"/>
                    <a:pt x="857170" y="235528"/>
                  </a:cubicBezTo>
                  <a:cubicBezTo>
                    <a:pt x="875643" y="221673"/>
                    <a:pt x="892540" y="205420"/>
                    <a:pt x="912588" y="193964"/>
                  </a:cubicBezTo>
                  <a:cubicBezTo>
                    <a:pt x="925268" y="186718"/>
                    <a:pt x="940729" y="185862"/>
                    <a:pt x="954152" y="180109"/>
                  </a:cubicBezTo>
                  <a:cubicBezTo>
                    <a:pt x="973135" y="171973"/>
                    <a:pt x="990587" y="160536"/>
                    <a:pt x="1009570" y="152400"/>
                  </a:cubicBezTo>
                  <a:cubicBezTo>
                    <a:pt x="1022993" y="146647"/>
                    <a:pt x="1037460" y="143674"/>
                    <a:pt x="1051134" y="138546"/>
                  </a:cubicBezTo>
                  <a:cubicBezTo>
                    <a:pt x="1106229" y="117886"/>
                    <a:pt x="1145314" y="97684"/>
                    <a:pt x="1203534" y="83128"/>
                  </a:cubicBezTo>
                  <a:cubicBezTo>
                    <a:pt x="1257967" y="69519"/>
                    <a:pt x="1285863" y="64050"/>
                    <a:pt x="1342079" y="41564"/>
                  </a:cubicBezTo>
                  <a:cubicBezTo>
                    <a:pt x="1365170" y="32328"/>
                    <a:pt x="1387225" y="19887"/>
                    <a:pt x="1411352" y="13855"/>
                  </a:cubicBezTo>
                  <a:cubicBezTo>
                    <a:pt x="1443033" y="5935"/>
                    <a:pt x="1508334" y="0"/>
                    <a:pt x="1508334" y="0"/>
                  </a:cubicBezTo>
                </a:path>
              </a:pathLst>
            </a:custGeom>
            <a:ln w="25400">
              <a:solidFill>
                <a:schemeClr val="bg1">
                  <a:lumMod val="85000"/>
                </a:schemeClr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3" name="Text Box 41"/>
          <p:cNvSpPr txBox="1">
            <a:spLocks noChangeArrowheads="1"/>
          </p:cNvSpPr>
          <p:nvPr/>
        </p:nvSpPr>
        <p:spPr bwMode="auto">
          <a:xfrm>
            <a:off x="323528" y="3409255"/>
            <a:ext cx="30243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400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Passive</a:t>
            </a:r>
            <a:endParaRPr lang="fr-BE" sz="1400" b="1" i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87" name="Connecteur droit avec flèche 86"/>
          <p:cNvCxnSpPr/>
          <p:nvPr/>
        </p:nvCxnSpPr>
        <p:spPr>
          <a:xfrm flipV="1">
            <a:off x="4896000" y="1447206"/>
            <a:ext cx="432048" cy="432048"/>
          </a:xfrm>
          <a:prstGeom prst="straightConnector1">
            <a:avLst/>
          </a:prstGeom>
          <a:ln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Box 41"/>
          <p:cNvSpPr txBox="1">
            <a:spLocks noChangeArrowheads="1"/>
          </p:cNvSpPr>
          <p:nvPr/>
        </p:nvSpPr>
        <p:spPr bwMode="auto">
          <a:xfrm>
            <a:off x="6876256" y="1224000"/>
            <a:ext cx="18000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« </a:t>
            </a:r>
            <a:r>
              <a:rPr lang="fr-BE" sz="12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Physical</a:t>
            </a:r>
            <a:r>
              <a:rPr lang="fr-BE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 »</a:t>
            </a:r>
            <a:endParaRPr lang="fr-BE" sz="1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5004048" y="620688"/>
            <a:ext cx="41044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[C.L. (in </a:t>
            </a:r>
            <a:r>
              <a:rPr lang="fr-BE" sz="1400" b="1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preparation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)]</a:t>
            </a:r>
          </a:p>
        </p:txBody>
      </p:sp>
      <p:sp>
        <p:nvSpPr>
          <p:cNvPr id="101" name="Text Box 41"/>
          <p:cNvSpPr txBox="1">
            <a:spLocks noChangeArrowheads="1"/>
          </p:cNvSpPr>
          <p:nvPr/>
        </p:nvSpPr>
        <p:spPr bwMode="auto">
          <a:xfrm>
            <a:off x="6876440" y="1700808"/>
            <a:ext cx="18000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« Background »</a:t>
            </a:r>
            <a:endParaRPr lang="fr-BE" sz="1200" b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9001" y="5805264"/>
            <a:ext cx="1869758" cy="77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gauge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symmetry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41"/>
          <p:cNvSpPr txBox="1">
            <a:spLocks noChangeArrowheads="1"/>
          </p:cNvSpPr>
          <p:nvPr/>
        </p:nvSpPr>
        <p:spPr bwMode="auto">
          <a:xfrm>
            <a:off x="707776" y="980728"/>
            <a:ext cx="2856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Quantum 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electrodynamics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t="43448"/>
          <a:stretch>
            <a:fillRect/>
          </a:stretch>
        </p:blipFill>
        <p:spPr bwMode="auto">
          <a:xfrm>
            <a:off x="5336063" y="1234234"/>
            <a:ext cx="1540193" cy="25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81"/>
          <p:cNvGrpSpPr>
            <a:grpSpLocks noChangeAspect="1"/>
          </p:cNvGrpSpPr>
          <p:nvPr/>
        </p:nvGrpSpPr>
        <p:grpSpPr>
          <a:xfrm>
            <a:off x="3851920" y="1289282"/>
            <a:ext cx="2010831" cy="1707670"/>
            <a:chOff x="1259544" y="1628800"/>
            <a:chExt cx="2628536" cy="2232248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r="73334" b="46948"/>
            <a:stretch>
              <a:fillRect/>
            </a:stretch>
          </p:blipFill>
          <p:spPr bwMode="auto">
            <a:xfrm>
              <a:off x="3168000" y="2232000"/>
              <a:ext cx="720080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Ellipse 14"/>
            <p:cNvSpPr/>
            <p:nvPr/>
          </p:nvSpPr>
          <p:spPr>
            <a:xfrm>
              <a:off x="1259544" y="1916832"/>
              <a:ext cx="1944000" cy="19442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 flipV="1">
              <a:off x="2231936" y="2420888"/>
              <a:ext cx="827896" cy="469960"/>
            </a:xfrm>
            <a:prstGeom prst="straightConnector1">
              <a:avLst/>
            </a:prstGeom>
            <a:ln w="50800" cmpd="dbl">
              <a:solidFill>
                <a:srgbClr val="0000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/>
            <p:cNvCxnSpPr/>
            <p:nvPr/>
          </p:nvCxnSpPr>
          <p:spPr>
            <a:xfrm flipV="1">
              <a:off x="2231936" y="2890848"/>
              <a:ext cx="1296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 flipV="1">
              <a:off x="2231936" y="1988840"/>
              <a:ext cx="323840" cy="90200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79713" b="56552"/>
            <a:stretch>
              <a:fillRect/>
            </a:stretch>
          </p:blipFill>
          <p:spPr bwMode="auto">
            <a:xfrm>
              <a:off x="2489736" y="1628800"/>
              <a:ext cx="426080" cy="270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Forme libre 32"/>
            <p:cNvSpPr/>
            <p:nvPr/>
          </p:nvSpPr>
          <p:spPr>
            <a:xfrm rot="6121254">
              <a:off x="2329402" y="2628000"/>
              <a:ext cx="236725" cy="271274"/>
            </a:xfrm>
            <a:custGeom>
              <a:avLst/>
              <a:gdLst>
                <a:gd name="connsiteX0" fmla="*/ 0 w 6026728"/>
                <a:gd name="connsiteY0" fmla="*/ 3977784 h 3977784"/>
                <a:gd name="connsiteX1" fmla="*/ 27709 w 6026728"/>
                <a:gd name="connsiteY1" fmla="*/ 3880802 h 3977784"/>
                <a:gd name="connsiteX2" fmla="*/ 41564 w 6026728"/>
                <a:gd name="connsiteY2" fmla="*/ 3825384 h 3977784"/>
                <a:gd name="connsiteX3" fmla="*/ 110837 w 6026728"/>
                <a:gd name="connsiteY3" fmla="*/ 3700693 h 3977784"/>
                <a:gd name="connsiteX4" fmla="*/ 180109 w 6026728"/>
                <a:gd name="connsiteY4" fmla="*/ 3492875 h 3977784"/>
                <a:gd name="connsiteX5" fmla="*/ 193964 w 6026728"/>
                <a:gd name="connsiteY5" fmla="*/ 3423602 h 3977784"/>
                <a:gd name="connsiteX6" fmla="*/ 249382 w 6026728"/>
                <a:gd name="connsiteY6" fmla="*/ 3312766 h 3977784"/>
                <a:gd name="connsiteX7" fmla="*/ 304800 w 6026728"/>
                <a:gd name="connsiteY7" fmla="*/ 3077239 h 3977784"/>
                <a:gd name="connsiteX8" fmla="*/ 318655 w 6026728"/>
                <a:gd name="connsiteY8" fmla="*/ 2980257 h 3977784"/>
                <a:gd name="connsiteX9" fmla="*/ 360219 w 6026728"/>
                <a:gd name="connsiteY9" fmla="*/ 2883275 h 3977784"/>
                <a:gd name="connsiteX10" fmla="*/ 415637 w 6026728"/>
                <a:gd name="connsiteY10" fmla="*/ 2730875 h 3977784"/>
                <a:gd name="connsiteX11" fmla="*/ 429491 w 6026728"/>
                <a:gd name="connsiteY11" fmla="*/ 2647748 h 3977784"/>
                <a:gd name="connsiteX12" fmla="*/ 609600 w 6026728"/>
                <a:gd name="connsiteY12" fmla="*/ 2273675 h 3977784"/>
                <a:gd name="connsiteX13" fmla="*/ 692728 w 6026728"/>
                <a:gd name="connsiteY13" fmla="*/ 2121275 h 3977784"/>
                <a:gd name="connsiteX14" fmla="*/ 748146 w 6026728"/>
                <a:gd name="connsiteY14" fmla="*/ 2024293 h 3977784"/>
                <a:gd name="connsiteX15" fmla="*/ 845128 w 6026728"/>
                <a:gd name="connsiteY15" fmla="*/ 1899602 h 3977784"/>
                <a:gd name="connsiteX16" fmla="*/ 983673 w 6026728"/>
                <a:gd name="connsiteY16" fmla="*/ 1691784 h 3977784"/>
                <a:gd name="connsiteX17" fmla="*/ 1080655 w 6026728"/>
                <a:gd name="connsiteY17" fmla="*/ 1594802 h 3977784"/>
                <a:gd name="connsiteX18" fmla="*/ 1302328 w 6026728"/>
                <a:gd name="connsiteY18" fmla="*/ 1414693 h 3977784"/>
                <a:gd name="connsiteX19" fmla="*/ 1468582 w 6026728"/>
                <a:gd name="connsiteY19" fmla="*/ 1303857 h 3977784"/>
                <a:gd name="connsiteX20" fmla="*/ 1745673 w 6026728"/>
                <a:gd name="connsiteY20" fmla="*/ 1151457 h 3977784"/>
                <a:gd name="connsiteX21" fmla="*/ 1898073 w 6026728"/>
                <a:gd name="connsiteY21" fmla="*/ 1109893 h 3977784"/>
                <a:gd name="connsiteX22" fmla="*/ 2105891 w 6026728"/>
                <a:gd name="connsiteY22" fmla="*/ 999057 h 3977784"/>
                <a:gd name="connsiteX23" fmla="*/ 2244437 w 6026728"/>
                <a:gd name="connsiteY23" fmla="*/ 943639 h 3977784"/>
                <a:gd name="connsiteX24" fmla="*/ 2646219 w 6026728"/>
                <a:gd name="connsiteY24" fmla="*/ 735821 h 3977784"/>
                <a:gd name="connsiteX25" fmla="*/ 2826328 w 6026728"/>
                <a:gd name="connsiteY25" fmla="*/ 694257 h 3977784"/>
                <a:gd name="connsiteX26" fmla="*/ 3186546 w 6026728"/>
                <a:gd name="connsiteY26" fmla="*/ 569566 h 3977784"/>
                <a:gd name="connsiteX27" fmla="*/ 3574473 w 6026728"/>
                <a:gd name="connsiteY27" fmla="*/ 458730 h 3977784"/>
                <a:gd name="connsiteX28" fmla="*/ 3796146 w 6026728"/>
                <a:gd name="connsiteY28" fmla="*/ 403312 h 3977784"/>
                <a:gd name="connsiteX29" fmla="*/ 4031673 w 6026728"/>
                <a:gd name="connsiteY29" fmla="*/ 320184 h 3977784"/>
                <a:gd name="connsiteX30" fmla="*/ 4170219 w 6026728"/>
                <a:gd name="connsiteY30" fmla="*/ 292475 h 3977784"/>
                <a:gd name="connsiteX31" fmla="*/ 4627419 w 6026728"/>
                <a:gd name="connsiteY31" fmla="*/ 195493 h 3977784"/>
                <a:gd name="connsiteX32" fmla="*/ 4779819 w 6026728"/>
                <a:gd name="connsiteY32" fmla="*/ 167784 h 3977784"/>
                <a:gd name="connsiteX33" fmla="*/ 4904509 w 6026728"/>
                <a:gd name="connsiteY33" fmla="*/ 140075 h 3977784"/>
                <a:gd name="connsiteX34" fmla="*/ 5140037 w 6026728"/>
                <a:gd name="connsiteY34" fmla="*/ 126221 h 3977784"/>
                <a:gd name="connsiteX35" fmla="*/ 5209309 w 6026728"/>
                <a:gd name="connsiteY35" fmla="*/ 98512 h 3977784"/>
                <a:gd name="connsiteX36" fmla="*/ 5666509 w 6026728"/>
                <a:gd name="connsiteY36" fmla="*/ 70802 h 3977784"/>
                <a:gd name="connsiteX37" fmla="*/ 5763491 w 6026728"/>
                <a:gd name="connsiteY37" fmla="*/ 29239 h 3977784"/>
                <a:gd name="connsiteX38" fmla="*/ 5860473 w 6026728"/>
                <a:gd name="connsiteY38" fmla="*/ 15384 h 3977784"/>
                <a:gd name="connsiteX39" fmla="*/ 6026728 w 6026728"/>
                <a:gd name="connsiteY39" fmla="*/ 1530 h 3977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026728" h="3977784">
                  <a:moveTo>
                    <a:pt x="0" y="3977784"/>
                  </a:moveTo>
                  <a:cubicBezTo>
                    <a:pt x="9236" y="3945457"/>
                    <a:pt x="18863" y="3913238"/>
                    <a:pt x="27709" y="3880802"/>
                  </a:cubicBezTo>
                  <a:cubicBezTo>
                    <a:pt x="32719" y="3862432"/>
                    <a:pt x="33585" y="3842673"/>
                    <a:pt x="41564" y="3825384"/>
                  </a:cubicBezTo>
                  <a:cubicBezTo>
                    <a:pt x="61489" y="3782213"/>
                    <a:pt x="87746" y="3742257"/>
                    <a:pt x="110837" y="3700693"/>
                  </a:cubicBezTo>
                  <a:cubicBezTo>
                    <a:pt x="138080" y="3509983"/>
                    <a:pt x="100540" y="3699756"/>
                    <a:pt x="180109" y="3492875"/>
                  </a:cubicBezTo>
                  <a:cubicBezTo>
                    <a:pt x="188562" y="3470896"/>
                    <a:pt x="185511" y="3445581"/>
                    <a:pt x="193964" y="3423602"/>
                  </a:cubicBezTo>
                  <a:cubicBezTo>
                    <a:pt x="208792" y="3385049"/>
                    <a:pt x="230909" y="3349711"/>
                    <a:pt x="249382" y="3312766"/>
                  </a:cubicBezTo>
                  <a:cubicBezTo>
                    <a:pt x="280912" y="2997479"/>
                    <a:pt x="234213" y="3324296"/>
                    <a:pt x="304800" y="3077239"/>
                  </a:cubicBezTo>
                  <a:cubicBezTo>
                    <a:pt x="313771" y="3045840"/>
                    <a:pt x="309684" y="3011656"/>
                    <a:pt x="318655" y="2980257"/>
                  </a:cubicBezTo>
                  <a:cubicBezTo>
                    <a:pt x="328317" y="2946439"/>
                    <a:pt x="347471" y="2916055"/>
                    <a:pt x="360219" y="2883275"/>
                  </a:cubicBezTo>
                  <a:cubicBezTo>
                    <a:pt x="379811" y="2832896"/>
                    <a:pt x="397164" y="2781675"/>
                    <a:pt x="415637" y="2730875"/>
                  </a:cubicBezTo>
                  <a:cubicBezTo>
                    <a:pt x="420255" y="2703166"/>
                    <a:pt x="420608" y="2674398"/>
                    <a:pt x="429491" y="2647748"/>
                  </a:cubicBezTo>
                  <a:cubicBezTo>
                    <a:pt x="452713" y="2578081"/>
                    <a:pt x="607484" y="2277767"/>
                    <a:pt x="609600" y="2273675"/>
                  </a:cubicBezTo>
                  <a:cubicBezTo>
                    <a:pt x="636185" y="2222278"/>
                    <a:pt x="664626" y="2171859"/>
                    <a:pt x="692728" y="2121275"/>
                  </a:cubicBezTo>
                  <a:cubicBezTo>
                    <a:pt x="710810" y="2088728"/>
                    <a:pt x="725287" y="2053683"/>
                    <a:pt x="748146" y="2024293"/>
                  </a:cubicBezTo>
                  <a:cubicBezTo>
                    <a:pt x="780473" y="1982729"/>
                    <a:pt x="815920" y="1943414"/>
                    <a:pt x="845128" y="1899602"/>
                  </a:cubicBezTo>
                  <a:cubicBezTo>
                    <a:pt x="974098" y="1706147"/>
                    <a:pt x="759131" y="1948403"/>
                    <a:pt x="983673" y="1691784"/>
                  </a:cubicBezTo>
                  <a:cubicBezTo>
                    <a:pt x="1013778" y="1657378"/>
                    <a:pt x="1047233" y="1625996"/>
                    <a:pt x="1080655" y="1594802"/>
                  </a:cubicBezTo>
                  <a:cubicBezTo>
                    <a:pt x="1155653" y="1524804"/>
                    <a:pt x="1218628" y="1473283"/>
                    <a:pt x="1302328" y="1414693"/>
                  </a:cubicBezTo>
                  <a:cubicBezTo>
                    <a:pt x="1356892" y="1376498"/>
                    <a:pt x="1411312" y="1337861"/>
                    <a:pt x="1468582" y="1303857"/>
                  </a:cubicBezTo>
                  <a:cubicBezTo>
                    <a:pt x="1559221" y="1250040"/>
                    <a:pt x="1643975" y="1179193"/>
                    <a:pt x="1745673" y="1151457"/>
                  </a:cubicBezTo>
                  <a:cubicBezTo>
                    <a:pt x="1796473" y="1137602"/>
                    <a:pt x="1849579" y="1130410"/>
                    <a:pt x="1898073" y="1109893"/>
                  </a:cubicBezTo>
                  <a:cubicBezTo>
                    <a:pt x="1970377" y="1079303"/>
                    <a:pt x="2035113" y="1033030"/>
                    <a:pt x="2105891" y="999057"/>
                  </a:cubicBezTo>
                  <a:cubicBezTo>
                    <a:pt x="2150732" y="977533"/>
                    <a:pt x="2199949" y="965883"/>
                    <a:pt x="2244437" y="943639"/>
                  </a:cubicBezTo>
                  <a:cubicBezTo>
                    <a:pt x="2429357" y="851179"/>
                    <a:pt x="2448340" y="806492"/>
                    <a:pt x="2646219" y="735821"/>
                  </a:cubicBezTo>
                  <a:cubicBezTo>
                    <a:pt x="2704244" y="715098"/>
                    <a:pt x="2767438" y="712377"/>
                    <a:pt x="2826328" y="694257"/>
                  </a:cubicBezTo>
                  <a:cubicBezTo>
                    <a:pt x="2947772" y="656889"/>
                    <a:pt x="3063277" y="600383"/>
                    <a:pt x="3186546" y="569566"/>
                  </a:cubicBezTo>
                  <a:cubicBezTo>
                    <a:pt x="3879534" y="396320"/>
                    <a:pt x="3017947" y="617737"/>
                    <a:pt x="3574473" y="458730"/>
                  </a:cubicBezTo>
                  <a:cubicBezTo>
                    <a:pt x="3647708" y="437806"/>
                    <a:pt x="3723254" y="425401"/>
                    <a:pt x="3796146" y="403312"/>
                  </a:cubicBezTo>
                  <a:cubicBezTo>
                    <a:pt x="3875823" y="379167"/>
                    <a:pt x="3951848" y="343836"/>
                    <a:pt x="4031673" y="320184"/>
                  </a:cubicBezTo>
                  <a:cubicBezTo>
                    <a:pt x="4076829" y="306804"/>
                    <a:pt x="4124403" y="303383"/>
                    <a:pt x="4170219" y="292475"/>
                  </a:cubicBezTo>
                  <a:cubicBezTo>
                    <a:pt x="4577343" y="195542"/>
                    <a:pt x="3966642" y="315635"/>
                    <a:pt x="4627419" y="195493"/>
                  </a:cubicBezTo>
                  <a:cubicBezTo>
                    <a:pt x="4678219" y="186257"/>
                    <a:pt x="4729416" y="178985"/>
                    <a:pt x="4779819" y="167784"/>
                  </a:cubicBezTo>
                  <a:cubicBezTo>
                    <a:pt x="4821382" y="158548"/>
                    <a:pt x="4862212" y="144955"/>
                    <a:pt x="4904509" y="140075"/>
                  </a:cubicBezTo>
                  <a:cubicBezTo>
                    <a:pt x="4982636" y="131061"/>
                    <a:pt x="5061528" y="130839"/>
                    <a:pt x="5140037" y="126221"/>
                  </a:cubicBezTo>
                  <a:cubicBezTo>
                    <a:pt x="5163128" y="116985"/>
                    <a:pt x="5185488" y="105658"/>
                    <a:pt x="5209309" y="98512"/>
                  </a:cubicBezTo>
                  <a:cubicBezTo>
                    <a:pt x="5331243" y="61931"/>
                    <a:pt x="5662852" y="70933"/>
                    <a:pt x="5666509" y="70802"/>
                  </a:cubicBezTo>
                  <a:cubicBezTo>
                    <a:pt x="5698836" y="56948"/>
                    <a:pt x="5729673" y="38901"/>
                    <a:pt x="5763491" y="29239"/>
                  </a:cubicBezTo>
                  <a:cubicBezTo>
                    <a:pt x="5794890" y="20268"/>
                    <a:pt x="5828070" y="19434"/>
                    <a:pt x="5860473" y="15384"/>
                  </a:cubicBezTo>
                  <a:cubicBezTo>
                    <a:pt x="5983545" y="0"/>
                    <a:pt x="5948443" y="1530"/>
                    <a:pt x="6026728" y="1530"/>
                  </a:cubicBezTo>
                </a:path>
              </a:pathLst>
            </a:custGeom>
            <a:ln w="25400">
              <a:solidFill>
                <a:schemeClr val="tx1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Forme libre 35"/>
            <p:cNvSpPr/>
            <p:nvPr/>
          </p:nvSpPr>
          <p:spPr>
            <a:xfrm rot="7155322">
              <a:off x="2654092" y="2691361"/>
              <a:ext cx="153280" cy="180000"/>
            </a:xfrm>
            <a:custGeom>
              <a:avLst/>
              <a:gdLst>
                <a:gd name="connsiteX0" fmla="*/ 0 w 4558146"/>
                <a:gd name="connsiteY0" fmla="*/ 2313710 h 2313710"/>
                <a:gd name="connsiteX1" fmla="*/ 83128 w 4558146"/>
                <a:gd name="connsiteY1" fmla="*/ 2230582 h 2313710"/>
                <a:gd name="connsiteX2" fmla="*/ 96982 w 4558146"/>
                <a:gd name="connsiteY2" fmla="*/ 2189019 h 2313710"/>
                <a:gd name="connsiteX3" fmla="*/ 263237 w 4558146"/>
                <a:gd name="connsiteY3" fmla="*/ 2036619 h 2313710"/>
                <a:gd name="connsiteX4" fmla="*/ 318655 w 4558146"/>
                <a:gd name="connsiteY4" fmla="*/ 1981200 h 2313710"/>
                <a:gd name="connsiteX5" fmla="*/ 457200 w 4558146"/>
                <a:gd name="connsiteY5" fmla="*/ 1870364 h 2313710"/>
                <a:gd name="connsiteX6" fmla="*/ 651164 w 4558146"/>
                <a:gd name="connsiteY6" fmla="*/ 1690255 h 2313710"/>
                <a:gd name="connsiteX7" fmla="*/ 762000 w 4558146"/>
                <a:gd name="connsiteY7" fmla="*/ 1620982 h 2313710"/>
                <a:gd name="connsiteX8" fmla="*/ 900546 w 4558146"/>
                <a:gd name="connsiteY8" fmla="*/ 1524000 h 2313710"/>
                <a:gd name="connsiteX9" fmla="*/ 1510146 w 4558146"/>
                <a:gd name="connsiteY9" fmla="*/ 1191491 h 2313710"/>
                <a:gd name="connsiteX10" fmla="*/ 1662546 w 4558146"/>
                <a:gd name="connsiteY10" fmla="*/ 1108364 h 2313710"/>
                <a:gd name="connsiteX11" fmla="*/ 2105891 w 4558146"/>
                <a:gd name="connsiteY11" fmla="*/ 928255 h 2313710"/>
                <a:gd name="connsiteX12" fmla="*/ 2673928 w 4558146"/>
                <a:gd name="connsiteY12" fmla="*/ 706582 h 2313710"/>
                <a:gd name="connsiteX13" fmla="*/ 3006437 w 4558146"/>
                <a:gd name="connsiteY13" fmla="*/ 554182 h 2313710"/>
                <a:gd name="connsiteX14" fmla="*/ 3311237 w 4558146"/>
                <a:gd name="connsiteY14" fmla="*/ 471055 h 2313710"/>
                <a:gd name="connsiteX15" fmla="*/ 3671455 w 4558146"/>
                <a:gd name="connsiteY15" fmla="*/ 332510 h 2313710"/>
                <a:gd name="connsiteX16" fmla="*/ 4114800 w 4558146"/>
                <a:gd name="connsiteY16" fmla="*/ 207819 h 2313710"/>
                <a:gd name="connsiteX17" fmla="*/ 4405746 w 4558146"/>
                <a:gd name="connsiteY17" fmla="*/ 69273 h 2313710"/>
                <a:gd name="connsiteX18" fmla="*/ 4488873 w 4558146"/>
                <a:gd name="connsiteY18" fmla="*/ 27710 h 2313710"/>
                <a:gd name="connsiteX19" fmla="*/ 4558146 w 4558146"/>
                <a:gd name="connsiteY19" fmla="*/ 0 h 2313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58146" h="2313710">
                  <a:moveTo>
                    <a:pt x="0" y="2313710"/>
                  </a:moveTo>
                  <a:cubicBezTo>
                    <a:pt x="46477" y="2282724"/>
                    <a:pt x="51403" y="2286101"/>
                    <a:pt x="83128" y="2230582"/>
                  </a:cubicBezTo>
                  <a:cubicBezTo>
                    <a:pt x="90373" y="2217902"/>
                    <a:pt x="87734" y="2200322"/>
                    <a:pt x="96982" y="2189019"/>
                  </a:cubicBezTo>
                  <a:cubicBezTo>
                    <a:pt x="221963" y="2036264"/>
                    <a:pt x="166984" y="2120840"/>
                    <a:pt x="263237" y="2036619"/>
                  </a:cubicBezTo>
                  <a:cubicBezTo>
                    <a:pt x="282898" y="2019416"/>
                    <a:pt x="298820" y="1998202"/>
                    <a:pt x="318655" y="1981200"/>
                  </a:cubicBezTo>
                  <a:cubicBezTo>
                    <a:pt x="363558" y="1942711"/>
                    <a:pt x="415381" y="1912183"/>
                    <a:pt x="457200" y="1870364"/>
                  </a:cubicBezTo>
                  <a:cubicBezTo>
                    <a:pt x="518638" y="1808926"/>
                    <a:pt x="580612" y="1741994"/>
                    <a:pt x="651164" y="1690255"/>
                  </a:cubicBezTo>
                  <a:cubicBezTo>
                    <a:pt x="686297" y="1664491"/>
                    <a:pt x="725749" y="1645149"/>
                    <a:pt x="762000" y="1620982"/>
                  </a:cubicBezTo>
                  <a:cubicBezTo>
                    <a:pt x="808905" y="1589712"/>
                    <a:pt x="852842" y="1554036"/>
                    <a:pt x="900546" y="1524000"/>
                  </a:cubicBezTo>
                  <a:cubicBezTo>
                    <a:pt x="1136526" y="1375421"/>
                    <a:pt x="1241201" y="1333041"/>
                    <a:pt x="1510146" y="1191491"/>
                  </a:cubicBezTo>
                  <a:cubicBezTo>
                    <a:pt x="1561352" y="1164540"/>
                    <a:pt x="1607314" y="1125624"/>
                    <a:pt x="1662546" y="1108364"/>
                  </a:cubicBezTo>
                  <a:cubicBezTo>
                    <a:pt x="2161336" y="952492"/>
                    <a:pt x="1603401" y="1139830"/>
                    <a:pt x="2105891" y="928255"/>
                  </a:cubicBezTo>
                  <a:cubicBezTo>
                    <a:pt x="2293216" y="849381"/>
                    <a:pt x="2489158" y="791268"/>
                    <a:pt x="2673928" y="706582"/>
                  </a:cubicBezTo>
                  <a:cubicBezTo>
                    <a:pt x="2784764" y="655782"/>
                    <a:pt x="2892073" y="596447"/>
                    <a:pt x="3006437" y="554182"/>
                  </a:cubicBezTo>
                  <a:cubicBezTo>
                    <a:pt x="3105218" y="517676"/>
                    <a:pt x="3211330" y="504357"/>
                    <a:pt x="3311237" y="471055"/>
                  </a:cubicBezTo>
                  <a:cubicBezTo>
                    <a:pt x="3433283" y="430373"/>
                    <a:pt x="3549409" y="373192"/>
                    <a:pt x="3671455" y="332510"/>
                  </a:cubicBezTo>
                  <a:cubicBezTo>
                    <a:pt x="3773873" y="298371"/>
                    <a:pt x="4001358" y="254530"/>
                    <a:pt x="4114800" y="207819"/>
                  </a:cubicBezTo>
                  <a:cubicBezTo>
                    <a:pt x="4214126" y="166920"/>
                    <a:pt x="4308964" y="115872"/>
                    <a:pt x="4405746" y="69273"/>
                  </a:cubicBezTo>
                  <a:cubicBezTo>
                    <a:pt x="4433659" y="55834"/>
                    <a:pt x="4459483" y="37507"/>
                    <a:pt x="4488873" y="27710"/>
                  </a:cubicBezTo>
                  <a:cubicBezTo>
                    <a:pt x="4540234" y="10589"/>
                    <a:pt x="4517375" y="20386"/>
                    <a:pt x="4558146" y="0"/>
                  </a:cubicBezTo>
                </a:path>
              </a:pathLst>
            </a:custGeom>
            <a:ln w="25400">
              <a:solidFill>
                <a:srgbClr val="0000FF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Forme libre 40"/>
            <p:cNvSpPr/>
            <p:nvPr/>
          </p:nvSpPr>
          <p:spPr>
            <a:xfrm rot="4620000">
              <a:off x="2430000" y="2430000"/>
              <a:ext cx="216000" cy="184104"/>
            </a:xfrm>
            <a:custGeom>
              <a:avLst/>
              <a:gdLst>
                <a:gd name="connsiteX0" fmla="*/ 12043 w 1508334"/>
                <a:gd name="connsiteY0" fmla="*/ 1496291 h 1538440"/>
                <a:gd name="connsiteX1" fmla="*/ 39752 w 1508334"/>
                <a:gd name="connsiteY1" fmla="*/ 1399309 h 1538440"/>
                <a:gd name="connsiteX2" fmla="*/ 67461 w 1508334"/>
                <a:gd name="connsiteY2" fmla="*/ 1302328 h 1538440"/>
                <a:gd name="connsiteX3" fmla="*/ 122879 w 1508334"/>
                <a:gd name="connsiteY3" fmla="*/ 1191491 h 1538440"/>
                <a:gd name="connsiteX4" fmla="*/ 150588 w 1508334"/>
                <a:gd name="connsiteY4" fmla="*/ 1080655 h 1538440"/>
                <a:gd name="connsiteX5" fmla="*/ 178298 w 1508334"/>
                <a:gd name="connsiteY5" fmla="*/ 1052946 h 1538440"/>
                <a:gd name="connsiteX6" fmla="*/ 206007 w 1508334"/>
                <a:gd name="connsiteY6" fmla="*/ 969819 h 1538440"/>
                <a:gd name="connsiteX7" fmla="*/ 261425 w 1508334"/>
                <a:gd name="connsiteY7" fmla="*/ 900546 h 1538440"/>
                <a:gd name="connsiteX8" fmla="*/ 316843 w 1508334"/>
                <a:gd name="connsiteY8" fmla="*/ 789709 h 1538440"/>
                <a:gd name="connsiteX9" fmla="*/ 455388 w 1508334"/>
                <a:gd name="connsiteY9" fmla="*/ 581891 h 1538440"/>
                <a:gd name="connsiteX10" fmla="*/ 483098 w 1508334"/>
                <a:gd name="connsiteY10" fmla="*/ 554182 h 1538440"/>
                <a:gd name="connsiteX11" fmla="*/ 538516 w 1508334"/>
                <a:gd name="connsiteY11" fmla="*/ 512619 h 1538440"/>
                <a:gd name="connsiteX12" fmla="*/ 580079 w 1508334"/>
                <a:gd name="connsiteY12" fmla="*/ 484909 h 1538440"/>
                <a:gd name="connsiteX13" fmla="*/ 621643 w 1508334"/>
                <a:gd name="connsiteY13" fmla="*/ 429491 h 1538440"/>
                <a:gd name="connsiteX14" fmla="*/ 663207 w 1508334"/>
                <a:gd name="connsiteY14" fmla="*/ 401782 h 1538440"/>
                <a:gd name="connsiteX15" fmla="*/ 732479 w 1508334"/>
                <a:gd name="connsiteY15" fmla="*/ 332509 h 1538440"/>
                <a:gd name="connsiteX16" fmla="*/ 774043 w 1508334"/>
                <a:gd name="connsiteY16" fmla="*/ 290946 h 1538440"/>
                <a:gd name="connsiteX17" fmla="*/ 857170 w 1508334"/>
                <a:gd name="connsiteY17" fmla="*/ 235528 h 1538440"/>
                <a:gd name="connsiteX18" fmla="*/ 912588 w 1508334"/>
                <a:gd name="connsiteY18" fmla="*/ 193964 h 1538440"/>
                <a:gd name="connsiteX19" fmla="*/ 954152 w 1508334"/>
                <a:gd name="connsiteY19" fmla="*/ 180109 h 1538440"/>
                <a:gd name="connsiteX20" fmla="*/ 1009570 w 1508334"/>
                <a:gd name="connsiteY20" fmla="*/ 152400 h 1538440"/>
                <a:gd name="connsiteX21" fmla="*/ 1051134 w 1508334"/>
                <a:gd name="connsiteY21" fmla="*/ 138546 h 1538440"/>
                <a:gd name="connsiteX22" fmla="*/ 1203534 w 1508334"/>
                <a:gd name="connsiteY22" fmla="*/ 83128 h 1538440"/>
                <a:gd name="connsiteX23" fmla="*/ 1342079 w 1508334"/>
                <a:gd name="connsiteY23" fmla="*/ 41564 h 1538440"/>
                <a:gd name="connsiteX24" fmla="*/ 1411352 w 1508334"/>
                <a:gd name="connsiteY24" fmla="*/ 13855 h 1538440"/>
                <a:gd name="connsiteX25" fmla="*/ 1508334 w 1508334"/>
                <a:gd name="connsiteY25" fmla="*/ 0 h 153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08334" h="1538440">
                  <a:moveTo>
                    <a:pt x="12043" y="1496291"/>
                  </a:moveTo>
                  <a:cubicBezTo>
                    <a:pt x="55356" y="1323046"/>
                    <a:pt x="0" y="1538440"/>
                    <a:pt x="39752" y="1399309"/>
                  </a:cubicBezTo>
                  <a:cubicBezTo>
                    <a:pt x="45669" y="1378600"/>
                    <a:pt x="56390" y="1324469"/>
                    <a:pt x="67461" y="1302328"/>
                  </a:cubicBezTo>
                  <a:cubicBezTo>
                    <a:pt x="110348" y="1216554"/>
                    <a:pt x="86921" y="1311349"/>
                    <a:pt x="122879" y="1191491"/>
                  </a:cubicBezTo>
                  <a:cubicBezTo>
                    <a:pt x="128836" y="1171634"/>
                    <a:pt x="135962" y="1105031"/>
                    <a:pt x="150588" y="1080655"/>
                  </a:cubicBezTo>
                  <a:cubicBezTo>
                    <a:pt x="157309" y="1069454"/>
                    <a:pt x="169061" y="1062182"/>
                    <a:pt x="178298" y="1052946"/>
                  </a:cubicBezTo>
                  <a:cubicBezTo>
                    <a:pt x="187534" y="1025237"/>
                    <a:pt x="185354" y="990472"/>
                    <a:pt x="206007" y="969819"/>
                  </a:cubicBezTo>
                  <a:cubicBezTo>
                    <a:pt x="245490" y="930335"/>
                    <a:pt x="226470" y="952978"/>
                    <a:pt x="261425" y="900546"/>
                  </a:cubicBezTo>
                  <a:cubicBezTo>
                    <a:pt x="284851" y="806838"/>
                    <a:pt x="259038" y="879629"/>
                    <a:pt x="316843" y="789709"/>
                  </a:cubicBezTo>
                  <a:cubicBezTo>
                    <a:pt x="408516" y="647107"/>
                    <a:pt x="369988" y="681524"/>
                    <a:pt x="455388" y="581891"/>
                  </a:cubicBezTo>
                  <a:cubicBezTo>
                    <a:pt x="463889" y="571973"/>
                    <a:pt x="473063" y="562544"/>
                    <a:pt x="483098" y="554182"/>
                  </a:cubicBezTo>
                  <a:cubicBezTo>
                    <a:pt x="500837" y="539400"/>
                    <a:pt x="519726" y="526040"/>
                    <a:pt x="538516" y="512619"/>
                  </a:cubicBezTo>
                  <a:cubicBezTo>
                    <a:pt x="552065" y="502941"/>
                    <a:pt x="568305" y="496683"/>
                    <a:pt x="580079" y="484909"/>
                  </a:cubicBezTo>
                  <a:cubicBezTo>
                    <a:pt x="596407" y="468581"/>
                    <a:pt x="605315" y="445819"/>
                    <a:pt x="621643" y="429491"/>
                  </a:cubicBezTo>
                  <a:cubicBezTo>
                    <a:pt x="633417" y="417717"/>
                    <a:pt x="650676" y="412747"/>
                    <a:pt x="663207" y="401782"/>
                  </a:cubicBezTo>
                  <a:cubicBezTo>
                    <a:pt x="687783" y="380278"/>
                    <a:pt x="709388" y="355600"/>
                    <a:pt x="732479" y="332509"/>
                  </a:cubicBezTo>
                  <a:cubicBezTo>
                    <a:pt x="746334" y="318654"/>
                    <a:pt x="757740" y="301814"/>
                    <a:pt x="774043" y="290946"/>
                  </a:cubicBezTo>
                  <a:cubicBezTo>
                    <a:pt x="801752" y="272473"/>
                    <a:pt x="830528" y="255509"/>
                    <a:pt x="857170" y="235528"/>
                  </a:cubicBezTo>
                  <a:cubicBezTo>
                    <a:pt x="875643" y="221673"/>
                    <a:pt x="892540" y="205420"/>
                    <a:pt x="912588" y="193964"/>
                  </a:cubicBezTo>
                  <a:cubicBezTo>
                    <a:pt x="925268" y="186718"/>
                    <a:pt x="940729" y="185862"/>
                    <a:pt x="954152" y="180109"/>
                  </a:cubicBezTo>
                  <a:cubicBezTo>
                    <a:pt x="973135" y="171973"/>
                    <a:pt x="990587" y="160536"/>
                    <a:pt x="1009570" y="152400"/>
                  </a:cubicBezTo>
                  <a:cubicBezTo>
                    <a:pt x="1022993" y="146647"/>
                    <a:pt x="1037460" y="143674"/>
                    <a:pt x="1051134" y="138546"/>
                  </a:cubicBezTo>
                  <a:cubicBezTo>
                    <a:pt x="1106229" y="117886"/>
                    <a:pt x="1145314" y="97684"/>
                    <a:pt x="1203534" y="83128"/>
                  </a:cubicBezTo>
                  <a:cubicBezTo>
                    <a:pt x="1257967" y="69519"/>
                    <a:pt x="1285863" y="64050"/>
                    <a:pt x="1342079" y="41564"/>
                  </a:cubicBezTo>
                  <a:cubicBezTo>
                    <a:pt x="1365170" y="32328"/>
                    <a:pt x="1387225" y="19887"/>
                    <a:pt x="1411352" y="13855"/>
                  </a:cubicBezTo>
                  <a:cubicBezTo>
                    <a:pt x="1443033" y="5935"/>
                    <a:pt x="1508334" y="0"/>
                    <a:pt x="1508334" y="0"/>
                  </a:cubicBezTo>
                </a:path>
              </a:pathLst>
            </a:custGeom>
            <a:ln w="2540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" name="Groupe 96"/>
          <p:cNvGrpSpPr/>
          <p:nvPr/>
        </p:nvGrpSpPr>
        <p:grpSpPr>
          <a:xfrm>
            <a:off x="1121009" y="3881570"/>
            <a:ext cx="2010831" cy="1707670"/>
            <a:chOff x="1121009" y="3881570"/>
            <a:chExt cx="2010831" cy="1707670"/>
          </a:xfrm>
        </p:grpSpPr>
        <p:cxnSp>
          <p:nvCxnSpPr>
            <p:cNvPr id="56" name="Connecteur droit avec flèche 55"/>
            <p:cNvCxnSpPr/>
            <p:nvPr/>
          </p:nvCxnSpPr>
          <p:spPr>
            <a:xfrm flipV="1">
              <a:off x="1864504" y="4847000"/>
              <a:ext cx="991440" cy="0"/>
            </a:xfrm>
            <a:prstGeom prst="straightConnector1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r="73334" b="46948"/>
            <a:stretch>
              <a:fillRect/>
            </a:stretch>
          </p:blipFill>
          <p:spPr bwMode="auto">
            <a:xfrm>
              <a:off x="2580979" y="4343018"/>
              <a:ext cx="550861" cy="220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Ellipse 42"/>
            <p:cNvSpPr/>
            <p:nvPr/>
          </p:nvSpPr>
          <p:spPr>
            <a:xfrm>
              <a:off x="1121009" y="4101915"/>
              <a:ext cx="1487161" cy="14873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4" name="Connecteur droit avec flèche 43"/>
            <p:cNvCxnSpPr/>
            <p:nvPr/>
          </p:nvCxnSpPr>
          <p:spPr>
            <a:xfrm flipV="1">
              <a:off x="1864889" y="4487517"/>
              <a:ext cx="633341" cy="359519"/>
            </a:xfrm>
            <a:prstGeom prst="straightConnector1">
              <a:avLst/>
            </a:prstGeom>
            <a:ln w="50800" cmpd="dbl">
              <a:solidFill>
                <a:srgbClr val="0000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avec flèche 44"/>
            <p:cNvCxnSpPr/>
            <p:nvPr/>
          </p:nvCxnSpPr>
          <p:spPr>
            <a:xfrm>
              <a:off x="1864889" y="4847037"/>
              <a:ext cx="936000" cy="310155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/>
            <p:cNvCxnSpPr/>
            <p:nvPr/>
          </p:nvCxnSpPr>
          <p:spPr>
            <a:xfrm flipV="1">
              <a:off x="1864889" y="4157001"/>
              <a:ext cx="247738" cy="69003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79713" b="56552"/>
            <a:stretch>
              <a:fillRect/>
            </a:stretch>
          </p:blipFill>
          <p:spPr bwMode="auto">
            <a:xfrm>
              <a:off x="2062106" y="3881570"/>
              <a:ext cx="325951" cy="20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Forme libre 49"/>
            <p:cNvSpPr/>
            <p:nvPr/>
          </p:nvSpPr>
          <p:spPr>
            <a:xfrm rot="4620000">
              <a:off x="2016408" y="4482763"/>
              <a:ext cx="165240" cy="140840"/>
            </a:xfrm>
            <a:custGeom>
              <a:avLst/>
              <a:gdLst>
                <a:gd name="connsiteX0" fmla="*/ 12043 w 1508334"/>
                <a:gd name="connsiteY0" fmla="*/ 1496291 h 1538440"/>
                <a:gd name="connsiteX1" fmla="*/ 39752 w 1508334"/>
                <a:gd name="connsiteY1" fmla="*/ 1399309 h 1538440"/>
                <a:gd name="connsiteX2" fmla="*/ 67461 w 1508334"/>
                <a:gd name="connsiteY2" fmla="*/ 1302328 h 1538440"/>
                <a:gd name="connsiteX3" fmla="*/ 122879 w 1508334"/>
                <a:gd name="connsiteY3" fmla="*/ 1191491 h 1538440"/>
                <a:gd name="connsiteX4" fmla="*/ 150588 w 1508334"/>
                <a:gd name="connsiteY4" fmla="*/ 1080655 h 1538440"/>
                <a:gd name="connsiteX5" fmla="*/ 178298 w 1508334"/>
                <a:gd name="connsiteY5" fmla="*/ 1052946 h 1538440"/>
                <a:gd name="connsiteX6" fmla="*/ 206007 w 1508334"/>
                <a:gd name="connsiteY6" fmla="*/ 969819 h 1538440"/>
                <a:gd name="connsiteX7" fmla="*/ 261425 w 1508334"/>
                <a:gd name="connsiteY7" fmla="*/ 900546 h 1538440"/>
                <a:gd name="connsiteX8" fmla="*/ 316843 w 1508334"/>
                <a:gd name="connsiteY8" fmla="*/ 789709 h 1538440"/>
                <a:gd name="connsiteX9" fmla="*/ 455388 w 1508334"/>
                <a:gd name="connsiteY9" fmla="*/ 581891 h 1538440"/>
                <a:gd name="connsiteX10" fmla="*/ 483098 w 1508334"/>
                <a:gd name="connsiteY10" fmla="*/ 554182 h 1538440"/>
                <a:gd name="connsiteX11" fmla="*/ 538516 w 1508334"/>
                <a:gd name="connsiteY11" fmla="*/ 512619 h 1538440"/>
                <a:gd name="connsiteX12" fmla="*/ 580079 w 1508334"/>
                <a:gd name="connsiteY12" fmla="*/ 484909 h 1538440"/>
                <a:gd name="connsiteX13" fmla="*/ 621643 w 1508334"/>
                <a:gd name="connsiteY13" fmla="*/ 429491 h 1538440"/>
                <a:gd name="connsiteX14" fmla="*/ 663207 w 1508334"/>
                <a:gd name="connsiteY14" fmla="*/ 401782 h 1538440"/>
                <a:gd name="connsiteX15" fmla="*/ 732479 w 1508334"/>
                <a:gd name="connsiteY15" fmla="*/ 332509 h 1538440"/>
                <a:gd name="connsiteX16" fmla="*/ 774043 w 1508334"/>
                <a:gd name="connsiteY16" fmla="*/ 290946 h 1538440"/>
                <a:gd name="connsiteX17" fmla="*/ 857170 w 1508334"/>
                <a:gd name="connsiteY17" fmla="*/ 235528 h 1538440"/>
                <a:gd name="connsiteX18" fmla="*/ 912588 w 1508334"/>
                <a:gd name="connsiteY18" fmla="*/ 193964 h 1538440"/>
                <a:gd name="connsiteX19" fmla="*/ 954152 w 1508334"/>
                <a:gd name="connsiteY19" fmla="*/ 180109 h 1538440"/>
                <a:gd name="connsiteX20" fmla="*/ 1009570 w 1508334"/>
                <a:gd name="connsiteY20" fmla="*/ 152400 h 1538440"/>
                <a:gd name="connsiteX21" fmla="*/ 1051134 w 1508334"/>
                <a:gd name="connsiteY21" fmla="*/ 138546 h 1538440"/>
                <a:gd name="connsiteX22" fmla="*/ 1203534 w 1508334"/>
                <a:gd name="connsiteY22" fmla="*/ 83128 h 1538440"/>
                <a:gd name="connsiteX23" fmla="*/ 1342079 w 1508334"/>
                <a:gd name="connsiteY23" fmla="*/ 41564 h 1538440"/>
                <a:gd name="connsiteX24" fmla="*/ 1411352 w 1508334"/>
                <a:gd name="connsiteY24" fmla="*/ 13855 h 1538440"/>
                <a:gd name="connsiteX25" fmla="*/ 1508334 w 1508334"/>
                <a:gd name="connsiteY25" fmla="*/ 0 h 153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08334" h="1538440">
                  <a:moveTo>
                    <a:pt x="12043" y="1496291"/>
                  </a:moveTo>
                  <a:cubicBezTo>
                    <a:pt x="55356" y="1323046"/>
                    <a:pt x="0" y="1538440"/>
                    <a:pt x="39752" y="1399309"/>
                  </a:cubicBezTo>
                  <a:cubicBezTo>
                    <a:pt x="45669" y="1378600"/>
                    <a:pt x="56390" y="1324469"/>
                    <a:pt x="67461" y="1302328"/>
                  </a:cubicBezTo>
                  <a:cubicBezTo>
                    <a:pt x="110348" y="1216554"/>
                    <a:pt x="86921" y="1311349"/>
                    <a:pt x="122879" y="1191491"/>
                  </a:cubicBezTo>
                  <a:cubicBezTo>
                    <a:pt x="128836" y="1171634"/>
                    <a:pt x="135962" y="1105031"/>
                    <a:pt x="150588" y="1080655"/>
                  </a:cubicBezTo>
                  <a:cubicBezTo>
                    <a:pt x="157309" y="1069454"/>
                    <a:pt x="169061" y="1062182"/>
                    <a:pt x="178298" y="1052946"/>
                  </a:cubicBezTo>
                  <a:cubicBezTo>
                    <a:pt x="187534" y="1025237"/>
                    <a:pt x="185354" y="990472"/>
                    <a:pt x="206007" y="969819"/>
                  </a:cubicBezTo>
                  <a:cubicBezTo>
                    <a:pt x="245490" y="930335"/>
                    <a:pt x="226470" y="952978"/>
                    <a:pt x="261425" y="900546"/>
                  </a:cubicBezTo>
                  <a:cubicBezTo>
                    <a:pt x="284851" y="806838"/>
                    <a:pt x="259038" y="879629"/>
                    <a:pt x="316843" y="789709"/>
                  </a:cubicBezTo>
                  <a:cubicBezTo>
                    <a:pt x="408516" y="647107"/>
                    <a:pt x="369988" y="681524"/>
                    <a:pt x="455388" y="581891"/>
                  </a:cubicBezTo>
                  <a:cubicBezTo>
                    <a:pt x="463889" y="571973"/>
                    <a:pt x="473063" y="562544"/>
                    <a:pt x="483098" y="554182"/>
                  </a:cubicBezTo>
                  <a:cubicBezTo>
                    <a:pt x="500837" y="539400"/>
                    <a:pt x="519726" y="526040"/>
                    <a:pt x="538516" y="512619"/>
                  </a:cubicBezTo>
                  <a:cubicBezTo>
                    <a:pt x="552065" y="502941"/>
                    <a:pt x="568305" y="496683"/>
                    <a:pt x="580079" y="484909"/>
                  </a:cubicBezTo>
                  <a:cubicBezTo>
                    <a:pt x="596407" y="468581"/>
                    <a:pt x="605315" y="445819"/>
                    <a:pt x="621643" y="429491"/>
                  </a:cubicBezTo>
                  <a:cubicBezTo>
                    <a:pt x="633417" y="417717"/>
                    <a:pt x="650676" y="412747"/>
                    <a:pt x="663207" y="401782"/>
                  </a:cubicBezTo>
                  <a:cubicBezTo>
                    <a:pt x="687783" y="380278"/>
                    <a:pt x="709388" y="355600"/>
                    <a:pt x="732479" y="332509"/>
                  </a:cubicBezTo>
                  <a:cubicBezTo>
                    <a:pt x="746334" y="318654"/>
                    <a:pt x="757740" y="301814"/>
                    <a:pt x="774043" y="290946"/>
                  </a:cubicBezTo>
                  <a:cubicBezTo>
                    <a:pt x="801752" y="272473"/>
                    <a:pt x="830528" y="255509"/>
                    <a:pt x="857170" y="235528"/>
                  </a:cubicBezTo>
                  <a:cubicBezTo>
                    <a:pt x="875643" y="221673"/>
                    <a:pt x="892540" y="205420"/>
                    <a:pt x="912588" y="193964"/>
                  </a:cubicBezTo>
                  <a:cubicBezTo>
                    <a:pt x="925268" y="186718"/>
                    <a:pt x="940729" y="185862"/>
                    <a:pt x="954152" y="180109"/>
                  </a:cubicBezTo>
                  <a:cubicBezTo>
                    <a:pt x="973135" y="171973"/>
                    <a:pt x="990587" y="160536"/>
                    <a:pt x="1009570" y="152400"/>
                  </a:cubicBezTo>
                  <a:cubicBezTo>
                    <a:pt x="1022993" y="146647"/>
                    <a:pt x="1037460" y="143674"/>
                    <a:pt x="1051134" y="138546"/>
                  </a:cubicBezTo>
                  <a:cubicBezTo>
                    <a:pt x="1106229" y="117886"/>
                    <a:pt x="1145314" y="97684"/>
                    <a:pt x="1203534" y="83128"/>
                  </a:cubicBezTo>
                  <a:cubicBezTo>
                    <a:pt x="1257967" y="69519"/>
                    <a:pt x="1285863" y="64050"/>
                    <a:pt x="1342079" y="41564"/>
                  </a:cubicBezTo>
                  <a:cubicBezTo>
                    <a:pt x="1365170" y="32328"/>
                    <a:pt x="1387225" y="19887"/>
                    <a:pt x="1411352" y="13855"/>
                  </a:cubicBezTo>
                  <a:cubicBezTo>
                    <a:pt x="1443033" y="5935"/>
                    <a:pt x="1508334" y="0"/>
                    <a:pt x="1508334" y="0"/>
                  </a:cubicBezTo>
                </a:path>
              </a:pathLst>
            </a:custGeom>
            <a:ln w="2540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Forme libre 52"/>
            <p:cNvSpPr/>
            <p:nvPr/>
          </p:nvSpPr>
          <p:spPr>
            <a:xfrm rot="6840000">
              <a:off x="1901069" y="4660812"/>
              <a:ext cx="216000" cy="252000"/>
            </a:xfrm>
            <a:custGeom>
              <a:avLst/>
              <a:gdLst>
                <a:gd name="connsiteX0" fmla="*/ 0 w 3117273"/>
                <a:gd name="connsiteY0" fmla="*/ 2663369 h 2663369"/>
                <a:gd name="connsiteX1" fmla="*/ 13855 w 3117273"/>
                <a:gd name="connsiteY1" fmla="*/ 2524823 h 2663369"/>
                <a:gd name="connsiteX2" fmla="*/ 27709 w 3117273"/>
                <a:gd name="connsiteY2" fmla="*/ 2372423 h 2663369"/>
                <a:gd name="connsiteX3" fmla="*/ 55418 w 3117273"/>
                <a:gd name="connsiteY3" fmla="*/ 2261587 h 2663369"/>
                <a:gd name="connsiteX4" fmla="*/ 110836 w 3117273"/>
                <a:gd name="connsiteY4" fmla="*/ 2081478 h 2663369"/>
                <a:gd name="connsiteX5" fmla="*/ 138545 w 3117273"/>
                <a:gd name="connsiteY5" fmla="*/ 1901369 h 2663369"/>
                <a:gd name="connsiteX6" fmla="*/ 152400 w 3117273"/>
                <a:gd name="connsiteY6" fmla="*/ 1832096 h 2663369"/>
                <a:gd name="connsiteX7" fmla="*/ 180109 w 3117273"/>
                <a:gd name="connsiteY7" fmla="*/ 1790532 h 2663369"/>
                <a:gd name="connsiteX8" fmla="*/ 221673 w 3117273"/>
                <a:gd name="connsiteY8" fmla="*/ 1638132 h 2663369"/>
                <a:gd name="connsiteX9" fmla="*/ 263236 w 3117273"/>
                <a:gd name="connsiteY9" fmla="*/ 1582714 h 2663369"/>
                <a:gd name="connsiteX10" fmla="*/ 332509 w 3117273"/>
                <a:gd name="connsiteY10" fmla="*/ 1374896 h 2663369"/>
                <a:gd name="connsiteX11" fmla="*/ 374073 w 3117273"/>
                <a:gd name="connsiteY11" fmla="*/ 1319478 h 2663369"/>
                <a:gd name="connsiteX12" fmla="*/ 457200 w 3117273"/>
                <a:gd name="connsiteY12" fmla="*/ 1180932 h 2663369"/>
                <a:gd name="connsiteX13" fmla="*/ 512618 w 3117273"/>
                <a:gd name="connsiteY13" fmla="*/ 1070096 h 2663369"/>
                <a:gd name="connsiteX14" fmla="*/ 568036 w 3117273"/>
                <a:gd name="connsiteY14" fmla="*/ 1028532 h 2663369"/>
                <a:gd name="connsiteX15" fmla="*/ 651164 w 3117273"/>
                <a:gd name="connsiteY15" fmla="*/ 931550 h 2663369"/>
                <a:gd name="connsiteX16" fmla="*/ 678873 w 3117273"/>
                <a:gd name="connsiteY16" fmla="*/ 876132 h 2663369"/>
                <a:gd name="connsiteX17" fmla="*/ 748145 w 3117273"/>
                <a:gd name="connsiteY17" fmla="*/ 820714 h 2663369"/>
                <a:gd name="connsiteX18" fmla="*/ 914400 w 3117273"/>
                <a:gd name="connsiteY18" fmla="*/ 682169 h 2663369"/>
                <a:gd name="connsiteX19" fmla="*/ 1011382 w 3117273"/>
                <a:gd name="connsiteY19" fmla="*/ 626750 h 2663369"/>
                <a:gd name="connsiteX20" fmla="*/ 1108364 w 3117273"/>
                <a:gd name="connsiteY20" fmla="*/ 529769 h 2663369"/>
                <a:gd name="connsiteX21" fmla="*/ 1260764 w 3117273"/>
                <a:gd name="connsiteY21" fmla="*/ 446641 h 2663369"/>
                <a:gd name="connsiteX22" fmla="*/ 1357745 w 3117273"/>
                <a:gd name="connsiteY22" fmla="*/ 418932 h 2663369"/>
                <a:gd name="connsiteX23" fmla="*/ 1413164 w 3117273"/>
                <a:gd name="connsiteY23" fmla="*/ 377369 h 2663369"/>
                <a:gd name="connsiteX24" fmla="*/ 1537855 w 3117273"/>
                <a:gd name="connsiteY24" fmla="*/ 349659 h 2663369"/>
                <a:gd name="connsiteX25" fmla="*/ 1662545 w 3117273"/>
                <a:gd name="connsiteY25" fmla="*/ 294241 h 2663369"/>
                <a:gd name="connsiteX26" fmla="*/ 1731818 w 3117273"/>
                <a:gd name="connsiteY26" fmla="*/ 252678 h 2663369"/>
                <a:gd name="connsiteX27" fmla="*/ 1828800 w 3117273"/>
                <a:gd name="connsiteY27" fmla="*/ 224969 h 2663369"/>
                <a:gd name="connsiteX28" fmla="*/ 1925782 w 3117273"/>
                <a:gd name="connsiteY28" fmla="*/ 197259 h 2663369"/>
                <a:gd name="connsiteX29" fmla="*/ 2008909 w 3117273"/>
                <a:gd name="connsiteY29" fmla="*/ 183405 h 2663369"/>
                <a:gd name="connsiteX30" fmla="*/ 2064327 w 3117273"/>
                <a:gd name="connsiteY30" fmla="*/ 155696 h 2663369"/>
                <a:gd name="connsiteX31" fmla="*/ 2216727 w 3117273"/>
                <a:gd name="connsiteY31" fmla="*/ 127987 h 2663369"/>
                <a:gd name="connsiteX32" fmla="*/ 2272145 w 3117273"/>
                <a:gd name="connsiteY32" fmla="*/ 114132 h 2663369"/>
                <a:gd name="connsiteX33" fmla="*/ 2369127 w 3117273"/>
                <a:gd name="connsiteY33" fmla="*/ 72569 h 2663369"/>
                <a:gd name="connsiteX34" fmla="*/ 2563091 w 3117273"/>
                <a:gd name="connsiteY34" fmla="*/ 58714 h 2663369"/>
                <a:gd name="connsiteX35" fmla="*/ 2618509 w 3117273"/>
                <a:gd name="connsiteY35" fmla="*/ 44859 h 2663369"/>
                <a:gd name="connsiteX36" fmla="*/ 2687782 w 3117273"/>
                <a:gd name="connsiteY36" fmla="*/ 31005 h 2663369"/>
                <a:gd name="connsiteX37" fmla="*/ 2840182 w 3117273"/>
                <a:gd name="connsiteY37" fmla="*/ 3296 h 2663369"/>
                <a:gd name="connsiteX38" fmla="*/ 3117273 w 3117273"/>
                <a:gd name="connsiteY38" fmla="*/ 3296 h 266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117273" h="2663369">
                  <a:moveTo>
                    <a:pt x="0" y="2663369"/>
                  </a:moveTo>
                  <a:cubicBezTo>
                    <a:pt x="4618" y="2617187"/>
                    <a:pt x="9455" y="2571026"/>
                    <a:pt x="13855" y="2524823"/>
                  </a:cubicBezTo>
                  <a:cubicBezTo>
                    <a:pt x="18691" y="2474043"/>
                    <a:pt x="19754" y="2422808"/>
                    <a:pt x="27709" y="2372423"/>
                  </a:cubicBezTo>
                  <a:cubicBezTo>
                    <a:pt x="33648" y="2334807"/>
                    <a:pt x="46855" y="2298694"/>
                    <a:pt x="55418" y="2261587"/>
                  </a:cubicBezTo>
                  <a:cubicBezTo>
                    <a:pt x="85648" y="2130592"/>
                    <a:pt x="46534" y="2252953"/>
                    <a:pt x="110836" y="2081478"/>
                  </a:cubicBezTo>
                  <a:cubicBezTo>
                    <a:pt x="121211" y="2008854"/>
                    <a:pt x="125734" y="1971832"/>
                    <a:pt x="138545" y="1901369"/>
                  </a:cubicBezTo>
                  <a:cubicBezTo>
                    <a:pt x="142757" y="1878201"/>
                    <a:pt x="144132" y="1854145"/>
                    <a:pt x="152400" y="1832096"/>
                  </a:cubicBezTo>
                  <a:cubicBezTo>
                    <a:pt x="158247" y="1816505"/>
                    <a:pt x="170873" y="1804387"/>
                    <a:pt x="180109" y="1790532"/>
                  </a:cubicBezTo>
                  <a:cubicBezTo>
                    <a:pt x="190244" y="1739858"/>
                    <a:pt x="198236" y="1685006"/>
                    <a:pt x="221673" y="1638132"/>
                  </a:cubicBezTo>
                  <a:cubicBezTo>
                    <a:pt x="231999" y="1617479"/>
                    <a:pt x="249382" y="1601187"/>
                    <a:pt x="263236" y="1582714"/>
                  </a:cubicBezTo>
                  <a:cubicBezTo>
                    <a:pt x="271572" y="1554929"/>
                    <a:pt x="307719" y="1419518"/>
                    <a:pt x="332509" y="1374896"/>
                  </a:cubicBezTo>
                  <a:cubicBezTo>
                    <a:pt x="343723" y="1354711"/>
                    <a:pt x="362859" y="1339663"/>
                    <a:pt x="374073" y="1319478"/>
                  </a:cubicBezTo>
                  <a:cubicBezTo>
                    <a:pt x="462011" y="1161191"/>
                    <a:pt x="327691" y="1342820"/>
                    <a:pt x="457200" y="1180932"/>
                  </a:cubicBezTo>
                  <a:cubicBezTo>
                    <a:pt x="472063" y="1136345"/>
                    <a:pt x="477385" y="1110363"/>
                    <a:pt x="512618" y="1070096"/>
                  </a:cubicBezTo>
                  <a:cubicBezTo>
                    <a:pt x="527823" y="1052718"/>
                    <a:pt x="549563" y="1042387"/>
                    <a:pt x="568036" y="1028532"/>
                  </a:cubicBezTo>
                  <a:cubicBezTo>
                    <a:pt x="638244" y="888116"/>
                    <a:pt x="543252" y="1057446"/>
                    <a:pt x="651164" y="931550"/>
                  </a:cubicBezTo>
                  <a:cubicBezTo>
                    <a:pt x="664605" y="915869"/>
                    <a:pt x="665273" y="891675"/>
                    <a:pt x="678873" y="876132"/>
                  </a:cubicBezTo>
                  <a:cubicBezTo>
                    <a:pt x="698345" y="853878"/>
                    <a:pt x="726044" y="840360"/>
                    <a:pt x="748145" y="820714"/>
                  </a:cubicBezTo>
                  <a:cubicBezTo>
                    <a:pt x="852307" y="728126"/>
                    <a:pt x="754226" y="788952"/>
                    <a:pt x="914400" y="682169"/>
                  </a:cubicBezTo>
                  <a:cubicBezTo>
                    <a:pt x="945380" y="661516"/>
                    <a:pt x="982105" y="649753"/>
                    <a:pt x="1011382" y="626750"/>
                  </a:cubicBezTo>
                  <a:cubicBezTo>
                    <a:pt x="1047331" y="598505"/>
                    <a:pt x="1065917" y="546749"/>
                    <a:pt x="1108364" y="529769"/>
                  </a:cubicBezTo>
                  <a:cubicBezTo>
                    <a:pt x="1263943" y="467535"/>
                    <a:pt x="1082775" y="545522"/>
                    <a:pt x="1260764" y="446641"/>
                  </a:cubicBezTo>
                  <a:cubicBezTo>
                    <a:pt x="1277023" y="437608"/>
                    <a:pt x="1344705" y="422192"/>
                    <a:pt x="1357745" y="418932"/>
                  </a:cubicBezTo>
                  <a:cubicBezTo>
                    <a:pt x="1376218" y="405078"/>
                    <a:pt x="1392511" y="387696"/>
                    <a:pt x="1413164" y="377369"/>
                  </a:cubicBezTo>
                  <a:cubicBezTo>
                    <a:pt x="1426209" y="370846"/>
                    <a:pt x="1530566" y="351117"/>
                    <a:pt x="1537855" y="349659"/>
                  </a:cubicBezTo>
                  <a:cubicBezTo>
                    <a:pt x="1767594" y="211817"/>
                    <a:pt x="1479080" y="375780"/>
                    <a:pt x="1662545" y="294241"/>
                  </a:cubicBezTo>
                  <a:cubicBezTo>
                    <a:pt x="1687152" y="283304"/>
                    <a:pt x="1706961" y="263035"/>
                    <a:pt x="1731818" y="252678"/>
                  </a:cubicBezTo>
                  <a:cubicBezTo>
                    <a:pt x="1762853" y="239747"/>
                    <a:pt x="1796597" y="234630"/>
                    <a:pt x="1828800" y="224969"/>
                  </a:cubicBezTo>
                  <a:cubicBezTo>
                    <a:pt x="1881618" y="209124"/>
                    <a:pt x="1865075" y="209400"/>
                    <a:pt x="1925782" y="197259"/>
                  </a:cubicBezTo>
                  <a:cubicBezTo>
                    <a:pt x="1953328" y="191750"/>
                    <a:pt x="1981200" y="188023"/>
                    <a:pt x="2008909" y="183405"/>
                  </a:cubicBezTo>
                  <a:cubicBezTo>
                    <a:pt x="2027382" y="174169"/>
                    <a:pt x="2044989" y="162948"/>
                    <a:pt x="2064327" y="155696"/>
                  </a:cubicBezTo>
                  <a:cubicBezTo>
                    <a:pt x="2108694" y="139058"/>
                    <a:pt x="2174179" y="135723"/>
                    <a:pt x="2216727" y="127987"/>
                  </a:cubicBezTo>
                  <a:cubicBezTo>
                    <a:pt x="2235461" y="124581"/>
                    <a:pt x="2254250" y="120639"/>
                    <a:pt x="2272145" y="114132"/>
                  </a:cubicBezTo>
                  <a:cubicBezTo>
                    <a:pt x="2305198" y="102113"/>
                    <a:pt x="2334577" y="79150"/>
                    <a:pt x="2369127" y="72569"/>
                  </a:cubicBezTo>
                  <a:cubicBezTo>
                    <a:pt x="2432802" y="60441"/>
                    <a:pt x="2498436" y="63332"/>
                    <a:pt x="2563091" y="58714"/>
                  </a:cubicBezTo>
                  <a:cubicBezTo>
                    <a:pt x="2581564" y="54096"/>
                    <a:pt x="2599921" y="48990"/>
                    <a:pt x="2618509" y="44859"/>
                  </a:cubicBezTo>
                  <a:cubicBezTo>
                    <a:pt x="2641497" y="39751"/>
                    <a:pt x="2664937" y="36716"/>
                    <a:pt x="2687782" y="31005"/>
                  </a:cubicBezTo>
                  <a:cubicBezTo>
                    <a:pt x="2774092" y="9428"/>
                    <a:pt x="2690826" y="8630"/>
                    <a:pt x="2840182" y="3296"/>
                  </a:cubicBezTo>
                  <a:cubicBezTo>
                    <a:pt x="2932487" y="0"/>
                    <a:pt x="3024909" y="3296"/>
                    <a:pt x="3117273" y="3296"/>
                  </a:cubicBezTo>
                </a:path>
              </a:pathLst>
            </a:custGeom>
            <a:ln w="25400">
              <a:solidFill>
                <a:schemeClr val="tx1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Forme libre 59"/>
            <p:cNvSpPr/>
            <p:nvPr/>
          </p:nvSpPr>
          <p:spPr>
            <a:xfrm rot="8280000">
              <a:off x="2123984" y="4716000"/>
              <a:ext cx="216000" cy="216000"/>
            </a:xfrm>
            <a:custGeom>
              <a:avLst/>
              <a:gdLst>
                <a:gd name="connsiteX0" fmla="*/ 0 w 3325091"/>
                <a:gd name="connsiteY0" fmla="*/ 2247509 h 2247509"/>
                <a:gd name="connsiteX1" fmla="*/ 69273 w 3325091"/>
                <a:gd name="connsiteY1" fmla="*/ 2164381 h 2247509"/>
                <a:gd name="connsiteX2" fmla="*/ 83127 w 3325091"/>
                <a:gd name="connsiteY2" fmla="*/ 2122818 h 2247509"/>
                <a:gd name="connsiteX3" fmla="*/ 124691 w 3325091"/>
                <a:gd name="connsiteY3" fmla="*/ 2039690 h 2247509"/>
                <a:gd name="connsiteX4" fmla="*/ 138546 w 3325091"/>
                <a:gd name="connsiteY4" fmla="*/ 1998127 h 2247509"/>
                <a:gd name="connsiteX5" fmla="*/ 207818 w 3325091"/>
                <a:gd name="connsiteY5" fmla="*/ 1831872 h 2247509"/>
                <a:gd name="connsiteX6" fmla="*/ 249382 w 3325091"/>
                <a:gd name="connsiteY6" fmla="*/ 1748745 h 2247509"/>
                <a:gd name="connsiteX7" fmla="*/ 277091 w 3325091"/>
                <a:gd name="connsiteY7" fmla="*/ 1665618 h 2247509"/>
                <a:gd name="connsiteX8" fmla="*/ 290946 w 3325091"/>
                <a:gd name="connsiteY8" fmla="*/ 1610200 h 2247509"/>
                <a:gd name="connsiteX9" fmla="*/ 387927 w 3325091"/>
                <a:gd name="connsiteY9" fmla="*/ 1457800 h 2247509"/>
                <a:gd name="connsiteX10" fmla="*/ 429491 w 3325091"/>
                <a:gd name="connsiteY10" fmla="*/ 1388527 h 2247509"/>
                <a:gd name="connsiteX11" fmla="*/ 554182 w 3325091"/>
                <a:gd name="connsiteY11" fmla="*/ 1236127 h 2247509"/>
                <a:gd name="connsiteX12" fmla="*/ 623455 w 3325091"/>
                <a:gd name="connsiteY12" fmla="*/ 1139145 h 2247509"/>
                <a:gd name="connsiteX13" fmla="*/ 734291 w 3325091"/>
                <a:gd name="connsiteY13" fmla="*/ 1069872 h 2247509"/>
                <a:gd name="connsiteX14" fmla="*/ 983673 w 3325091"/>
                <a:gd name="connsiteY14" fmla="*/ 862054 h 2247509"/>
                <a:gd name="connsiteX15" fmla="*/ 1288473 w 3325091"/>
                <a:gd name="connsiteY15" fmla="*/ 695800 h 2247509"/>
                <a:gd name="connsiteX16" fmla="*/ 1440873 w 3325091"/>
                <a:gd name="connsiteY16" fmla="*/ 612672 h 2247509"/>
                <a:gd name="connsiteX17" fmla="*/ 1787236 w 3325091"/>
                <a:gd name="connsiteY17" fmla="*/ 432563 h 2247509"/>
                <a:gd name="connsiteX18" fmla="*/ 2078182 w 3325091"/>
                <a:gd name="connsiteY18" fmla="*/ 294018 h 2247509"/>
                <a:gd name="connsiteX19" fmla="*/ 2341418 w 3325091"/>
                <a:gd name="connsiteY19" fmla="*/ 210890 h 2247509"/>
                <a:gd name="connsiteX20" fmla="*/ 2452255 w 3325091"/>
                <a:gd name="connsiteY20" fmla="*/ 155472 h 2247509"/>
                <a:gd name="connsiteX21" fmla="*/ 2549236 w 3325091"/>
                <a:gd name="connsiteY21" fmla="*/ 141618 h 2247509"/>
                <a:gd name="connsiteX22" fmla="*/ 2701636 w 3325091"/>
                <a:gd name="connsiteY22" fmla="*/ 100054 h 2247509"/>
                <a:gd name="connsiteX23" fmla="*/ 2840182 w 3325091"/>
                <a:gd name="connsiteY23" fmla="*/ 72345 h 2247509"/>
                <a:gd name="connsiteX24" fmla="*/ 2937164 w 3325091"/>
                <a:gd name="connsiteY24" fmla="*/ 58490 h 2247509"/>
                <a:gd name="connsiteX25" fmla="*/ 3034146 w 3325091"/>
                <a:gd name="connsiteY25" fmla="*/ 30781 h 2247509"/>
                <a:gd name="connsiteX26" fmla="*/ 3117273 w 3325091"/>
                <a:gd name="connsiteY26" fmla="*/ 16927 h 2247509"/>
                <a:gd name="connsiteX27" fmla="*/ 3186546 w 3325091"/>
                <a:gd name="connsiteY27" fmla="*/ 3072 h 2247509"/>
                <a:gd name="connsiteX28" fmla="*/ 3325091 w 3325091"/>
                <a:gd name="connsiteY28" fmla="*/ 3072 h 224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325091" h="2247509">
                  <a:moveTo>
                    <a:pt x="0" y="2247509"/>
                  </a:moveTo>
                  <a:cubicBezTo>
                    <a:pt x="30641" y="2216868"/>
                    <a:pt x="49984" y="2202959"/>
                    <a:pt x="69273" y="2164381"/>
                  </a:cubicBezTo>
                  <a:cubicBezTo>
                    <a:pt x="75804" y="2151319"/>
                    <a:pt x="77196" y="2136163"/>
                    <a:pt x="83127" y="2122818"/>
                  </a:cubicBezTo>
                  <a:cubicBezTo>
                    <a:pt x="95709" y="2094508"/>
                    <a:pt x="112109" y="2068000"/>
                    <a:pt x="124691" y="2039690"/>
                  </a:cubicBezTo>
                  <a:cubicBezTo>
                    <a:pt x="130622" y="2026345"/>
                    <a:pt x="133122" y="2011686"/>
                    <a:pt x="138546" y="1998127"/>
                  </a:cubicBezTo>
                  <a:cubicBezTo>
                    <a:pt x="160843" y="1942385"/>
                    <a:pt x="180969" y="1885570"/>
                    <a:pt x="207818" y="1831872"/>
                  </a:cubicBezTo>
                  <a:cubicBezTo>
                    <a:pt x="221673" y="1804163"/>
                    <a:pt x="237467" y="1777342"/>
                    <a:pt x="249382" y="1748745"/>
                  </a:cubicBezTo>
                  <a:cubicBezTo>
                    <a:pt x="260616" y="1721784"/>
                    <a:pt x="268698" y="1693594"/>
                    <a:pt x="277091" y="1665618"/>
                  </a:cubicBezTo>
                  <a:cubicBezTo>
                    <a:pt x="282563" y="1647380"/>
                    <a:pt x="283067" y="1627534"/>
                    <a:pt x="290946" y="1610200"/>
                  </a:cubicBezTo>
                  <a:cubicBezTo>
                    <a:pt x="339363" y="1503683"/>
                    <a:pt x="335471" y="1536484"/>
                    <a:pt x="387927" y="1457800"/>
                  </a:cubicBezTo>
                  <a:cubicBezTo>
                    <a:pt x="402864" y="1435394"/>
                    <a:pt x="413334" y="1410070"/>
                    <a:pt x="429491" y="1388527"/>
                  </a:cubicBezTo>
                  <a:cubicBezTo>
                    <a:pt x="468873" y="1336018"/>
                    <a:pt x="516031" y="1289538"/>
                    <a:pt x="554182" y="1236127"/>
                  </a:cubicBezTo>
                  <a:cubicBezTo>
                    <a:pt x="577273" y="1203800"/>
                    <a:pt x="594263" y="1166091"/>
                    <a:pt x="623455" y="1139145"/>
                  </a:cubicBezTo>
                  <a:cubicBezTo>
                    <a:pt x="655469" y="1109594"/>
                    <a:pt x="699683" y="1096337"/>
                    <a:pt x="734291" y="1069872"/>
                  </a:cubicBezTo>
                  <a:cubicBezTo>
                    <a:pt x="839151" y="989685"/>
                    <a:pt x="871127" y="931033"/>
                    <a:pt x="983673" y="862054"/>
                  </a:cubicBezTo>
                  <a:cubicBezTo>
                    <a:pt x="1082346" y="801577"/>
                    <a:pt x="1186873" y="751218"/>
                    <a:pt x="1288473" y="695800"/>
                  </a:cubicBezTo>
                  <a:cubicBezTo>
                    <a:pt x="1339273" y="668091"/>
                    <a:pt x="1393468" y="645856"/>
                    <a:pt x="1440873" y="612672"/>
                  </a:cubicBezTo>
                  <a:cubicBezTo>
                    <a:pt x="1674724" y="448975"/>
                    <a:pt x="1481835" y="568296"/>
                    <a:pt x="1787236" y="432563"/>
                  </a:cubicBezTo>
                  <a:cubicBezTo>
                    <a:pt x="1885394" y="388937"/>
                    <a:pt x="1975752" y="326365"/>
                    <a:pt x="2078182" y="294018"/>
                  </a:cubicBezTo>
                  <a:cubicBezTo>
                    <a:pt x="2165927" y="266309"/>
                    <a:pt x="2259116" y="252041"/>
                    <a:pt x="2341418" y="210890"/>
                  </a:cubicBezTo>
                  <a:cubicBezTo>
                    <a:pt x="2378364" y="192417"/>
                    <a:pt x="2413068" y="168534"/>
                    <a:pt x="2452255" y="155472"/>
                  </a:cubicBezTo>
                  <a:cubicBezTo>
                    <a:pt x="2483234" y="145146"/>
                    <a:pt x="2517358" y="148702"/>
                    <a:pt x="2549236" y="141618"/>
                  </a:cubicBezTo>
                  <a:cubicBezTo>
                    <a:pt x="2600638" y="130195"/>
                    <a:pt x="2650412" y="112250"/>
                    <a:pt x="2701636" y="100054"/>
                  </a:cubicBezTo>
                  <a:cubicBezTo>
                    <a:pt x="2747452" y="89145"/>
                    <a:pt x="2793802" y="80530"/>
                    <a:pt x="2840182" y="72345"/>
                  </a:cubicBezTo>
                  <a:cubicBezTo>
                    <a:pt x="2872341" y="66670"/>
                    <a:pt x="2905233" y="65332"/>
                    <a:pt x="2937164" y="58490"/>
                  </a:cubicBezTo>
                  <a:cubicBezTo>
                    <a:pt x="2970039" y="51445"/>
                    <a:pt x="3001386" y="38341"/>
                    <a:pt x="3034146" y="30781"/>
                  </a:cubicBezTo>
                  <a:cubicBezTo>
                    <a:pt x="3061518" y="24465"/>
                    <a:pt x="3089635" y="21952"/>
                    <a:pt x="3117273" y="16927"/>
                  </a:cubicBezTo>
                  <a:cubicBezTo>
                    <a:pt x="3140441" y="12715"/>
                    <a:pt x="3163050" y="4638"/>
                    <a:pt x="3186546" y="3072"/>
                  </a:cubicBezTo>
                  <a:cubicBezTo>
                    <a:pt x="3232625" y="0"/>
                    <a:pt x="3278909" y="3072"/>
                    <a:pt x="3325091" y="3072"/>
                  </a:cubicBezTo>
                </a:path>
              </a:pathLst>
            </a:custGeom>
            <a:ln w="25400">
              <a:solidFill>
                <a:srgbClr val="0000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Forme libre 60"/>
            <p:cNvSpPr/>
            <p:nvPr/>
          </p:nvSpPr>
          <p:spPr>
            <a:xfrm rot="8460000">
              <a:off x="2596666" y="4896000"/>
              <a:ext cx="216000" cy="180000"/>
            </a:xfrm>
            <a:custGeom>
              <a:avLst/>
              <a:gdLst>
                <a:gd name="connsiteX0" fmla="*/ 12043 w 1508334"/>
                <a:gd name="connsiteY0" fmla="*/ 1496291 h 1538440"/>
                <a:gd name="connsiteX1" fmla="*/ 39752 w 1508334"/>
                <a:gd name="connsiteY1" fmla="*/ 1399309 h 1538440"/>
                <a:gd name="connsiteX2" fmla="*/ 67461 w 1508334"/>
                <a:gd name="connsiteY2" fmla="*/ 1302328 h 1538440"/>
                <a:gd name="connsiteX3" fmla="*/ 122879 w 1508334"/>
                <a:gd name="connsiteY3" fmla="*/ 1191491 h 1538440"/>
                <a:gd name="connsiteX4" fmla="*/ 150588 w 1508334"/>
                <a:gd name="connsiteY4" fmla="*/ 1080655 h 1538440"/>
                <a:gd name="connsiteX5" fmla="*/ 178298 w 1508334"/>
                <a:gd name="connsiteY5" fmla="*/ 1052946 h 1538440"/>
                <a:gd name="connsiteX6" fmla="*/ 206007 w 1508334"/>
                <a:gd name="connsiteY6" fmla="*/ 969819 h 1538440"/>
                <a:gd name="connsiteX7" fmla="*/ 261425 w 1508334"/>
                <a:gd name="connsiteY7" fmla="*/ 900546 h 1538440"/>
                <a:gd name="connsiteX8" fmla="*/ 316843 w 1508334"/>
                <a:gd name="connsiteY8" fmla="*/ 789709 h 1538440"/>
                <a:gd name="connsiteX9" fmla="*/ 455388 w 1508334"/>
                <a:gd name="connsiteY9" fmla="*/ 581891 h 1538440"/>
                <a:gd name="connsiteX10" fmla="*/ 483098 w 1508334"/>
                <a:gd name="connsiteY10" fmla="*/ 554182 h 1538440"/>
                <a:gd name="connsiteX11" fmla="*/ 538516 w 1508334"/>
                <a:gd name="connsiteY11" fmla="*/ 512619 h 1538440"/>
                <a:gd name="connsiteX12" fmla="*/ 580079 w 1508334"/>
                <a:gd name="connsiteY12" fmla="*/ 484909 h 1538440"/>
                <a:gd name="connsiteX13" fmla="*/ 621643 w 1508334"/>
                <a:gd name="connsiteY13" fmla="*/ 429491 h 1538440"/>
                <a:gd name="connsiteX14" fmla="*/ 663207 w 1508334"/>
                <a:gd name="connsiteY14" fmla="*/ 401782 h 1538440"/>
                <a:gd name="connsiteX15" fmla="*/ 732479 w 1508334"/>
                <a:gd name="connsiteY15" fmla="*/ 332509 h 1538440"/>
                <a:gd name="connsiteX16" fmla="*/ 774043 w 1508334"/>
                <a:gd name="connsiteY16" fmla="*/ 290946 h 1538440"/>
                <a:gd name="connsiteX17" fmla="*/ 857170 w 1508334"/>
                <a:gd name="connsiteY17" fmla="*/ 235528 h 1538440"/>
                <a:gd name="connsiteX18" fmla="*/ 912588 w 1508334"/>
                <a:gd name="connsiteY18" fmla="*/ 193964 h 1538440"/>
                <a:gd name="connsiteX19" fmla="*/ 954152 w 1508334"/>
                <a:gd name="connsiteY19" fmla="*/ 180109 h 1538440"/>
                <a:gd name="connsiteX20" fmla="*/ 1009570 w 1508334"/>
                <a:gd name="connsiteY20" fmla="*/ 152400 h 1538440"/>
                <a:gd name="connsiteX21" fmla="*/ 1051134 w 1508334"/>
                <a:gd name="connsiteY21" fmla="*/ 138546 h 1538440"/>
                <a:gd name="connsiteX22" fmla="*/ 1203534 w 1508334"/>
                <a:gd name="connsiteY22" fmla="*/ 83128 h 1538440"/>
                <a:gd name="connsiteX23" fmla="*/ 1342079 w 1508334"/>
                <a:gd name="connsiteY23" fmla="*/ 41564 h 1538440"/>
                <a:gd name="connsiteX24" fmla="*/ 1411352 w 1508334"/>
                <a:gd name="connsiteY24" fmla="*/ 13855 h 1538440"/>
                <a:gd name="connsiteX25" fmla="*/ 1508334 w 1508334"/>
                <a:gd name="connsiteY25" fmla="*/ 0 h 153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08334" h="1538440">
                  <a:moveTo>
                    <a:pt x="12043" y="1496291"/>
                  </a:moveTo>
                  <a:cubicBezTo>
                    <a:pt x="55356" y="1323046"/>
                    <a:pt x="0" y="1538440"/>
                    <a:pt x="39752" y="1399309"/>
                  </a:cubicBezTo>
                  <a:cubicBezTo>
                    <a:pt x="45669" y="1378600"/>
                    <a:pt x="56390" y="1324469"/>
                    <a:pt x="67461" y="1302328"/>
                  </a:cubicBezTo>
                  <a:cubicBezTo>
                    <a:pt x="110348" y="1216554"/>
                    <a:pt x="86921" y="1311349"/>
                    <a:pt x="122879" y="1191491"/>
                  </a:cubicBezTo>
                  <a:cubicBezTo>
                    <a:pt x="128836" y="1171634"/>
                    <a:pt x="135962" y="1105031"/>
                    <a:pt x="150588" y="1080655"/>
                  </a:cubicBezTo>
                  <a:cubicBezTo>
                    <a:pt x="157309" y="1069454"/>
                    <a:pt x="169061" y="1062182"/>
                    <a:pt x="178298" y="1052946"/>
                  </a:cubicBezTo>
                  <a:cubicBezTo>
                    <a:pt x="187534" y="1025237"/>
                    <a:pt x="185354" y="990472"/>
                    <a:pt x="206007" y="969819"/>
                  </a:cubicBezTo>
                  <a:cubicBezTo>
                    <a:pt x="245490" y="930335"/>
                    <a:pt x="226470" y="952978"/>
                    <a:pt x="261425" y="900546"/>
                  </a:cubicBezTo>
                  <a:cubicBezTo>
                    <a:pt x="284851" y="806838"/>
                    <a:pt x="259038" y="879629"/>
                    <a:pt x="316843" y="789709"/>
                  </a:cubicBezTo>
                  <a:cubicBezTo>
                    <a:pt x="408516" y="647107"/>
                    <a:pt x="369988" y="681524"/>
                    <a:pt x="455388" y="581891"/>
                  </a:cubicBezTo>
                  <a:cubicBezTo>
                    <a:pt x="463889" y="571973"/>
                    <a:pt x="473063" y="562544"/>
                    <a:pt x="483098" y="554182"/>
                  </a:cubicBezTo>
                  <a:cubicBezTo>
                    <a:pt x="500837" y="539400"/>
                    <a:pt x="519726" y="526040"/>
                    <a:pt x="538516" y="512619"/>
                  </a:cubicBezTo>
                  <a:cubicBezTo>
                    <a:pt x="552065" y="502941"/>
                    <a:pt x="568305" y="496683"/>
                    <a:pt x="580079" y="484909"/>
                  </a:cubicBezTo>
                  <a:cubicBezTo>
                    <a:pt x="596407" y="468581"/>
                    <a:pt x="605315" y="445819"/>
                    <a:pt x="621643" y="429491"/>
                  </a:cubicBezTo>
                  <a:cubicBezTo>
                    <a:pt x="633417" y="417717"/>
                    <a:pt x="650676" y="412747"/>
                    <a:pt x="663207" y="401782"/>
                  </a:cubicBezTo>
                  <a:cubicBezTo>
                    <a:pt x="687783" y="380278"/>
                    <a:pt x="709388" y="355600"/>
                    <a:pt x="732479" y="332509"/>
                  </a:cubicBezTo>
                  <a:cubicBezTo>
                    <a:pt x="746334" y="318654"/>
                    <a:pt x="757740" y="301814"/>
                    <a:pt x="774043" y="290946"/>
                  </a:cubicBezTo>
                  <a:cubicBezTo>
                    <a:pt x="801752" y="272473"/>
                    <a:pt x="830528" y="255509"/>
                    <a:pt x="857170" y="235528"/>
                  </a:cubicBezTo>
                  <a:cubicBezTo>
                    <a:pt x="875643" y="221673"/>
                    <a:pt x="892540" y="205420"/>
                    <a:pt x="912588" y="193964"/>
                  </a:cubicBezTo>
                  <a:cubicBezTo>
                    <a:pt x="925268" y="186718"/>
                    <a:pt x="940729" y="185862"/>
                    <a:pt x="954152" y="180109"/>
                  </a:cubicBezTo>
                  <a:cubicBezTo>
                    <a:pt x="973135" y="171973"/>
                    <a:pt x="990587" y="160536"/>
                    <a:pt x="1009570" y="152400"/>
                  </a:cubicBezTo>
                  <a:cubicBezTo>
                    <a:pt x="1022993" y="146647"/>
                    <a:pt x="1037460" y="143674"/>
                    <a:pt x="1051134" y="138546"/>
                  </a:cubicBezTo>
                  <a:cubicBezTo>
                    <a:pt x="1106229" y="117886"/>
                    <a:pt x="1145314" y="97684"/>
                    <a:pt x="1203534" y="83128"/>
                  </a:cubicBezTo>
                  <a:cubicBezTo>
                    <a:pt x="1257967" y="69519"/>
                    <a:pt x="1285863" y="64050"/>
                    <a:pt x="1342079" y="41564"/>
                  </a:cubicBezTo>
                  <a:cubicBezTo>
                    <a:pt x="1365170" y="32328"/>
                    <a:pt x="1387225" y="19887"/>
                    <a:pt x="1411352" y="13855"/>
                  </a:cubicBezTo>
                  <a:cubicBezTo>
                    <a:pt x="1443033" y="5935"/>
                    <a:pt x="1508334" y="0"/>
                    <a:pt x="1508334" y="0"/>
                  </a:cubicBezTo>
                </a:path>
              </a:pathLst>
            </a:custGeom>
            <a:ln w="25400">
              <a:solidFill>
                <a:schemeClr val="bg1">
                  <a:lumMod val="85000"/>
                </a:schemeClr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" name="Groupe 97"/>
          <p:cNvGrpSpPr/>
          <p:nvPr/>
        </p:nvGrpSpPr>
        <p:grpSpPr>
          <a:xfrm>
            <a:off x="3851920" y="3836570"/>
            <a:ext cx="2010831" cy="1742149"/>
            <a:chOff x="3851920" y="3836570"/>
            <a:chExt cx="2010831" cy="1742149"/>
          </a:xfrm>
        </p:grpSpPr>
        <p:sp>
          <p:nvSpPr>
            <p:cNvPr id="94" name="Forme libre 93"/>
            <p:cNvSpPr/>
            <p:nvPr/>
          </p:nvSpPr>
          <p:spPr>
            <a:xfrm rot="8280000" flipV="1">
              <a:off x="4597200" y="4273200"/>
              <a:ext cx="144000" cy="144000"/>
            </a:xfrm>
            <a:custGeom>
              <a:avLst/>
              <a:gdLst>
                <a:gd name="connsiteX0" fmla="*/ 12043 w 1508334"/>
                <a:gd name="connsiteY0" fmla="*/ 1496291 h 1538440"/>
                <a:gd name="connsiteX1" fmla="*/ 39752 w 1508334"/>
                <a:gd name="connsiteY1" fmla="*/ 1399309 h 1538440"/>
                <a:gd name="connsiteX2" fmla="*/ 67461 w 1508334"/>
                <a:gd name="connsiteY2" fmla="*/ 1302328 h 1538440"/>
                <a:gd name="connsiteX3" fmla="*/ 122879 w 1508334"/>
                <a:gd name="connsiteY3" fmla="*/ 1191491 h 1538440"/>
                <a:gd name="connsiteX4" fmla="*/ 150588 w 1508334"/>
                <a:gd name="connsiteY4" fmla="*/ 1080655 h 1538440"/>
                <a:gd name="connsiteX5" fmla="*/ 178298 w 1508334"/>
                <a:gd name="connsiteY5" fmla="*/ 1052946 h 1538440"/>
                <a:gd name="connsiteX6" fmla="*/ 206007 w 1508334"/>
                <a:gd name="connsiteY6" fmla="*/ 969819 h 1538440"/>
                <a:gd name="connsiteX7" fmla="*/ 261425 w 1508334"/>
                <a:gd name="connsiteY7" fmla="*/ 900546 h 1538440"/>
                <a:gd name="connsiteX8" fmla="*/ 316843 w 1508334"/>
                <a:gd name="connsiteY8" fmla="*/ 789709 h 1538440"/>
                <a:gd name="connsiteX9" fmla="*/ 455388 w 1508334"/>
                <a:gd name="connsiteY9" fmla="*/ 581891 h 1538440"/>
                <a:gd name="connsiteX10" fmla="*/ 483098 w 1508334"/>
                <a:gd name="connsiteY10" fmla="*/ 554182 h 1538440"/>
                <a:gd name="connsiteX11" fmla="*/ 538516 w 1508334"/>
                <a:gd name="connsiteY11" fmla="*/ 512619 h 1538440"/>
                <a:gd name="connsiteX12" fmla="*/ 580079 w 1508334"/>
                <a:gd name="connsiteY12" fmla="*/ 484909 h 1538440"/>
                <a:gd name="connsiteX13" fmla="*/ 621643 w 1508334"/>
                <a:gd name="connsiteY13" fmla="*/ 429491 h 1538440"/>
                <a:gd name="connsiteX14" fmla="*/ 663207 w 1508334"/>
                <a:gd name="connsiteY14" fmla="*/ 401782 h 1538440"/>
                <a:gd name="connsiteX15" fmla="*/ 732479 w 1508334"/>
                <a:gd name="connsiteY15" fmla="*/ 332509 h 1538440"/>
                <a:gd name="connsiteX16" fmla="*/ 774043 w 1508334"/>
                <a:gd name="connsiteY16" fmla="*/ 290946 h 1538440"/>
                <a:gd name="connsiteX17" fmla="*/ 857170 w 1508334"/>
                <a:gd name="connsiteY17" fmla="*/ 235528 h 1538440"/>
                <a:gd name="connsiteX18" fmla="*/ 912588 w 1508334"/>
                <a:gd name="connsiteY18" fmla="*/ 193964 h 1538440"/>
                <a:gd name="connsiteX19" fmla="*/ 954152 w 1508334"/>
                <a:gd name="connsiteY19" fmla="*/ 180109 h 1538440"/>
                <a:gd name="connsiteX20" fmla="*/ 1009570 w 1508334"/>
                <a:gd name="connsiteY20" fmla="*/ 152400 h 1538440"/>
                <a:gd name="connsiteX21" fmla="*/ 1051134 w 1508334"/>
                <a:gd name="connsiteY21" fmla="*/ 138546 h 1538440"/>
                <a:gd name="connsiteX22" fmla="*/ 1203534 w 1508334"/>
                <a:gd name="connsiteY22" fmla="*/ 83128 h 1538440"/>
                <a:gd name="connsiteX23" fmla="*/ 1342079 w 1508334"/>
                <a:gd name="connsiteY23" fmla="*/ 41564 h 1538440"/>
                <a:gd name="connsiteX24" fmla="*/ 1411352 w 1508334"/>
                <a:gd name="connsiteY24" fmla="*/ 13855 h 1538440"/>
                <a:gd name="connsiteX25" fmla="*/ 1508334 w 1508334"/>
                <a:gd name="connsiteY25" fmla="*/ 0 h 153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08334" h="1538440">
                  <a:moveTo>
                    <a:pt x="12043" y="1496291"/>
                  </a:moveTo>
                  <a:cubicBezTo>
                    <a:pt x="55356" y="1323046"/>
                    <a:pt x="0" y="1538440"/>
                    <a:pt x="39752" y="1399309"/>
                  </a:cubicBezTo>
                  <a:cubicBezTo>
                    <a:pt x="45669" y="1378600"/>
                    <a:pt x="56390" y="1324469"/>
                    <a:pt x="67461" y="1302328"/>
                  </a:cubicBezTo>
                  <a:cubicBezTo>
                    <a:pt x="110348" y="1216554"/>
                    <a:pt x="86921" y="1311349"/>
                    <a:pt x="122879" y="1191491"/>
                  </a:cubicBezTo>
                  <a:cubicBezTo>
                    <a:pt x="128836" y="1171634"/>
                    <a:pt x="135962" y="1105031"/>
                    <a:pt x="150588" y="1080655"/>
                  </a:cubicBezTo>
                  <a:cubicBezTo>
                    <a:pt x="157309" y="1069454"/>
                    <a:pt x="169061" y="1062182"/>
                    <a:pt x="178298" y="1052946"/>
                  </a:cubicBezTo>
                  <a:cubicBezTo>
                    <a:pt x="187534" y="1025237"/>
                    <a:pt x="185354" y="990472"/>
                    <a:pt x="206007" y="969819"/>
                  </a:cubicBezTo>
                  <a:cubicBezTo>
                    <a:pt x="245490" y="930335"/>
                    <a:pt x="226470" y="952978"/>
                    <a:pt x="261425" y="900546"/>
                  </a:cubicBezTo>
                  <a:cubicBezTo>
                    <a:pt x="284851" y="806838"/>
                    <a:pt x="259038" y="879629"/>
                    <a:pt x="316843" y="789709"/>
                  </a:cubicBezTo>
                  <a:cubicBezTo>
                    <a:pt x="408516" y="647107"/>
                    <a:pt x="369988" y="681524"/>
                    <a:pt x="455388" y="581891"/>
                  </a:cubicBezTo>
                  <a:cubicBezTo>
                    <a:pt x="463889" y="571973"/>
                    <a:pt x="473063" y="562544"/>
                    <a:pt x="483098" y="554182"/>
                  </a:cubicBezTo>
                  <a:cubicBezTo>
                    <a:pt x="500837" y="539400"/>
                    <a:pt x="519726" y="526040"/>
                    <a:pt x="538516" y="512619"/>
                  </a:cubicBezTo>
                  <a:cubicBezTo>
                    <a:pt x="552065" y="502941"/>
                    <a:pt x="568305" y="496683"/>
                    <a:pt x="580079" y="484909"/>
                  </a:cubicBezTo>
                  <a:cubicBezTo>
                    <a:pt x="596407" y="468581"/>
                    <a:pt x="605315" y="445819"/>
                    <a:pt x="621643" y="429491"/>
                  </a:cubicBezTo>
                  <a:cubicBezTo>
                    <a:pt x="633417" y="417717"/>
                    <a:pt x="650676" y="412747"/>
                    <a:pt x="663207" y="401782"/>
                  </a:cubicBezTo>
                  <a:cubicBezTo>
                    <a:pt x="687783" y="380278"/>
                    <a:pt x="709388" y="355600"/>
                    <a:pt x="732479" y="332509"/>
                  </a:cubicBezTo>
                  <a:cubicBezTo>
                    <a:pt x="746334" y="318654"/>
                    <a:pt x="757740" y="301814"/>
                    <a:pt x="774043" y="290946"/>
                  </a:cubicBezTo>
                  <a:cubicBezTo>
                    <a:pt x="801752" y="272473"/>
                    <a:pt x="830528" y="255509"/>
                    <a:pt x="857170" y="235528"/>
                  </a:cubicBezTo>
                  <a:cubicBezTo>
                    <a:pt x="875643" y="221673"/>
                    <a:pt x="892540" y="205420"/>
                    <a:pt x="912588" y="193964"/>
                  </a:cubicBezTo>
                  <a:cubicBezTo>
                    <a:pt x="925268" y="186718"/>
                    <a:pt x="940729" y="185862"/>
                    <a:pt x="954152" y="180109"/>
                  </a:cubicBezTo>
                  <a:cubicBezTo>
                    <a:pt x="973135" y="171973"/>
                    <a:pt x="990587" y="160536"/>
                    <a:pt x="1009570" y="152400"/>
                  </a:cubicBezTo>
                  <a:cubicBezTo>
                    <a:pt x="1022993" y="146647"/>
                    <a:pt x="1037460" y="143674"/>
                    <a:pt x="1051134" y="138546"/>
                  </a:cubicBezTo>
                  <a:cubicBezTo>
                    <a:pt x="1106229" y="117886"/>
                    <a:pt x="1145314" y="97684"/>
                    <a:pt x="1203534" y="83128"/>
                  </a:cubicBezTo>
                  <a:cubicBezTo>
                    <a:pt x="1257967" y="69519"/>
                    <a:pt x="1285863" y="64050"/>
                    <a:pt x="1342079" y="41564"/>
                  </a:cubicBezTo>
                  <a:cubicBezTo>
                    <a:pt x="1365170" y="32328"/>
                    <a:pt x="1387225" y="19887"/>
                    <a:pt x="1411352" y="13855"/>
                  </a:cubicBezTo>
                  <a:cubicBezTo>
                    <a:pt x="1443033" y="5935"/>
                    <a:pt x="1508334" y="0"/>
                    <a:pt x="1508334" y="0"/>
                  </a:cubicBezTo>
                </a:path>
              </a:pathLst>
            </a:custGeom>
            <a:ln w="25400">
              <a:solidFill>
                <a:schemeClr val="bg1">
                  <a:lumMod val="85000"/>
                </a:schemeClr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0" name="Connecteur droit avec flèche 89"/>
            <p:cNvCxnSpPr/>
            <p:nvPr/>
          </p:nvCxnSpPr>
          <p:spPr>
            <a:xfrm flipV="1">
              <a:off x="4612294" y="4149080"/>
              <a:ext cx="247738" cy="690036"/>
            </a:xfrm>
            <a:prstGeom prst="straightConnector1">
              <a:avLst/>
            </a:prstGeom>
            <a:ln w="31750">
              <a:solidFill>
                <a:schemeClr val="bg1">
                  <a:lumMod val="8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79713" b="56552"/>
            <a:stretch>
              <a:fillRect/>
            </a:stretch>
          </p:blipFill>
          <p:spPr bwMode="auto">
            <a:xfrm>
              <a:off x="4352261" y="3836570"/>
              <a:ext cx="325951" cy="20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r="73334" b="46948"/>
            <a:stretch>
              <a:fillRect/>
            </a:stretch>
          </p:blipFill>
          <p:spPr bwMode="auto">
            <a:xfrm>
              <a:off x="5311890" y="4332498"/>
              <a:ext cx="550861" cy="220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Ellipse 62"/>
            <p:cNvSpPr/>
            <p:nvPr/>
          </p:nvSpPr>
          <p:spPr>
            <a:xfrm>
              <a:off x="3851920" y="4091394"/>
              <a:ext cx="1487161" cy="14873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4" name="Connecteur droit avec flèche 63"/>
            <p:cNvCxnSpPr/>
            <p:nvPr/>
          </p:nvCxnSpPr>
          <p:spPr>
            <a:xfrm flipV="1">
              <a:off x="4595800" y="4476996"/>
              <a:ext cx="633341" cy="359519"/>
            </a:xfrm>
            <a:prstGeom prst="straightConnector1">
              <a:avLst/>
            </a:prstGeom>
            <a:ln w="50800" cmpd="dbl">
              <a:solidFill>
                <a:srgbClr val="0000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avec flèche 64"/>
            <p:cNvCxnSpPr/>
            <p:nvPr/>
          </p:nvCxnSpPr>
          <p:spPr>
            <a:xfrm flipV="1">
              <a:off x="4595801" y="4836517"/>
              <a:ext cx="9914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avec flèche 65"/>
            <p:cNvCxnSpPr/>
            <p:nvPr/>
          </p:nvCxnSpPr>
          <p:spPr>
            <a:xfrm flipH="1" flipV="1">
              <a:off x="4512954" y="4091394"/>
              <a:ext cx="82846" cy="74512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orme libre 68"/>
            <p:cNvSpPr/>
            <p:nvPr/>
          </p:nvSpPr>
          <p:spPr>
            <a:xfrm rot="7155322">
              <a:off x="4918753" y="4683908"/>
              <a:ext cx="117259" cy="137700"/>
            </a:xfrm>
            <a:custGeom>
              <a:avLst/>
              <a:gdLst>
                <a:gd name="connsiteX0" fmla="*/ 0 w 4558146"/>
                <a:gd name="connsiteY0" fmla="*/ 2313710 h 2313710"/>
                <a:gd name="connsiteX1" fmla="*/ 83128 w 4558146"/>
                <a:gd name="connsiteY1" fmla="*/ 2230582 h 2313710"/>
                <a:gd name="connsiteX2" fmla="*/ 96982 w 4558146"/>
                <a:gd name="connsiteY2" fmla="*/ 2189019 h 2313710"/>
                <a:gd name="connsiteX3" fmla="*/ 263237 w 4558146"/>
                <a:gd name="connsiteY3" fmla="*/ 2036619 h 2313710"/>
                <a:gd name="connsiteX4" fmla="*/ 318655 w 4558146"/>
                <a:gd name="connsiteY4" fmla="*/ 1981200 h 2313710"/>
                <a:gd name="connsiteX5" fmla="*/ 457200 w 4558146"/>
                <a:gd name="connsiteY5" fmla="*/ 1870364 h 2313710"/>
                <a:gd name="connsiteX6" fmla="*/ 651164 w 4558146"/>
                <a:gd name="connsiteY6" fmla="*/ 1690255 h 2313710"/>
                <a:gd name="connsiteX7" fmla="*/ 762000 w 4558146"/>
                <a:gd name="connsiteY7" fmla="*/ 1620982 h 2313710"/>
                <a:gd name="connsiteX8" fmla="*/ 900546 w 4558146"/>
                <a:gd name="connsiteY8" fmla="*/ 1524000 h 2313710"/>
                <a:gd name="connsiteX9" fmla="*/ 1510146 w 4558146"/>
                <a:gd name="connsiteY9" fmla="*/ 1191491 h 2313710"/>
                <a:gd name="connsiteX10" fmla="*/ 1662546 w 4558146"/>
                <a:gd name="connsiteY10" fmla="*/ 1108364 h 2313710"/>
                <a:gd name="connsiteX11" fmla="*/ 2105891 w 4558146"/>
                <a:gd name="connsiteY11" fmla="*/ 928255 h 2313710"/>
                <a:gd name="connsiteX12" fmla="*/ 2673928 w 4558146"/>
                <a:gd name="connsiteY12" fmla="*/ 706582 h 2313710"/>
                <a:gd name="connsiteX13" fmla="*/ 3006437 w 4558146"/>
                <a:gd name="connsiteY13" fmla="*/ 554182 h 2313710"/>
                <a:gd name="connsiteX14" fmla="*/ 3311237 w 4558146"/>
                <a:gd name="connsiteY14" fmla="*/ 471055 h 2313710"/>
                <a:gd name="connsiteX15" fmla="*/ 3671455 w 4558146"/>
                <a:gd name="connsiteY15" fmla="*/ 332510 h 2313710"/>
                <a:gd name="connsiteX16" fmla="*/ 4114800 w 4558146"/>
                <a:gd name="connsiteY16" fmla="*/ 207819 h 2313710"/>
                <a:gd name="connsiteX17" fmla="*/ 4405746 w 4558146"/>
                <a:gd name="connsiteY17" fmla="*/ 69273 h 2313710"/>
                <a:gd name="connsiteX18" fmla="*/ 4488873 w 4558146"/>
                <a:gd name="connsiteY18" fmla="*/ 27710 h 2313710"/>
                <a:gd name="connsiteX19" fmla="*/ 4558146 w 4558146"/>
                <a:gd name="connsiteY19" fmla="*/ 0 h 2313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58146" h="2313710">
                  <a:moveTo>
                    <a:pt x="0" y="2313710"/>
                  </a:moveTo>
                  <a:cubicBezTo>
                    <a:pt x="46477" y="2282724"/>
                    <a:pt x="51403" y="2286101"/>
                    <a:pt x="83128" y="2230582"/>
                  </a:cubicBezTo>
                  <a:cubicBezTo>
                    <a:pt x="90373" y="2217902"/>
                    <a:pt x="87734" y="2200322"/>
                    <a:pt x="96982" y="2189019"/>
                  </a:cubicBezTo>
                  <a:cubicBezTo>
                    <a:pt x="221963" y="2036264"/>
                    <a:pt x="166984" y="2120840"/>
                    <a:pt x="263237" y="2036619"/>
                  </a:cubicBezTo>
                  <a:cubicBezTo>
                    <a:pt x="282898" y="2019416"/>
                    <a:pt x="298820" y="1998202"/>
                    <a:pt x="318655" y="1981200"/>
                  </a:cubicBezTo>
                  <a:cubicBezTo>
                    <a:pt x="363558" y="1942711"/>
                    <a:pt x="415381" y="1912183"/>
                    <a:pt x="457200" y="1870364"/>
                  </a:cubicBezTo>
                  <a:cubicBezTo>
                    <a:pt x="518638" y="1808926"/>
                    <a:pt x="580612" y="1741994"/>
                    <a:pt x="651164" y="1690255"/>
                  </a:cubicBezTo>
                  <a:cubicBezTo>
                    <a:pt x="686297" y="1664491"/>
                    <a:pt x="725749" y="1645149"/>
                    <a:pt x="762000" y="1620982"/>
                  </a:cubicBezTo>
                  <a:cubicBezTo>
                    <a:pt x="808905" y="1589712"/>
                    <a:pt x="852842" y="1554036"/>
                    <a:pt x="900546" y="1524000"/>
                  </a:cubicBezTo>
                  <a:cubicBezTo>
                    <a:pt x="1136526" y="1375421"/>
                    <a:pt x="1241201" y="1333041"/>
                    <a:pt x="1510146" y="1191491"/>
                  </a:cubicBezTo>
                  <a:cubicBezTo>
                    <a:pt x="1561352" y="1164540"/>
                    <a:pt x="1607314" y="1125624"/>
                    <a:pt x="1662546" y="1108364"/>
                  </a:cubicBezTo>
                  <a:cubicBezTo>
                    <a:pt x="2161336" y="952492"/>
                    <a:pt x="1603401" y="1139830"/>
                    <a:pt x="2105891" y="928255"/>
                  </a:cubicBezTo>
                  <a:cubicBezTo>
                    <a:pt x="2293216" y="849381"/>
                    <a:pt x="2489158" y="791268"/>
                    <a:pt x="2673928" y="706582"/>
                  </a:cubicBezTo>
                  <a:cubicBezTo>
                    <a:pt x="2784764" y="655782"/>
                    <a:pt x="2892073" y="596447"/>
                    <a:pt x="3006437" y="554182"/>
                  </a:cubicBezTo>
                  <a:cubicBezTo>
                    <a:pt x="3105218" y="517676"/>
                    <a:pt x="3211330" y="504357"/>
                    <a:pt x="3311237" y="471055"/>
                  </a:cubicBezTo>
                  <a:cubicBezTo>
                    <a:pt x="3433283" y="430373"/>
                    <a:pt x="3549409" y="373192"/>
                    <a:pt x="3671455" y="332510"/>
                  </a:cubicBezTo>
                  <a:cubicBezTo>
                    <a:pt x="3773873" y="298371"/>
                    <a:pt x="4001358" y="254530"/>
                    <a:pt x="4114800" y="207819"/>
                  </a:cubicBezTo>
                  <a:cubicBezTo>
                    <a:pt x="4214126" y="166920"/>
                    <a:pt x="4308964" y="115872"/>
                    <a:pt x="4405746" y="69273"/>
                  </a:cubicBezTo>
                  <a:cubicBezTo>
                    <a:pt x="4433659" y="55834"/>
                    <a:pt x="4459483" y="37507"/>
                    <a:pt x="4488873" y="27710"/>
                  </a:cubicBezTo>
                  <a:cubicBezTo>
                    <a:pt x="4540234" y="10589"/>
                    <a:pt x="4517375" y="20386"/>
                    <a:pt x="4558146" y="0"/>
                  </a:cubicBezTo>
                </a:path>
              </a:pathLst>
            </a:custGeom>
            <a:ln w="25400">
              <a:solidFill>
                <a:srgbClr val="0000FF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Forme libre 77"/>
            <p:cNvSpPr/>
            <p:nvPr/>
          </p:nvSpPr>
          <p:spPr>
            <a:xfrm rot="5460000">
              <a:off x="4587232" y="4590546"/>
              <a:ext cx="219495" cy="236232"/>
            </a:xfrm>
            <a:custGeom>
              <a:avLst/>
              <a:gdLst>
                <a:gd name="connsiteX0" fmla="*/ 0 w 3117273"/>
                <a:gd name="connsiteY0" fmla="*/ 2663369 h 2663369"/>
                <a:gd name="connsiteX1" fmla="*/ 13855 w 3117273"/>
                <a:gd name="connsiteY1" fmla="*/ 2524823 h 2663369"/>
                <a:gd name="connsiteX2" fmla="*/ 27709 w 3117273"/>
                <a:gd name="connsiteY2" fmla="*/ 2372423 h 2663369"/>
                <a:gd name="connsiteX3" fmla="*/ 55418 w 3117273"/>
                <a:gd name="connsiteY3" fmla="*/ 2261587 h 2663369"/>
                <a:gd name="connsiteX4" fmla="*/ 110836 w 3117273"/>
                <a:gd name="connsiteY4" fmla="*/ 2081478 h 2663369"/>
                <a:gd name="connsiteX5" fmla="*/ 138545 w 3117273"/>
                <a:gd name="connsiteY5" fmla="*/ 1901369 h 2663369"/>
                <a:gd name="connsiteX6" fmla="*/ 152400 w 3117273"/>
                <a:gd name="connsiteY6" fmla="*/ 1832096 h 2663369"/>
                <a:gd name="connsiteX7" fmla="*/ 180109 w 3117273"/>
                <a:gd name="connsiteY7" fmla="*/ 1790532 h 2663369"/>
                <a:gd name="connsiteX8" fmla="*/ 221673 w 3117273"/>
                <a:gd name="connsiteY8" fmla="*/ 1638132 h 2663369"/>
                <a:gd name="connsiteX9" fmla="*/ 263236 w 3117273"/>
                <a:gd name="connsiteY9" fmla="*/ 1582714 h 2663369"/>
                <a:gd name="connsiteX10" fmla="*/ 332509 w 3117273"/>
                <a:gd name="connsiteY10" fmla="*/ 1374896 h 2663369"/>
                <a:gd name="connsiteX11" fmla="*/ 374073 w 3117273"/>
                <a:gd name="connsiteY11" fmla="*/ 1319478 h 2663369"/>
                <a:gd name="connsiteX12" fmla="*/ 457200 w 3117273"/>
                <a:gd name="connsiteY12" fmla="*/ 1180932 h 2663369"/>
                <a:gd name="connsiteX13" fmla="*/ 512618 w 3117273"/>
                <a:gd name="connsiteY13" fmla="*/ 1070096 h 2663369"/>
                <a:gd name="connsiteX14" fmla="*/ 568036 w 3117273"/>
                <a:gd name="connsiteY14" fmla="*/ 1028532 h 2663369"/>
                <a:gd name="connsiteX15" fmla="*/ 651164 w 3117273"/>
                <a:gd name="connsiteY15" fmla="*/ 931550 h 2663369"/>
                <a:gd name="connsiteX16" fmla="*/ 678873 w 3117273"/>
                <a:gd name="connsiteY16" fmla="*/ 876132 h 2663369"/>
                <a:gd name="connsiteX17" fmla="*/ 748145 w 3117273"/>
                <a:gd name="connsiteY17" fmla="*/ 820714 h 2663369"/>
                <a:gd name="connsiteX18" fmla="*/ 914400 w 3117273"/>
                <a:gd name="connsiteY18" fmla="*/ 682169 h 2663369"/>
                <a:gd name="connsiteX19" fmla="*/ 1011382 w 3117273"/>
                <a:gd name="connsiteY19" fmla="*/ 626750 h 2663369"/>
                <a:gd name="connsiteX20" fmla="*/ 1108364 w 3117273"/>
                <a:gd name="connsiteY20" fmla="*/ 529769 h 2663369"/>
                <a:gd name="connsiteX21" fmla="*/ 1260764 w 3117273"/>
                <a:gd name="connsiteY21" fmla="*/ 446641 h 2663369"/>
                <a:gd name="connsiteX22" fmla="*/ 1357745 w 3117273"/>
                <a:gd name="connsiteY22" fmla="*/ 418932 h 2663369"/>
                <a:gd name="connsiteX23" fmla="*/ 1413164 w 3117273"/>
                <a:gd name="connsiteY23" fmla="*/ 377369 h 2663369"/>
                <a:gd name="connsiteX24" fmla="*/ 1537855 w 3117273"/>
                <a:gd name="connsiteY24" fmla="*/ 349659 h 2663369"/>
                <a:gd name="connsiteX25" fmla="*/ 1662545 w 3117273"/>
                <a:gd name="connsiteY25" fmla="*/ 294241 h 2663369"/>
                <a:gd name="connsiteX26" fmla="*/ 1731818 w 3117273"/>
                <a:gd name="connsiteY26" fmla="*/ 252678 h 2663369"/>
                <a:gd name="connsiteX27" fmla="*/ 1828800 w 3117273"/>
                <a:gd name="connsiteY27" fmla="*/ 224969 h 2663369"/>
                <a:gd name="connsiteX28" fmla="*/ 1925782 w 3117273"/>
                <a:gd name="connsiteY28" fmla="*/ 197259 h 2663369"/>
                <a:gd name="connsiteX29" fmla="*/ 2008909 w 3117273"/>
                <a:gd name="connsiteY29" fmla="*/ 183405 h 2663369"/>
                <a:gd name="connsiteX30" fmla="*/ 2064327 w 3117273"/>
                <a:gd name="connsiteY30" fmla="*/ 155696 h 2663369"/>
                <a:gd name="connsiteX31" fmla="*/ 2216727 w 3117273"/>
                <a:gd name="connsiteY31" fmla="*/ 127987 h 2663369"/>
                <a:gd name="connsiteX32" fmla="*/ 2272145 w 3117273"/>
                <a:gd name="connsiteY32" fmla="*/ 114132 h 2663369"/>
                <a:gd name="connsiteX33" fmla="*/ 2369127 w 3117273"/>
                <a:gd name="connsiteY33" fmla="*/ 72569 h 2663369"/>
                <a:gd name="connsiteX34" fmla="*/ 2563091 w 3117273"/>
                <a:gd name="connsiteY34" fmla="*/ 58714 h 2663369"/>
                <a:gd name="connsiteX35" fmla="*/ 2618509 w 3117273"/>
                <a:gd name="connsiteY35" fmla="*/ 44859 h 2663369"/>
                <a:gd name="connsiteX36" fmla="*/ 2687782 w 3117273"/>
                <a:gd name="connsiteY36" fmla="*/ 31005 h 2663369"/>
                <a:gd name="connsiteX37" fmla="*/ 2840182 w 3117273"/>
                <a:gd name="connsiteY37" fmla="*/ 3296 h 2663369"/>
                <a:gd name="connsiteX38" fmla="*/ 3117273 w 3117273"/>
                <a:gd name="connsiteY38" fmla="*/ 3296 h 266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117273" h="2663369">
                  <a:moveTo>
                    <a:pt x="0" y="2663369"/>
                  </a:moveTo>
                  <a:cubicBezTo>
                    <a:pt x="4618" y="2617187"/>
                    <a:pt x="9455" y="2571026"/>
                    <a:pt x="13855" y="2524823"/>
                  </a:cubicBezTo>
                  <a:cubicBezTo>
                    <a:pt x="18691" y="2474043"/>
                    <a:pt x="19754" y="2422808"/>
                    <a:pt x="27709" y="2372423"/>
                  </a:cubicBezTo>
                  <a:cubicBezTo>
                    <a:pt x="33648" y="2334807"/>
                    <a:pt x="46855" y="2298694"/>
                    <a:pt x="55418" y="2261587"/>
                  </a:cubicBezTo>
                  <a:cubicBezTo>
                    <a:pt x="85648" y="2130592"/>
                    <a:pt x="46534" y="2252953"/>
                    <a:pt x="110836" y="2081478"/>
                  </a:cubicBezTo>
                  <a:cubicBezTo>
                    <a:pt x="121211" y="2008854"/>
                    <a:pt x="125734" y="1971832"/>
                    <a:pt x="138545" y="1901369"/>
                  </a:cubicBezTo>
                  <a:cubicBezTo>
                    <a:pt x="142757" y="1878201"/>
                    <a:pt x="144132" y="1854145"/>
                    <a:pt x="152400" y="1832096"/>
                  </a:cubicBezTo>
                  <a:cubicBezTo>
                    <a:pt x="158247" y="1816505"/>
                    <a:pt x="170873" y="1804387"/>
                    <a:pt x="180109" y="1790532"/>
                  </a:cubicBezTo>
                  <a:cubicBezTo>
                    <a:pt x="190244" y="1739858"/>
                    <a:pt x="198236" y="1685006"/>
                    <a:pt x="221673" y="1638132"/>
                  </a:cubicBezTo>
                  <a:cubicBezTo>
                    <a:pt x="231999" y="1617479"/>
                    <a:pt x="249382" y="1601187"/>
                    <a:pt x="263236" y="1582714"/>
                  </a:cubicBezTo>
                  <a:cubicBezTo>
                    <a:pt x="271572" y="1554929"/>
                    <a:pt x="307719" y="1419518"/>
                    <a:pt x="332509" y="1374896"/>
                  </a:cubicBezTo>
                  <a:cubicBezTo>
                    <a:pt x="343723" y="1354711"/>
                    <a:pt x="362859" y="1339663"/>
                    <a:pt x="374073" y="1319478"/>
                  </a:cubicBezTo>
                  <a:cubicBezTo>
                    <a:pt x="462011" y="1161191"/>
                    <a:pt x="327691" y="1342820"/>
                    <a:pt x="457200" y="1180932"/>
                  </a:cubicBezTo>
                  <a:cubicBezTo>
                    <a:pt x="472063" y="1136345"/>
                    <a:pt x="477385" y="1110363"/>
                    <a:pt x="512618" y="1070096"/>
                  </a:cubicBezTo>
                  <a:cubicBezTo>
                    <a:pt x="527823" y="1052718"/>
                    <a:pt x="549563" y="1042387"/>
                    <a:pt x="568036" y="1028532"/>
                  </a:cubicBezTo>
                  <a:cubicBezTo>
                    <a:pt x="638244" y="888116"/>
                    <a:pt x="543252" y="1057446"/>
                    <a:pt x="651164" y="931550"/>
                  </a:cubicBezTo>
                  <a:cubicBezTo>
                    <a:pt x="664605" y="915869"/>
                    <a:pt x="665273" y="891675"/>
                    <a:pt x="678873" y="876132"/>
                  </a:cubicBezTo>
                  <a:cubicBezTo>
                    <a:pt x="698345" y="853878"/>
                    <a:pt x="726044" y="840360"/>
                    <a:pt x="748145" y="820714"/>
                  </a:cubicBezTo>
                  <a:cubicBezTo>
                    <a:pt x="852307" y="728126"/>
                    <a:pt x="754226" y="788952"/>
                    <a:pt x="914400" y="682169"/>
                  </a:cubicBezTo>
                  <a:cubicBezTo>
                    <a:pt x="945380" y="661516"/>
                    <a:pt x="982105" y="649753"/>
                    <a:pt x="1011382" y="626750"/>
                  </a:cubicBezTo>
                  <a:cubicBezTo>
                    <a:pt x="1047331" y="598505"/>
                    <a:pt x="1065917" y="546749"/>
                    <a:pt x="1108364" y="529769"/>
                  </a:cubicBezTo>
                  <a:cubicBezTo>
                    <a:pt x="1263943" y="467535"/>
                    <a:pt x="1082775" y="545522"/>
                    <a:pt x="1260764" y="446641"/>
                  </a:cubicBezTo>
                  <a:cubicBezTo>
                    <a:pt x="1277023" y="437608"/>
                    <a:pt x="1344705" y="422192"/>
                    <a:pt x="1357745" y="418932"/>
                  </a:cubicBezTo>
                  <a:cubicBezTo>
                    <a:pt x="1376218" y="405078"/>
                    <a:pt x="1392511" y="387696"/>
                    <a:pt x="1413164" y="377369"/>
                  </a:cubicBezTo>
                  <a:cubicBezTo>
                    <a:pt x="1426209" y="370846"/>
                    <a:pt x="1530566" y="351117"/>
                    <a:pt x="1537855" y="349659"/>
                  </a:cubicBezTo>
                  <a:cubicBezTo>
                    <a:pt x="1767594" y="211817"/>
                    <a:pt x="1479080" y="375780"/>
                    <a:pt x="1662545" y="294241"/>
                  </a:cubicBezTo>
                  <a:cubicBezTo>
                    <a:pt x="1687152" y="283304"/>
                    <a:pt x="1706961" y="263035"/>
                    <a:pt x="1731818" y="252678"/>
                  </a:cubicBezTo>
                  <a:cubicBezTo>
                    <a:pt x="1762853" y="239747"/>
                    <a:pt x="1796597" y="234630"/>
                    <a:pt x="1828800" y="224969"/>
                  </a:cubicBezTo>
                  <a:cubicBezTo>
                    <a:pt x="1881618" y="209124"/>
                    <a:pt x="1865075" y="209400"/>
                    <a:pt x="1925782" y="197259"/>
                  </a:cubicBezTo>
                  <a:cubicBezTo>
                    <a:pt x="1953328" y="191750"/>
                    <a:pt x="1981200" y="188023"/>
                    <a:pt x="2008909" y="183405"/>
                  </a:cubicBezTo>
                  <a:cubicBezTo>
                    <a:pt x="2027382" y="174169"/>
                    <a:pt x="2044989" y="162948"/>
                    <a:pt x="2064327" y="155696"/>
                  </a:cubicBezTo>
                  <a:cubicBezTo>
                    <a:pt x="2108694" y="139058"/>
                    <a:pt x="2174179" y="135723"/>
                    <a:pt x="2216727" y="127987"/>
                  </a:cubicBezTo>
                  <a:cubicBezTo>
                    <a:pt x="2235461" y="124581"/>
                    <a:pt x="2254250" y="120639"/>
                    <a:pt x="2272145" y="114132"/>
                  </a:cubicBezTo>
                  <a:cubicBezTo>
                    <a:pt x="2305198" y="102113"/>
                    <a:pt x="2334577" y="79150"/>
                    <a:pt x="2369127" y="72569"/>
                  </a:cubicBezTo>
                  <a:cubicBezTo>
                    <a:pt x="2432802" y="60441"/>
                    <a:pt x="2498436" y="63332"/>
                    <a:pt x="2563091" y="58714"/>
                  </a:cubicBezTo>
                  <a:cubicBezTo>
                    <a:pt x="2581564" y="54096"/>
                    <a:pt x="2599921" y="48990"/>
                    <a:pt x="2618509" y="44859"/>
                  </a:cubicBezTo>
                  <a:cubicBezTo>
                    <a:pt x="2641497" y="39751"/>
                    <a:pt x="2664937" y="36716"/>
                    <a:pt x="2687782" y="31005"/>
                  </a:cubicBezTo>
                  <a:cubicBezTo>
                    <a:pt x="2774092" y="9428"/>
                    <a:pt x="2690826" y="8630"/>
                    <a:pt x="2840182" y="3296"/>
                  </a:cubicBezTo>
                  <a:cubicBezTo>
                    <a:pt x="2932487" y="0"/>
                    <a:pt x="3024909" y="3296"/>
                    <a:pt x="3117273" y="3296"/>
                  </a:cubicBezTo>
                </a:path>
              </a:pathLst>
            </a:custGeom>
            <a:ln w="25400">
              <a:solidFill>
                <a:schemeClr val="tx1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Forme libre 78"/>
            <p:cNvSpPr/>
            <p:nvPr/>
          </p:nvSpPr>
          <p:spPr>
            <a:xfrm rot="4380000">
              <a:off x="4587931" y="4387368"/>
              <a:ext cx="290729" cy="256734"/>
            </a:xfrm>
            <a:custGeom>
              <a:avLst/>
              <a:gdLst>
                <a:gd name="connsiteX0" fmla="*/ 0 w 3325091"/>
                <a:gd name="connsiteY0" fmla="*/ 2247509 h 2247509"/>
                <a:gd name="connsiteX1" fmla="*/ 69273 w 3325091"/>
                <a:gd name="connsiteY1" fmla="*/ 2164381 h 2247509"/>
                <a:gd name="connsiteX2" fmla="*/ 83127 w 3325091"/>
                <a:gd name="connsiteY2" fmla="*/ 2122818 h 2247509"/>
                <a:gd name="connsiteX3" fmla="*/ 124691 w 3325091"/>
                <a:gd name="connsiteY3" fmla="*/ 2039690 h 2247509"/>
                <a:gd name="connsiteX4" fmla="*/ 138546 w 3325091"/>
                <a:gd name="connsiteY4" fmla="*/ 1998127 h 2247509"/>
                <a:gd name="connsiteX5" fmla="*/ 207818 w 3325091"/>
                <a:gd name="connsiteY5" fmla="*/ 1831872 h 2247509"/>
                <a:gd name="connsiteX6" fmla="*/ 249382 w 3325091"/>
                <a:gd name="connsiteY6" fmla="*/ 1748745 h 2247509"/>
                <a:gd name="connsiteX7" fmla="*/ 277091 w 3325091"/>
                <a:gd name="connsiteY7" fmla="*/ 1665618 h 2247509"/>
                <a:gd name="connsiteX8" fmla="*/ 290946 w 3325091"/>
                <a:gd name="connsiteY8" fmla="*/ 1610200 h 2247509"/>
                <a:gd name="connsiteX9" fmla="*/ 387927 w 3325091"/>
                <a:gd name="connsiteY9" fmla="*/ 1457800 h 2247509"/>
                <a:gd name="connsiteX10" fmla="*/ 429491 w 3325091"/>
                <a:gd name="connsiteY10" fmla="*/ 1388527 h 2247509"/>
                <a:gd name="connsiteX11" fmla="*/ 554182 w 3325091"/>
                <a:gd name="connsiteY11" fmla="*/ 1236127 h 2247509"/>
                <a:gd name="connsiteX12" fmla="*/ 623455 w 3325091"/>
                <a:gd name="connsiteY12" fmla="*/ 1139145 h 2247509"/>
                <a:gd name="connsiteX13" fmla="*/ 734291 w 3325091"/>
                <a:gd name="connsiteY13" fmla="*/ 1069872 h 2247509"/>
                <a:gd name="connsiteX14" fmla="*/ 983673 w 3325091"/>
                <a:gd name="connsiteY14" fmla="*/ 862054 h 2247509"/>
                <a:gd name="connsiteX15" fmla="*/ 1288473 w 3325091"/>
                <a:gd name="connsiteY15" fmla="*/ 695800 h 2247509"/>
                <a:gd name="connsiteX16" fmla="*/ 1440873 w 3325091"/>
                <a:gd name="connsiteY16" fmla="*/ 612672 h 2247509"/>
                <a:gd name="connsiteX17" fmla="*/ 1787236 w 3325091"/>
                <a:gd name="connsiteY17" fmla="*/ 432563 h 2247509"/>
                <a:gd name="connsiteX18" fmla="*/ 2078182 w 3325091"/>
                <a:gd name="connsiteY18" fmla="*/ 294018 h 2247509"/>
                <a:gd name="connsiteX19" fmla="*/ 2341418 w 3325091"/>
                <a:gd name="connsiteY19" fmla="*/ 210890 h 2247509"/>
                <a:gd name="connsiteX20" fmla="*/ 2452255 w 3325091"/>
                <a:gd name="connsiteY20" fmla="*/ 155472 h 2247509"/>
                <a:gd name="connsiteX21" fmla="*/ 2549236 w 3325091"/>
                <a:gd name="connsiteY21" fmla="*/ 141618 h 2247509"/>
                <a:gd name="connsiteX22" fmla="*/ 2701636 w 3325091"/>
                <a:gd name="connsiteY22" fmla="*/ 100054 h 2247509"/>
                <a:gd name="connsiteX23" fmla="*/ 2840182 w 3325091"/>
                <a:gd name="connsiteY23" fmla="*/ 72345 h 2247509"/>
                <a:gd name="connsiteX24" fmla="*/ 2937164 w 3325091"/>
                <a:gd name="connsiteY24" fmla="*/ 58490 h 2247509"/>
                <a:gd name="connsiteX25" fmla="*/ 3034146 w 3325091"/>
                <a:gd name="connsiteY25" fmla="*/ 30781 h 2247509"/>
                <a:gd name="connsiteX26" fmla="*/ 3117273 w 3325091"/>
                <a:gd name="connsiteY26" fmla="*/ 16927 h 2247509"/>
                <a:gd name="connsiteX27" fmla="*/ 3186546 w 3325091"/>
                <a:gd name="connsiteY27" fmla="*/ 3072 h 2247509"/>
                <a:gd name="connsiteX28" fmla="*/ 3325091 w 3325091"/>
                <a:gd name="connsiteY28" fmla="*/ 3072 h 224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325091" h="2247509">
                  <a:moveTo>
                    <a:pt x="0" y="2247509"/>
                  </a:moveTo>
                  <a:cubicBezTo>
                    <a:pt x="30641" y="2216868"/>
                    <a:pt x="49984" y="2202959"/>
                    <a:pt x="69273" y="2164381"/>
                  </a:cubicBezTo>
                  <a:cubicBezTo>
                    <a:pt x="75804" y="2151319"/>
                    <a:pt x="77196" y="2136163"/>
                    <a:pt x="83127" y="2122818"/>
                  </a:cubicBezTo>
                  <a:cubicBezTo>
                    <a:pt x="95709" y="2094508"/>
                    <a:pt x="112109" y="2068000"/>
                    <a:pt x="124691" y="2039690"/>
                  </a:cubicBezTo>
                  <a:cubicBezTo>
                    <a:pt x="130622" y="2026345"/>
                    <a:pt x="133122" y="2011686"/>
                    <a:pt x="138546" y="1998127"/>
                  </a:cubicBezTo>
                  <a:cubicBezTo>
                    <a:pt x="160843" y="1942385"/>
                    <a:pt x="180969" y="1885570"/>
                    <a:pt x="207818" y="1831872"/>
                  </a:cubicBezTo>
                  <a:cubicBezTo>
                    <a:pt x="221673" y="1804163"/>
                    <a:pt x="237467" y="1777342"/>
                    <a:pt x="249382" y="1748745"/>
                  </a:cubicBezTo>
                  <a:cubicBezTo>
                    <a:pt x="260616" y="1721784"/>
                    <a:pt x="268698" y="1693594"/>
                    <a:pt x="277091" y="1665618"/>
                  </a:cubicBezTo>
                  <a:cubicBezTo>
                    <a:pt x="282563" y="1647380"/>
                    <a:pt x="283067" y="1627534"/>
                    <a:pt x="290946" y="1610200"/>
                  </a:cubicBezTo>
                  <a:cubicBezTo>
                    <a:pt x="339363" y="1503683"/>
                    <a:pt x="335471" y="1536484"/>
                    <a:pt x="387927" y="1457800"/>
                  </a:cubicBezTo>
                  <a:cubicBezTo>
                    <a:pt x="402864" y="1435394"/>
                    <a:pt x="413334" y="1410070"/>
                    <a:pt x="429491" y="1388527"/>
                  </a:cubicBezTo>
                  <a:cubicBezTo>
                    <a:pt x="468873" y="1336018"/>
                    <a:pt x="516031" y="1289538"/>
                    <a:pt x="554182" y="1236127"/>
                  </a:cubicBezTo>
                  <a:cubicBezTo>
                    <a:pt x="577273" y="1203800"/>
                    <a:pt x="594263" y="1166091"/>
                    <a:pt x="623455" y="1139145"/>
                  </a:cubicBezTo>
                  <a:cubicBezTo>
                    <a:pt x="655469" y="1109594"/>
                    <a:pt x="699683" y="1096337"/>
                    <a:pt x="734291" y="1069872"/>
                  </a:cubicBezTo>
                  <a:cubicBezTo>
                    <a:pt x="839151" y="989685"/>
                    <a:pt x="871127" y="931033"/>
                    <a:pt x="983673" y="862054"/>
                  </a:cubicBezTo>
                  <a:cubicBezTo>
                    <a:pt x="1082346" y="801577"/>
                    <a:pt x="1186873" y="751218"/>
                    <a:pt x="1288473" y="695800"/>
                  </a:cubicBezTo>
                  <a:cubicBezTo>
                    <a:pt x="1339273" y="668091"/>
                    <a:pt x="1393468" y="645856"/>
                    <a:pt x="1440873" y="612672"/>
                  </a:cubicBezTo>
                  <a:cubicBezTo>
                    <a:pt x="1674724" y="448975"/>
                    <a:pt x="1481835" y="568296"/>
                    <a:pt x="1787236" y="432563"/>
                  </a:cubicBezTo>
                  <a:cubicBezTo>
                    <a:pt x="1885394" y="388937"/>
                    <a:pt x="1975752" y="326365"/>
                    <a:pt x="2078182" y="294018"/>
                  </a:cubicBezTo>
                  <a:cubicBezTo>
                    <a:pt x="2165927" y="266309"/>
                    <a:pt x="2259116" y="252041"/>
                    <a:pt x="2341418" y="210890"/>
                  </a:cubicBezTo>
                  <a:cubicBezTo>
                    <a:pt x="2378364" y="192417"/>
                    <a:pt x="2413068" y="168534"/>
                    <a:pt x="2452255" y="155472"/>
                  </a:cubicBezTo>
                  <a:cubicBezTo>
                    <a:pt x="2483234" y="145146"/>
                    <a:pt x="2517358" y="148702"/>
                    <a:pt x="2549236" y="141618"/>
                  </a:cubicBezTo>
                  <a:cubicBezTo>
                    <a:pt x="2600638" y="130195"/>
                    <a:pt x="2650412" y="112250"/>
                    <a:pt x="2701636" y="100054"/>
                  </a:cubicBezTo>
                  <a:cubicBezTo>
                    <a:pt x="2747452" y="89145"/>
                    <a:pt x="2793802" y="80530"/>
                    <a:pt x="2840182" y="72345"/>
                  </a:cubicBezTo>
                  <a:cubicBezTo>
                    <a:pt x="2872341" y="66670"/>
                    <a:pt x="2905233" y="65332"/>
                    <a:pt x="2937164" y="58490"/>
                  </a:cubicBezTo>
                  <a:cubicBezTo>
                    <a:pt x="2970039" y="51445"/>
                    <a:pt x="3001386" y="38341"/>
                    <a:pt x="3034146" y="30781"/>
                  </a:cubicBezTo>
                  <a:cubicBezTo>
                    <a:pt x="3061518" y="24465"/>
                    <a:pt x="3089635" y="21952"/>
                    <a:pt x="3117273" y="16927"/>
                  </a:cubicBezTo>
                  <a:cubicBezTo>
                    <a:pt x="3140441" y="12715"/>
                    <a:pt x="3163050" y="4638"/>
                    <a:pt x="3186546" y="3072"/>
                  </a:cubicBezTo>
                  <a:cubicBezTo>
                    <a:pt x="3232625" y="0"/>
                    <a:pt x="3278909" y="3072"/>
                    <a:pt x="3325091" y="3072"/>
                  </a:cubicBezTo>
                </a:path>
              </a:pathLst>
            </a:custGeom>
            <a:ln w="254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3" name="Text Box 41"/>
          <p:cNvSpPr txBox="1">
            <a:spLocks noChangeArrowheads="1"/>
          </p:cNvSpPr>
          <p:nvPr/>
        </p:nvSpPr>
        <p:spPr bwMode="auto">
          <a:xfrm>
            <a:off x="323528" y="3409255"/>
            <a:ext cx="30243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400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Passive</a:t>
            </a:r>
            <a:endParaRPr lang="fr-BE" sz="1400" b="1" i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4" name="Text Box 41"/>
          <p:cNvSpPr txBox="1">
            <a:spLocks noChangeArrowheads="1"/>
          </p:cNvSpPr>
          <p:nvPr/>
        </p:nvSpPr>
        <p:spPr bwMode="auto">
          <a:xfrm>
            <a:off x="3131840" y="3409255"/>
            <a:ext cx="28803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400" b="1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Active</a:t>
            </a:r>
            <a:endParaRPr lang="fr-BE" sz="1400" b="1" i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87" name="Connecteur droit avec flèche 86"/>
          <p:cNvCxnSpPr/>
          <p:nvPr/>
        </p:nvCxnSpPr>
        <p:spPr>
          <a:xfrm flipV="1">
            <a:off x="4896000" y="1447206"/>
            <a:ext cx="432048" cy="432048"/>
          </a:xfrm>
          <a:prstGeom prst="straightConnector1">
            <a:avLst/>
          </a:prstGeom>
          <a:ln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Box 41"/>
          <p:cNvSpPr txBox="1">
            <a:spLocks noChangeArrowheads="1"/>
          </p:cNvSpPr>
          <p:nvPr/>
        </p:nvSpPr>
        <p:spPr bwMode="auto">
          <a:xfrm>
            <a:off x="6876256" y="1224000"/>
            <a:ext cx="18000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« </a:t>
            </a:r>
            <a:r>
              <a:rPr lang="fr-BE" sz="12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Physical</a:t>
            </a:r>
            <a:r>
              <a:rPr lang="fr-BE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 »</a:t>
            </a:r>
            <a:endParaRPr lang="fr-BE" sz="1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5004048" y="620688"/>
            <a:ext cx="41044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[C.L. (in </a:t>
            </a:r>
            <a:r>
              <a:rPr lang="fr-BE" sz="1400" b="1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preparation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)]</a:t>
            </a:r>
          </a:p>
        </p:txBody>
      </p:sp>
      <p:sp>
        <p:nvSpPr>
          <p:cNvPr id="101" name="Text Box 41"/>
          <p:cNvSpPr txBox="1">
            <a:spLocks noChangeArrowheads="1"/>
          </p:cNvSpPr>
          <p:nvPr/>
        </p:nvSpPr>
        <p:spPr bwMode="auto">
          <a:xfrm>
            <a:off x="6876440" y="1700808"/>
            <a:ext cx="18000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« Background »</a:t>
            </a:r>
            <a:endParaRPr lang="fr-BE" sz="1200" b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9001" y="5805264"/>
            <a:ext cx="1869758" cy="77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5805264"/>
            <a:ext cx="1869758" cy="77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gauge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symmetry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41"/>
          <p:cNvSpPr txBox="1">
            <a:spLocks noChangeArrowheads="1"/>
          </p:cNvSpPr>
          <p:nvPr/>
        </p:nvSpPr>
        <p:spPr bwMode="auto">
          <a:xfrm>
            <a:off x="707776" y="980728"/>
            <a:ext cx="2856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Quantum 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electrodynamics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t="43448"/>
          <a:stretch>
            <a:fillRect/>
          </a:stretch>
        </p:blipFill>
        <p:spPr bwMode="auto">
          <a:xfrm>
            <a:off x="5336063" y="1234234"/>
            <a:ext cx="1540193" cy="25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81"/>
          <p:cNvGrpSpPr>
            <a:grpSpLocks noChangeAspect="1"/>
          </p:cNvGrpSpPr>
          <p:nvPr/>
        </p:nvGrpSpPr>
        <p:grpSpPr>
          <a:xfrm>
            <a:off x="3851920" y="1289282"/>
            <a:ext cx="2010831" cy="1707670"/>
            <a:chOff x="1259544" y="1628800"/>
            <a:chExt cx="2628536" cy="2232248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r="73334" b="46948"/>
            <a:stretch>
              <a:fillRect/>
            </a:stretch>
          </p:blipFill>
          <p:spPr bwMode="auto">
            <a:xfrm>
              <a:off x="3168000" y="2232000"/>
              <a:ext cx="720080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Ellipse 14"/>
            <p:cNvSpPr/>
            <p:nvPr/>
          </p:nvSpPr>
          <p:spPr>
            <a:xfrm>
              <a:off x="1259544" y="1916832"/>
              <a:ext cx="1944000" cy="19442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 flipV="1">
              <a:off x="2231936" y="2420888"/>
              <a:ext cx="827896" cy="469960"/>
            </a:xfrm>
            <a:prstGeom prst="straightConnector1">
              <a:avLst/>
            </a:prstGeom>
            <a:ln w="50800" cmpd="dbl">
              <a:solidFill>
                <a:srgbClr val="0000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/>
            <p:cNvCxnSpPr/>
            <p:nvPr/>
          </p:nvCxnSpPr>
          <p:spPr>
            <a:xfrm flipV="1">
              <a:off x="2231936" y="2890848"/>
              <a:ext cx="1296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 flipV="1">
              <a:off x="2231936" y="1988840"/>
              <a:ext cx="323840" cy="90200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79713" b="56552"/>
            <a:stretch>
              <a:fillRect/>
            </a:stretch>
          </p:blipFill>
          <p:spPr bwMode="auto">
            <a:xfrm>
              <a:off x="2489736" y="1628800"/>
              <a:ext cx="426080" cy="270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Forme libre 32"/>
            <p:cNvSpPr/>
            <p:nvPr/>
          </p:nvSpPr>
          <p:spPr>
            <a:xfrm rot="6121254">
              <a:off x="2329402" y="2628000"/>
              <a:ext cx="236725" cy="271274"/>
            </a:xfrm>
            <a:custGeom>
              <a:avLst/>
              <a:gdLst>
                <a:gd name="connsiteX0" fmla="*/ 0 w 6026728"/>
                <a:gd name="connsiteY0" fmla="*/ 3977784 h 3977784"/>
                <a:gd name="connsiteX1" fmla="*/ 27709 w 6026728"/>
                <a:gd name="connsiteY1" fmla="*/ 3880802 h 3977784"/>
                <a:gd name="connsiteX2" fmla="*/ 41564 w 6026728"/>
                <a:gd name="connsiteY2" fmla="*/ 3825384 h 3977784"/>
                <a:gd name="connsiteX3" fmla="*/ 110837 w 6026728"/>
                <a:gd name="connsiteY3" fmla="*/ 3700693 h 3977784"/>
                <a:gd name="connsiteX4" fmla="*/ 180109 w 6026728"/>
                <a:gd name="connsiteY4" fmla="*/ 3492875 h 3977784"/>
                <a:gd name="connsiteX5" fmla="*/ 193964 w 6026728"/>
                <a:gd name="connsiteY5" fmla="*/ 3423602 h 3977784"/>
                <a:gd name="connsiteX6" fmla="*/ 249382 w 6026728"/>
                <a:gd name="connsiteY6" fmla="*/ 3312766 h 3977784"/>
                <a:gd name="connsiteX7" fmla="*/ 304800 w 6026728"/>
                <a:gd name="connsiteY7" fmla="*/ 3077239 h 3977784"/>
                <a:gd name="connsiteX8" fmla="*/ 318655 w 6026728"/>
                <a:gd name="connsiteY8" fmla="*/ 2980257 h 3977784"/>
                <a:gd name="connsiteX9" fmla="*/ 360219 w 6026728"/>
                <a:gd name="connsiteY9" fmla="*/ 2883275 h 3977784"/>
                <a:gd name="connsiteX10" fmla="*/ 415637 w 6026728"/>
                <a:gd name="connsiteY10" fmla="*/ 2730875 h 3977784"/>
                <a:gd name="connsiteX11" fmla="*/ 429491 w 6026728"/>
                <a:gd name="connsiteY11" fmla="*/ 2647748 h 3977784"/>
                <a:gd name="connsiteX12" fmla="*/ 609600 w 6026728"/>
                <a:gd name="connsiteY12" fmla="*/ 2273675 h 3977784"/>
                <a:gd name="connsiteX13" fmla="*/ 692728 w 6026728"/>
                <a:gd name="connsiteY13" fmla="*/ 2121275 h 3977784"/>
                <a:gd name="connsiteX14" fmla="*/ 748146 w 6026728"/>
                <a:gd name="connsiteY14" fmla="*/ 2024293 h 3977784"/>
                <a:gd name="connsiteX15" fmla="*/ 845128 w 6026728"/>
                <a:gd name="connsiteY15" fmla="*/ 1899602 h 3977784"/>
                <a:gd name="connsiteX16" fmla="*/ 983673 w 6026728"/>
                <a:gd name="connsiteY16" fmla="*/ 1691784 h 3977784"/>
                <a:gd name="connsiteX17" fmla="*/ 1080655 w 6026728"/>
                <a:gd name="connsiteY17" fmla="*/ 1594802 h 3977784"/>
                <a:gd name="connsiteX18" fmla="*/ 1302328 w 6026728"/>
                <a:gd name="connsiteY18" fmla="*/ 1414693 h 3977784"/>
                <a:gd name="connsiteX19" fmla="*/ 1468582 w 6026728"/>
                <a:gd name="connsiteY19" fmla="*/ 1303857 h 3977784"/>
                <a:gd name="connsiteX20" fmla="*/ 1745673 w 6026728"/>
                <a:gd name="connsiteY20" fmla="*/ 1151457 h 3977784"/>
                <a:gd name="connsiteX21" fmla="*/ 1898073 w 6026728"/>
                <a:gd name="connsiteY21" fmla="*/ 1109893 h 3977784"/>
                <a:gd name="connsiteX22" fmla="*/ 2105891 w 6026728"/>
                <a:gd name="connsiteY22" fmla="*/ 999057 h 3977784"/>
                <a:gd name="connsiteX23" fmla="*/ 2244437 w 6026728"/>
                <a:gd name="connsiteY23" fmla="*/ 943639 h 3977784"/>
                <a:gd name="connsiteX24" fmla="*/ 2646219 w 6026728"/>
                <a:gd name="connsiteY24" fmla="*/ 735821 h 3977784"/>
                <a:gd name="connsiteX25" fmla="*/ 2826328 w 6026728"/>
                <a:gd name="connsiteY25" fmla="*/ 694257 h 3977784"/>
                <a:gd name="connsiteX26" fmla="*/ 3186546 w 6026728"/>
                <a:gd name="connsiteY26" fmla="*/ 569566 h 3977784"/>
                <a:gd name="connsiteX27" fmla="*/ 3574473 w 6026728"/>
                <a:gd name="connsiteY27" fmla="*/ 458730 h 3977784"/>
                <a:gd name="connsiteX28" fmla="*/ 3796146 w 6026728"/>
                <a:gd name="connsiteY28" fmla="*/ 403312 h 3977784"/>
                <a:gd name="connsiteX29" fmla="*/ 4031673 w 6026728"/>
                <a:gd name="connsiteY29" fmla="*/ 320184 h 3977784"/>
                <a:gd name="connsiteX30" fmla="*/ 4170219 w 6026728"/>
                <a:gd name="connsiteY30" fmla="*/ 292475 h 3977784"/>
                <a:gd name="connsiteX31" fmla="*/ 4627419 w 6026728"/>
                <a:gd name="connsiteY31" fmla="*/ 195493 h 3977784"/>
                <a:gd name="connsiteX32" fmla="*/ 4779819 w 6026728"/>
                <a:gd name="connsiteY32" fmla="*/ 167784 h 3977784"/>
                <a:gd name="connsiteX33" fmla="*/ 4904509 w 6026728"/>
                <a:gd name="connsiteY33" fmla="*/ 140075 h 3977784"/>
                <a:gd name="connsiteX34" fmla="*/ 5140037 w 6026728"/>
                <a:gd name="connsiteY34" fmla="*/ 126221 h 3977784"/>
                <a:gd name="connsiteX35" fmla="*/ 5209309 w 6026728"/>
                <a:gd name="connsiteY35" fmla="*/ 98512 h 3977784"/>
                <a:gd name="connsiteX36" fmla="*/ 5666509 w 6026728"/>
                <a:gd name="connsiteY36" fmla="*/ 70802 h 3977784"/>
                <a:gd name="connsiteX37" fmla="*/ 5763491 w 6026728"/>
                <a:gd name="connsiteY37" fmla="*/ 29239 h 3977784"/>
                <a:gd name="connsiteX38" fmla="*/ 5860473 w 6026728"/>
                <a:gd name="connsiteY38" fmla="*/ 15384 h 3977784"/>
                <a:gd name="connsiteX39" fmla="*/ 6026728 w 6026728"/>
                <a:gd name="connsiteY39" fmla="*/ 1530 h 3977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026728" h="3977784">
                  <a:moveTo>
                    <a:pt x="0" y="3977784"/>
                  </a:moveTo>
                  <a:cubicBezTo>
                    <a:pt x="9236" y="3945457"/>
                    <a:pt x="18863" y="3913238"/>
                    <a:pt x="27709" y="3880802"/>
                  </a:cubicBezTo>
                  <a:cubicBezTo>
                    <a:pt x="32719" y="3862432"/>
                    <a:pt x="33585" y="3842673"/>
                    <a:pt x="41564" y="3825384"/>
                  </a:cubicBezTo>
                  <a:cubicBezTo>
                    <a:pt x="61489" y="3782213"/>
                    <a:pt x="87746" y="3742257"/>
                    <a:pt x="110837" y="3700693"/>
                  </a:cubicBezTo>
                  <a:cubicBezTo>
                    <a:pt x="138080" y="3509983"/>
                    <a:pt x="100540" y="3699756"/>
                    <a:pt x="180109" y="3492875"/>
                  </a:cubicBezTo>
                  <a:cubicBezTo>
                    <a:pt x="188562" y="3470896"/>
                    <a:pt x="185511" y="3445581"/>
                    <a:pt x="193964" y="3423602"/>
                  </a:cubicBezTo>
                  <a:cubicBezTo>
                    <a:pt x="208792" y="3385049"/>
                    <a:pt x="230909" y="3349711"/>
                    <a:pt x="249382" y="3312766"/>
                  </a:cubicBezTo>
                  <a:cubicBezTo>
                    <a:pt x="280912" y="2997479"/>
                    <a:pt x="234213" y="3324296"/>
                    <a:pt x="304800" y="3077239"/>
                  </a:cubicBezTo>
                  <a:cubicBezTo>
                    <a:pt x="313771" y="3045840"/>
                    <a:pt x="309684" y="3011656"/>
                    <a:pt x="318655" y="2980257"/>
                  </a:cubicBezTo>
                  <a:cubicBezTo>
                    <a:pt x="328317" y="2946439"/>
                    <a:pt x="347471" y="2916055"/>
                    <a:pt x="360219" y="2883275"/>
                  </a:cubicBezTo>
                  <a:cubicBezTo>
                    <a:pt x="379811" y="2832896"/>
                    <a:pt x="397164" y="2781675"/>
                    <a:pt x="415637" y="2730875"/>
                  </a:cubicBezTo>
                  <a:cubicBezTo>
                    <a:pt x="420255" y="2703166"/>
                    <a:pt x="420608" y="2674398"/>
                    <a:pt x="429491" y="2647748"/>
                  </a:cubicBezTo>
                  <a:cubicBezTo>
                    <a:pt x="452713" y="2578081"/>
                    <a:pt x="607484" y="2277767"/>
                    <a:pt x="609600" y="2273675"/>
                  </a:cubicBezTo>
                  <a:cubicBezTo>
                    <a:pt x="636185" y="2222278"/>
                    <a:pt x="664626" y="2171859"/>
                    <a:pt x="692728" y="2121275"/>
                  </a:cubicBezTo>
                  <a:cubicBezTo>
                    <a:pt x="710810" y="2088728"/>
                    <a:pt x="725287" y="2053683"/>
                    <a:pt x="748146" y="2024293"/>
                  </a:cubicBezTo>
                  <a:cubicBezTo>
                    <a:pt x="780473" y="1982729"/>
                    <a:pt x="815920" y="1943414"/>
                    <a:pt x="845128" y="1899602"/>
                  </a:cubicBezTo>
                  <a:cubicBezTo>
                    <a:pt x="974098" y="1706147"/>
                    <a:pt x="759131" y="1948403"/>
                    <a:pt x="983673" y="1691784"/>
                  </a:cubicBezTo>
                  <a:cubicBezTo>
                    <a:pt x="1013778" y="1657378"/>
                    <a:pt x="1047233" y="1625996"/>
                    <a:pt x="1080655" y="1594802"/>
                  </a:cubicBezTo>
                  <a:cubicBezTo>
                    <a:pt x="1155653" y="1524804"/>
                    <a:pt x="1218628" y="1473283"/>
                    <a:pt x="1302328" y="1414693"/>
                  </a:cubicBezTo>
                  <a:cubicBezTo>
                    <a:pt x="1356892" y="1376498"/>
                    <a:pt x="1411312" y="1337861"/>
                    <a:pt x="1468582" y="1303857"/>
                  </a:cubicBezTo>
                  <a:cubicBezTo>
                    <a:pt x="1559221" y="1250040"/>
                    <a:pt x="1643975" y="1179193"/>
                    <a:pt x="1745673" y="1151457"/>
                  </a:cubicBezTo>
                  <a:cubicBezTo>
                    <a:pt x="1796473" y="1137602"/>
                    <a:pt x="1849579" y="1130410"/>
                    <a:pt x="1898073" y="1109893"/>
                  </a:cubicBezTo>
                  <a:cubicBezTo>
                    <a:pt x="1970377" y="1079303"/>
                    <a:pt x="2035113" y="1033030"/>
                    <a:pt x="2105891" y="999057"/>
                  </a:cubicBezTo>
                  <a:cubicBezTo>
                    <a:pt x="2150732" y="977533"/>
                    <a:pt x="2199949" y="965883"/>
                    <a:pt x="2244437" y="943639"/>
                  </a:cubicBezTo>
                  <a:cubicBezTo>
                    <a:pt x="2429357" y="851179"/>
                    <a:pt x="2448340" y="806492"/>
                    <a:pt x="2646219" y="735821"/>
                  </a:cubicBezTo>
                  <a:cubicBezTo>
                    <a:pt x="2704244" y="715098"/>
                    <a:pt x="2767438" y="712377"/>
                    <a:pt x="2826328" y="694257"/>
                  </a:cubicBezTo>
                  <a:cubicBezTo>
                    <a:pt x="2947772" y="656889"/>
                    <a:pt x="3063277" y="600383"/>
                    <a:pt x="3186546" y="569566"/>
                  </a:cubicBezTo>
                  <a:cubicBezTo>
                    <a:pt x="3879534" y="396320"/>
                    <a:pt x="3017947" y="617737"/>
                    <a:pt x="3574473" y="458730"/>
                  </a:cubicBezTo>
                  <a:cubicBezTo>
                    <a:pt x="3647708" y="437806"/>
                    <a:pt x="3723254" y="425401"/>
                    <a:pt x="3796146" y="403312"/>
                  </a:cubicBezTo>
                  <a:cubicBezTo>
                    <a:pt x="3875823" y="379167"/>
                    <a:pt x="3951848" y="343836"/>
                    <a:pt x="4031673" y="320184"/>
                  </a:cubicBezTo>
                  <a:cubicBezTo>
                    <a:pt x="4076829" y="306804"/>
                    <a:pt x="4124403" y="303383"/>
                    <a:pt x="4170219" y="292475"/>
                  </a:cubicBezTo>
                  <a:cubicBezTo>
                    <a:pt x="4577343" y="195542"/>
                    <a:pt x="3966642" y="315635"/>
                    <a:pt x="4627419" y="195493"/>
                  </a:cubicBezTo>
                  <a:cubicBezTo>
                    <a:pt x="4678219" y="186257"/>
                    <a:pt x="4729416" y="178985"/>
                    <a:pt x="4779819" y="167784"/>
                  </a:cubicBezTo>
                  <a:cubicBezTo>
                    <a:pt x="4821382" y="158548"/>
                    <a:pt x="4862212" y="144955"/>
                    <a:pt x="4904509" y="140075"/>
                  </a:cubicBezTo>
                  <a:cubicBezTo>
                    <a:pt x="4982636" y="131061"/>
                    <a:pt x="5061528" y="130839"/>
                    <a:pt x="5140037" y="126221"/>
                  </a:cubicBezTo>
                  <a:cubicBezTo>
                    <a:pt x="5163128" y="116985"/>
                    <a:pt x="5185488" y="105658"/>
                    <a:pt x="5209309" y="98512"/>
                  </a:cubicBezTo>
                  <a:cubicBezTo>
                    <a:pt x="5331243" y="61931"/>
                    <a:pt x="5662852" y="70933"/>
                    <a:pt x="5666509" y="70802"/>
                  </a:cubicBezTo>
                  <a:cubicBezTo>
                    <a:pt x="5698836" y="56948"/>
                    <a:pt x="5729673" y="38901"/>
                    <a:pt x="5763491" y="29239"/>
                  </a:cubicBezTo>
                  <a:cubicBezTo>
                    <a:pt x="5794890" y="20268"/>
                    <a:pt x="5828070" y="19434"/>
                    <a:pt x="5860473" y="15384"/>
                  </a:cubicBezTo>
                  <a:cubicBezTo>
                    <a:pt x="5983545" y="0"/>
                    <a:pt x="5948443" y="1530"/>
                    <a:pt x="6026728" y="1530"/>
                  </a:cubicBezTo>
                </a:path>
              </a:pathLst>
            </a:custGeom>
            <a:ln w="25400">
              <a:solidFill>
                <a:schemeClr val="tx1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Forme libre 35"/>
            <p:cNvSpPr/>
            <p:nvPr/>
          </p:nvSpPr>
          <p:spPr>
            <a:xfrm rot="7155322">
              <a:off x="2654092" y="2691361"/>
              <a:ext cx="153280" cy="180000"/>
            </a:xfrm>
            <a:custGeom>
              <a:avLst/>
              <a:gdLst>
                <a:gd name="connsiteX0" fmla="*/ 0 w 4558146"/>
                <a:gd name="connsiteY0" fmla="*/ 2313710 h 2313710"/>
                <a:gd name="connsiteX1" fmla="*/ 83128 w 4558146"/>
                <a:gd name="connsiteY1" fmla="*/ 2230582 h 2313710"/>
                <a:gd name="connsiteX2" fmla="*/ 96982 w 4558146"/>
                <a:gd name="connsiteY2" fmla="*/ 2189019 h 2313710"/>
                <a:gd name="connsiteX3" fmla="*/ 263237 w 4558146"/>
                <a:gd name="connsiteY3" fmla="*/ 2036619 h 2313710"/>
                <a:gd name="connsiteX4" fmla="*/ 318655 w 4558146"/>
                <a:gd name="connsiteY4" fmla="*/ 1981200 h 2313710"/>
                <a:gd name="connsiteX5" fmla="*/ 457200 w 4558146"/>
                <a:gd name="connsiteY5" fmla="*/ 1870364 h 2313710"/>
                <a:gd name="connsiteX6" fmla="*/ 651164 w 4558146"/>
                <a:gd name="connsiteY6" fmla="*/ 1690255 h 2313710"/>
                <a:gd name="connsiteX7" fmla="*/ 762000 w 4558146"/>
                <a:gd name="connsiteY7" fmla="*/ 1620982 h 2313710"/>
                <a:gd name="connsiteX8" fmla="*/ 900546 w 4558146"/>
                <a:gd name="connsiteY8" fmla="*/ 1524000 h 2313710"/>
                <a:gd name="connsiteX9" fmla="*/ 1510146 w 4558146"/>
                <a:gd name="connsiteY9" fmla="*/ 1191491 h 2313710"/>
                <a:gd name="connsiteX10" fmla="*/ 1662546 w 4558146"/>
                <a:gd name="connsiteY10" fmla="*/ 1108364 h 2313710"/>
                <a:gd name="connsiteX11" fmla="*/ 2105891 w 4558146"/>
                <a:gd name="connsiteY11" fmla="*/ 928255 h 2313710"/>
                <a:gd name="connsiteX12" fmla="*/ 2673928 w 4558146"/>
                <a:gd name="connsiteY12" fmla="*/ 706582 h 2313710"/>
                <a:gd name="connsiteX13" fmla="*/ 3006437 w 4558146"/>
                <a:gd name="connsiteY13" fmla="*/ 554182 h 2313710"/>
                <a:gd name="connsiteX14" fmla="*/ 3311237 w 4558146"/>
                <a:gd name="connsiteY14" fmla="*/ 471055 h 2313710"/>
                <a:gd name="connsiteX15" fmla="*/ 3671455 w 4558146"/>
                <a:gd name="connsiteY15" fmla="*/ 332510 h 2313710"/>
                <a:gd name="connsiteX16" fmla="*/ 4114800 w 4558146"/>
                <a:gd name="connsiteY16" fmla="*/ 207819 h 2313710"/>
                <a:gd name="connsiteX17" fmla="*/ 4405746 w 4558146"/>
                <a:gd name="connsiteY17" fmla="*/ 69273 h 2313710"/>
                <a:gd name="connsiteX18" fmla="*/ 4488873 w 4558146"/>
                <a:gd name="connsiteY18" fmla="*/ 27710 h 2313710"/>
                <a:gd name="connsiteX19" fmla="*/ 4558146 w 4558146"/>
                <a:gd name="connsiteY19" fmla="*/ 0 h 2313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58146" h="2313710">
                  <a:moveTo>
                    <a:pt x="0" y="2313710"/>
                  </a:moveTo>
                  <a:cubicBezTo>
                    <a:pt x="46477" y="2282724"/>
                    <a:pt x="51403" y="2286101"/>
                    <a:pt x="83128" y="2230582"/>
                  </a:cubicBezTo>
                  <a:cubicBezTo>
                    <a:pt x="90373" y="2217902"/>
                    <a:pt x="87734" y="2200322"/>
                    <a:pt x="96982" y="2189019"/>
                  </a:cubicBezTo>
                  <a:cubicBezTo>
                    <a:pt x="221963" y="2036264"/>
                    <a:pt x="166984" y="2120840"/>
                    <a:pt x="263237" y="2036619"/>
                  </a:cubicBezTo>
                  <a:cubicBezTo>
                    <a:pt x="282898" y="2019416"/>
                    <a:pt x="298820" y="1998202"/>
                    <a:pt x="318655" y="1981200"/>
                  </a:cubicBezTo>
                  <a:cubicBezTo>
                    <a:pt x="363558" y="1942711"/>
                    <a:pt x="415381" y="1912183"/>
                    <a:pt x="457200" y="1870364"/>
                  </a:cubicBezTo>
                  <a:cubicBezTo>
                    <a:pt x="518638" y="1808926"/>
                    <a:pt x="580612" y="1741994"/>
                    <a:pt x="651164" y="1690255"/>
                  </a:cubicBezTo>
                  <a:cubicBezTo>
                    <a:pt x="686297" y="1664491"/>
                    <a:pt x="725749" y="1645149"/>
                    <a:pt x="762000" y="1620982"/>
                  </a:cubicBezTo>
                  <a:cubicBezTo>
                    <a:pt x="808905" y="1589712"/>
                    <a:pt x="852842" y="1554036"/>
                    <a:pt x="900546" y="1524000"/>
                  </a:cubicBezTo>
                  <a:cubicBezTo>
                    <a:pt x="1136526" y="1375421"/>
                    <a:pt x="1241201" y="1333041"/>
                    <a:pt x="1510146" y="1191491"/>
                  </a:cubicBezTo>
                  <a:cubicBezTo>
                    <a:pt x="1561352" y="1164540"/>
                    <a:pt x="1607314" y="1125624"/>
                    <a:pt x="1662546" y="1108364"/>
                  </a:cubicBezTo>
                  <a:cubicBezTo>
                    <a:pt x="2161336" y="952492"/>
                    <a:pt x="1603401" y="1139830"/>
                    <a:pt x="2105891" y="928255"/>
                  </a:cubicBezTo>
                  <a:cubicBezTo>
                    <a:pt x="2293216" y="849381"/>
                    <a:pt x="2489158" y="791268"/>
                    <a:pt x="2673928" y="706582"/>
                  </a:cubicBezTo>
                  <a:cubicBezTo>
                    <a:pt x="2784764" y="655782"/>
                    <a:pt x="2892073" y="596447"/>
                    <a:pt x="3006437" y="554182"/>
                  </a:cubicBezTo>
                  <a:cubicBezTo>
                    <a:pt x="3105218" y="517676"/>
                    <a:pt x="3211330" y="504357"/>
                    <a:pt x="3311237" y="471055"/>
                  </a:cubicBezTo>
                  <a:cubicBezTo>
                    <a:pt x="3433283" y="430373"/>
                    <a:pt x="3549409" y="373192"/>
                    <a:pt x="3671455" y="332510"/>
                  </a:cubicBezTo>
                  <a:cubicBezTo>
                    <a:pt x="3773873" y="298371"/>
                    <a:pt x="4001358" y="254530"/>
                    <a:pt x="4114800" y="207819"/>
                  </a:cubicBezTo>
                  <a:cubicBezTo>
                    <a:pt x="4214126" y="166920"/>
                    <a:pt x="4308964" y="115872"/>
                    <a:pt x="4405746" y="69273"/>
                  </a:cubicBezTo>
                  <a:cubicBezTo>
                    <a:pt x="4433659" y="55834"/>
                    <a:pt x="4459483" y="37507"/>
                    <a:pt x="4488873" y="27710"/>
                  </a:cubicBezTo>
                  <a:cubicBezTo>
                    <a:pt x="4540234" y="10589"/>
                    <a:pt x="4517375" y="20386"/>
                    <a:pt x="4558146" y="0"/>
                  </a:cubicBezTo>
                </a:path>
              </a:pathLst>
            </a:custGeom>
            <a:ln w="25400">
              <a:solidFill>
                <a:srgbClr val="0000FF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Forme libre 40"/>
            <p:cNvSpPr/>
            <p:nvPr/>
          </p:nvSpPr>
          <p:spPr>
            <a:xfrm rot="4620000">
              <a:off x="2430000" y="2430000"/>
              <a:ext cx="216000" cy="184104"/>
            </a:xfrm>
            <a:custGeom>
              <a:avLst/>
              <a:gdLst>
                <a:gd name="connsiteX0" fmla="*/ 12043 w 1508334"/>
                <a:gd name="connsiteY0" fmla="*/ 1496291 h 1538440"/>
                <a:gd name="connsiteX1" fmla="*/ 39752 w 1508334"/>
                <a:gd name="connsiteY1" fmla="*/ 1399309 h 1538440"/>
                <a:gd name="connsiteX2" fmla="*/ 67461 w 1508334"/>
                <a:gd name="connsiteY2" fmla="*/ 1302328 h 1538440"/>
                <a:gd name="connsiteX3" fmla="*/ 122879 w 1508334"/>
                <a:gd name="connsiteY3" fmla="*/ 1191491 h 1538440"/>
                <a:gd name="connsiteX4" fmla="*/ 150588 w 1508334"/>
                <a:gd name="connsiteY4" fmla="*/ 1080655 h 1538440"/>
                <a:gd name="connsiteX5" fmla="*/ 178298 w 1508334"/>
                <a:gd name="connsiteY5" fmla="*/ 1052946 h 1538440"/>
                <a:gd name="connsiteX6" fmla="*/ 206007 w 1508334"/>
                <a:gd name="connsiteY6" fmla="*/ 969819 h 1538440"/>
                <a:gd name="connsiteX7" fmla="*/ 261425 w 1508334"/>
                <a:gd name="connsiteY7" fmla="*/ 900546 h 1538440"/>
                <a:gd name="connsiteX8" fmla="*/ 316843 w 1508334"/>
                <a:gd name="connsiteY8" fmla="*/ 789709 h 1538440"/>
                <a:gd name="connsiteX9" fmla="*/ 455388 w 1508334"/>
                <a:gd name="connsiteY9" fmla="*/ 581891 h 1538440"/>
                <a:gd name="connsiteX10" fmla="*/ 483098 w 1508334"/>
                <a:gd name="connsiteY10" fmla="*/ 554182 h 1538440"/>
                <a:gd name="connsiteX11" fmla="*/ 538516 w 1508334"/>
                <a:gd name="connsiteY11" fmla="*/ 512619 h 1538440"/>
                <a:gd name="connsiteX12" fmla="*/ 580079 w 1508334"/>
                <a:gd name="connsiteY12" fmla="*/ 484909 h 1538440"/>
                <a:gd name="connsiteX13" fmla="*/ 621643 w 1508334"/>
                <a:gd name="connsiteY13" fmla="*/ 429491 h 1538440"/>
                <a:gd name="connsiteX14" fmla="*/ 663207 w 1508334"/>
                <a:gd name="connsiteY14" fmla="*/ 401782 h 1538440"/>
                <a:gd name="connsiteX15" fmla="*/ 732479 w 1508334"/>
                <a:gd name="connsiteY15" fmla="*/ 332509 h 1538440"/>
                <a:gd name="connsiteX16" fmla="*/ 774043 w 1508334"/>
                <a:gd name="connsiteY16" fmla="*/ 290946 h 1538440"/>
                <a:gd name="connsiteX17" fmla="*/ 857170 w 1508334"/>
                <a:gd name="connsiteY17" fmla="*/ 235528 h 1538440"/>
                <a:gd name="connsiteX18" fmla="*/ 912588 w 1508334"/>
                <a:gd name="connsiteY18" fmla="*/ 193964 h 1538440"/>
                <a:gd name="connsiteX19" fmla="*/ 954152 w 1508334"/>
                <a:gd name="connsiteY19" fmla="*/ 180109 h 1538440"/>
                <a:gd name="connsiteX20" fmla="*/ 1009570 w 1508334"/>
                <a:gd name="connsiteY20" fmla="*/ 152400 h 1538440"/>
                <a:gd name="connsiteX21" fmla="*/ 1051134 w 1508334"/>
                <a:gd name="connsiteY21" fmla="*/ 138546 h 1538440"/>
                <a:gd name="connsiteX22" fmla="*/ 1203534 w 1508334"/>
                <a:gd name="connsiteY22" fmla="*/ 83128 h 1538440"/>
                <a:gd name="connsiteX23" fmla="*/ 1342079 w 1508334"/>
                <a:gd name="connsiteY23" fmla="*/ 41564 h 1538440"/>
                <a:gd name="connsiteX24" fmla="*/ 1411352 w 1508334"/>
                <a:gd name="connsiteY24" fmla="*/ 13855 h 1538440"/>
                <a:gd name="connsiteX25" fmla="*/ 1508334 w 1508334"/>
                <a:gd name="connsiteY25" fmla="*/ 0 h 153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08334" h="1538440">
                  <a:moveTo>
                    <a:pt x="12043" y="1496291"/>
                  </a:moveTo>
                  <a:cubicBezTo>
                    <a:pt x="55356" y="1323046"/>
                    <a:pt x="0" y="1538440"/>
                    <a:pt x="39752" y="1399309"/>
                  </a:cubicBezTo>
                  <a:cubicBezTo>
                    <a:pt x="45669" y="1378600"/>
                    <a:pt x="56390" y="1324469"/>
                    <a:pt x="67461" y="1302328"/>
                  </a:cubicBezTo>
                  <a:cubicBezTo>
                    <a:pt x="110348" y="1216554"/>
                    <a:pt x="86921" y="1311349"/>
                    <a:pt x="122879" y="1191491"/>
                  </a:cubicBezTo>
                  <a:cubicBezTo>
                    <a:pt x="128836" y="1171634"/>
                    <a:pt x="135962" y="1105031"/>
                    <a:pt x="150588" y="1080655"/>
                  </a:cubicBezTo>
                  <a:cubicBezTo>
                    <a:pt x="157309" y="1069454"/>
                    <a:pt x="169061" y="1062182"/>
                    <a:pt x="178298" y="1052946"/>
                  </a:cubicBezTo>
                  <a:cubicBezTo>
                    <a:pt x="187534" y="1025237"/>
                    <a:pt x="185354" y="990472"/>
                    <a:pt x="206007" y="969819"/>
                  </a:cubicBezTo>
                  <a:cubicBezTo>
                    <a:pt x="245490" y="930335"/>
                    <a:pt x="226470" y="952978"/>
                    <a:pt x="261425" y="900546"/>
                  </a:cubicBezTo>
                  <a:cubicBezTo>
                    <a:pt x="284851" y="806838"/>
                    <a:pt x="259038" y="879629"/>
                    <a:pt x="316843" y="789709"/>
                  </a:cubicBezTo>
                  <a:cubicBezTo>
                    <a:pt x="408516" y="647107"/>
                    <a:pt x="369988" y="681524"/>
                    <a:pt x="455388" y="581891"/>
                  </a:cubicBezTo>
                  <a:cubicBezTo>
                    <a:pt x="463889" y="571973"/>
                    <a:pt x="473063" y="562544"/>
                    <a:pt x="483098" y="554182"/>
                  </a:cubicBezTo>
                  <a:cubicBezTo>
                    <a:pt x="500837" y="539400"/>
                    <a:pt x="519726" y="526040"/>
                    <a:pt x="538516" y="512619"/>
                  </a:cubicBezTo>
                  <a:cubicBezTo>
                    <a:pt x="552065" y="502941"/>
                    <a:pt x="568305" y="496683"/>
                    <a:pt x="580079" y="484909"/>
                  </a:cubicBezTo>
                  <a:cubicBezTo>
                    <a:pt x="596407" y="468581"/>
                    <a:pt x="605315" y="445819"/>
                    <a:pt x="621643" y="429491"/>
                  </a:cubicBezTo>
                  <a:cubicBezTo>
                    <a:pt x="633417" y="417717"/>
                    <a:pt x="650676" y="412747"/>
                    <a:pt x="663207" y="401782"/>
                  </a:cubicBezTo>
                  <a:cubicBezTo>
                    <a:pt x="687783" y="380278"/>
                    <a:pt x="709388" y="355600"/>
                    <a:pt x="732479" y="332509"/>
                  </a:cubicBezTo>
                  <a:cubicBezTo>
                    <a:pt x="746334" y="318654"/>
                    <a:pt x="757740" y="301814"/>
                    <a:pt x="774043" y="290946"/>
                  </a:cubicBezTo>
                  <a:cubicBezTo>
                    <a:pt x="801752" y="272473"/>
                    <a:pt x="830528" y="255509"/>
                    <a:pt x="857170" y="235528"/>
                  </a:cubicBezTo>
                  <a:cubicBezTo>
                    <a:pt x="875643" y="221673"/>
                    <a:pt x="892540" y="205420"/>
                    <a:pt x="912588" y="193964"/>
                  </a:cubicBezTo>
                  <a:cubicBezTo>
                    <a:pt x="925268" y="186718"/>
                    <a:pt x="940729" y="185862"/>
                    <a:pt x="954152" y="180109"/>
                  </a:cubicBezTo>
                  <a:cubicBezTo>
                    <a:pt x="973135" y="171973"/>
                    <a:pt x="990587" y="160536"/>
                    <a:pt x="1009570" y="152400"/>
                  </a:cubicBezTo>
                  <a:cubicBezTo>
                    <a:pt x="1022993" y="146647"/>
                    <a:pt x="1037460" y="143674"/>
                    <a:pt x="1051134" y="138546"/>
                  </a:cubicBezTo>
                  <a:cubicBezTo>
                    <a:pt x="1106229" y="117886"/>
                    <a:pt x="1145314" y="97684"/>
                    <a:pt x="1203534" y="83128"/>
                  </a:cubicBezTo>
                  <a:cubicBezTo>
                    <a:pt x="1257967" y="69519"/>
                    <a:pt x="1285863" y="64050"/>
                    <a:pt x="1342079" y="41564"/>
                  </a:cubicBezTo>
                  <a:cubicBezTo>
                    <a:pt x="1365170" y="32328"/>
                    <a:pt x="1387225" y="19887"/>
                    <a:pt x="1411352" y="13855"/>
                  </a:cubicBezTo>
                  <a:cubicBezTo>
                    <a:pt x="1443033" y="5935"/>
                    <a:pt x="1508334" y="0"/>
                    <a:pt x="1508334" y="0"/>
                  </a:cubicBezTo>
                </a:path>
              </a:pathLst>
            </a:custGeom>
            <a:ln w="2540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" name="Groupe 96"/>
          <p:cNvGrpSpPr/>
          <p:nvPr/>
        </p:nvGrpSpPr>
        <p:grpSpPr>
          <a:xfrm>
            <a:off x="1121009" y="3881570"/>
            <a:ext cx="2010831" cy="1707670"/>
            <a:chOff x="1121009" y="3881570"/>
            <a:chExt cx="2010831" cy="1707670"/>
          </a:xfrm>
        </p:grpSpPr>
        <p:cxnSp>
          <p:nvCxnSpPr>
            <p:cNvPr id="56" name="Connecteur droit avec flèche 55"/>
            <p:cNvCxnSpPr/>
            <p:nvPr/>
          </p:nvCxnSpPr>
          <p:spPr>
            <a:xfrm flipV="1">
              <a:off x="1864504" y="4847000"/>
              <a:ext cx="991440" cy="0"/>
            </a:xfrm>
            <a:prstGeom prst="straightConnector1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r="73334" b="46948"/>
            <a:stretch>
              <a:fillRect/>
            </a:stretch>
          </p:blipFill>
          <p:spPr bwMode="auto">
            <a:xfrm>
              <a:off x="2580979" y="4343018"/>
              <a:ext cx="550861" cy="220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Ellipse 42"/>
            <p:cNvSpPr/>
            <p:nvPr/>
          </p:nvSpPr>
          <p:spPr>
            <a:xfrm>
              <a:off x="1121009" y="4101915"/>
              <a:ext cx="1487161" cy="14873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4" name="Connecteur droit avec flèche 43"/>
            <p:cNvCxnSpPr/>
            <p:nvPr/>
          </p:nvCxnSpPr>
          <p:spPr>
            <a:xfrm flipV="1">
              <a:off x="1864889" y="4487517"/>
              <a:ext cx="633341" cy="359519"/>
            </a:xfrm>
            <a:prstGeom prst="straightConnector1">
              <a:avLst/>
            </a:prstGeom>
            <a:ln w="50800" cmpd="dbl">
              <a:solidFill>
                <a:srgbClr val="0000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avec flèche 44"/>
            <p:cNvCxnSpPr/>
            <p:nvPr/>
          </p:nvCxnSpPr>
          <p:spPr>
            <a:xfrm>
              <a:off x="1864889" y="4847037"/>
              <a:ext cx="936000" cy="310155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/>
            <p:cNvCxnSpPr/>
            <p:nvPr/>
          </p:nvCxnSpPr>
          <p:spPr>
            <a:xfrm flipV="1">
              <a:off x="1864889" y="4157001"/>
              <a:ext cx="247738" cy="69003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79713" b="56552"/>
            <a:stretch>
              <a:fillRect/>
            </a:stretch>
          </p:blipFill>
          <p:spPr bwMode="auto">
            <a:xfrm>
              <a:off x="2062106" y="3881570"/>
              <a:ext cx="325951" cy="20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Forme libre 49"/>
            <p:cNvSpPr/>
            <p:nvPr/>
          </p:nvSpPr>
          <p:spPr>
            <a:xfrm rot="4620000">
              <a:off x="2016408" y="4482763"/>
              <a:ext cx="165240" cy="140840"/>
            </a:xfrm>
            <a:custGeom>
              <a:avLst/>
              <a:gdLst>
                <a:gd name="connsiteX0" fmla="*/ 12043 w 1508334"/>
                <a:gd name="connsiteY0" fmla="*/ 1496291 h 1538440"/>
                <a:gd name="connsiteX1" fmla="*/ 39752 w 1508334"/>
                <a:gd name="connsiteY1" fmla="*/ 1399309 h 1538440"/>
                <a:gd name="connsiteX2" fmla="*/ 67461 w 1508334"/>
                <a:gd name="connsiteY2" fmla="*/ 1302328 h 1538440"/>
                <a:gd name="connsiteX3" fmla="*/ 122879 w 1508334"/>
                <a:gd name="connsiteY3" fmla="*/ 1191491 h 1538440"/>
                <a:gd name="connsiteX4" fmla="*/ 150588 w 1508334"/>
                <a:gd name="connsiteY4" fmla="*/ 1080655 h 1538440"/>
                <a:gd name="connsiteX5" fmla="*/ 178298 w 1508334"/>
                <a:gd name="connsiteY5" fmla="*/ 1052946 h 1538440"/>
                <a:gd name="connsiteX6" fmla="*/ 206007 w 1508334"/>
                <a:gd name="connsiteY6" fmla="*/ 969819 h 1538440"/>
                <a:gd name="connsiteX7" fmla="*/ 261425 w 1508334"/>
                <a:gd name="connsiteY7" fmla="*/ 900546 h 1538440"/>
                <a:gd name="connsiteX8" fmla="*/ 316843 w 1508334"/>
                <a:gd name="connsiteY8" fmla="*/ 789709 h 1538440"/>
                <a:gd name="connsiteX9" fmla="*/ 455388 w 1508334"/>
                <a:gd name="connsiteY9" fmla="*/ 581891 h 1538440"/>
                <a:gd name="connsiteX10" fmla="*/ 483098 w 1508334"/>
                <a:gd name="connsiteY10" fmla="*/ 554182 h 1538440"/>
                <a:gd name="connsiteX11" fmla="*/ 538516 w 1508334"/>
                <a:gd name="connsiteY11" fmla="*/ 512619 h 1538440"/>
                <a:gd name="connsiteX12" fmla="*/ 580079 w 1508334"/>
                <a:gd name="connsiteY12" fmla="*/ 484909 h 1538440"/>
                <a:gd name="connsiteX13" fmla="*/ 621643 w 1508334"/>
                <a:gd name="connsiteY13" fmla="*/ 429491 h 1538440"/>
                <a:gd name="connsiteX14" fmla="*/ 663207 w 1508334"/>
                <a:gd name="connsiteY14" fmla="*/ 401782 h 1538440"/>
                <a:gd name="connsiteX15" fmla="*/ 732479 w 1508334"/>
                <a:gd name="connsiteY15" fmla="*/ 332509 h 1538440"/>
                <a:gd name="connsiteX16" fmla="*/ 774043 w 1508334"/>
                <a:gd name="connsiteY16" fmla="*/ 290946 h 1538440"/>
                <a:gd name="connsiteX17" fmla="*/ 857170 w 1508334"/>
                <a:gd name="connsiteY17" fmla="*/ 235528 h 1538440"/>
                <a:gd name="connsiteX18" fmla="*/ 912588 w 1508334"/>
                <a:gd name="connsiteY18" fmla="*/ 193964 h 1538440"/>
                <a:gd name="connsiteX19" fmla="*/ 954152 w 1508334"/>
                <a:gd name="connsiteY19" fmla="*/ 180109 h 1538440"/>
                <a:gd name="connsiteX20" fmla="*/ 1009570 w 1508334"/>
                <a:gd name="connsiteY20" fmla="*/ 152400 h 1538440"/>
                <a:gd name="connsiteX21" fmla="*/ 1051134 w 1508334"/>
                <a:gd name="connsiteY21" fmla="*/ 138546 h 1538440"/>
                <a:gd name="connsiteX22" fmla="*/ 1203534 w 1508334"/>
                <a:gd name="connsiteY22" fmla="*/ 83128 h 1538440"/>
                <a:gd name="connsiteX23" fmla="*/ 1342079 w 1508334"/>
                <a:gd name="connsiteY23" fmla="*/ 41564 h 1538440"/>
                <a:gd name="connsiteX24" fmla="*/ 1411352 w 1508334"/>
                <a:gd name="connsiteY24" fmla="*/ 13855 h 1538440"/>
                <a:gd name="connsiteX25" fmla="*/ 1508334 w 1508334"/>
                <a:gd name="connsiteY25" fmla="*/ 0 h 153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08334" h="1538440">
                  <a:moveTo>
                    <a:pt x="12043" y="1496291"/>
                  </a:moveTo>
                  <a:cubicBezTo>
                    <a:pt x="55356" y="1323046"/>
                    <a:pt x="0" y="1538440"/>
                    <a:pt x="39752" y="1399309"/>
                  </a:cubicBezTo>
                  <a:cubicBezTo>
                    <a:pt x="45669" y="1378600"/>
                    <a:pt x="56390" y="1324469"/>
                    <a:pt x="67461" y="1302328"/>
                  </a:cubicBezTo>
                  <a:cubicBezTo>
                    <a:pt x="110348" y="1216554"/>
                    <a:pt x="86921" y="1311349"/>
                    <a:pt x="122879" y="1191491"/>
                  </a:cubicBezTo>
                  <a:cubicBezTo>
                    <a:pt x="128836" y="1171634"/>
                    <a:pt x="135962" y="1105031"/>
                    <a:pt x="150588" y="1080655"/>
                  </a:cubicBezTo>
                  <a:cubicBezTo>
                    <a:pt x="157309" y="1069454"/>
                    <a:pt x="169061" y="1062182"/>
                    <a:pt x="178298" y="1052946"/>
                  </a:cubicBezTo>
                  <a:cubicBezTo>
                    <a:pt x="187534" y="1025237"/>
                    <a:pt x="185354" y="990472"/>
                    <a:pt x="206007" y="969819"/>
                  </a:cubicBezTo>
                  <a:cubicBezTo>
                    <a:pt x="245490" y="930335"/>
                    <a:pt x="226470" y="952978"/>
                    <a:pt x="261425" y="900546"/>
                  </a:cubicBezTo>
                  <a:cubicBezTo>
                    <a:pt x="284851" y="806838"/>
                    <a:pt x="259038" y="879629"/>
                    <a:pt x="316843" y="789709"/>
                  </a:cubicBezTo>
                  <a:cubicBezTo>
                    <a:pt x="408516" y="647107"/>
                    <a:pt x="369988" y="681524"/>
                    <a:pt x="455388" y="581891"/>
                  </a:cubicBezTo>
                  <a:cubicBezTo>
                    <a:pt x="463889" y="571973"/>
                    <a:pt x="473063" y="562544"/>
                    <a:pt x="483098" y="554182"/>
                  </a:cubicBezTo>
                  <a:cubicBezTo>
                    <a:pt x="500837" y="539400"/>
                    <a:pt x="519726" y="526040"/>
                    <a:pt x="538516" y="512619"/>
                  </a:cubicBezTo>
                  <a:cubicBezTo>
                    <a:pt x="552065" y="502941"/>
                    <a:pt x="568305" y="496683"/>
                    <a:pt x="580079" y="484909"/>
                  </a:cubicBezTo>
                  <a:cubicBezTo>
                    <a:pt x="596407" y="468581"/>
                    <a:pt x="605315" y="445819"/>
                    <a:pt x="621643" y="429491"/>
                  </a:cubicBezTo>
                  <a:cubicBezTo>
                    <a:pt x="633417" y="417717"/>
                    <a:pt x="650676" y="412747"/>
                    <a:pt x="663207" y="401782"/>
                  </a:cubicBezTo>
                  <a:cubicBezTo>
                    <a:pt x="687783" y="380278"/>
                    <a:pt x="709388" y="355600"/>
                    <a:pt x="732479" y="332509"/>
                  </a:cubicBezTo>
                  <a:cubicBezTo>
                    <a:pt x="746334" y="318654"/>
                    <a:pt x="757740" y="301814"/>
                    <a:pt x="774043" y="290946"/>
                  </a:cubicBezTo>
                  <a:cubicBezTo>
                    <a:pt x="801752" y="272473"/>
                    <a:pt x="830528" y="255509"/>
                    <a:pt x="857170" y="235528"/>
                  </a:cubicBezTo>
                  <a:cubicBezTo>
                    <a:pt x="875643" y="221673"/>
                    <a:pt x="892540" y="205420"/>
                    <a:pt x="912588" y="193964"/>
                  </a:cubicBezTo>
                  <a:cubicBezTo>
                    <a:pt x="925268" y="186718"/>
                    <a:pt x="940729" y="185862"/>
                    <a:pt x="954152" y="180109"/>
                  </a:cubicBezTo>
                  <a:cubicBezTo>
                    <a:pt x="973135" y="171973"/>
                    <a:pt x="990587" y="160536"/>
                    <a:pt x="1009570" y="152400"/>
                  </a:cubicBezTo>
                  <a:cubicBezTo>
                    <a:pt x="1022993" y="146647"/>
                    <a:pt x="1037460" y="143674"/>
                    <a:pt x="1051134" y="138546"/>
                  </a:cubicBezTo>
                  <a:cubicBezTo>
                    <a:pt x="1106229" y="117886"/>
                    <a:pt x="1145314" y="97684"/>
                    <a:pt x="1203534" y="83128"/>
                  </a:cubicBezTo>
                  <a:cubicBezTo>
                    <a:pt x="1257967" y="69519"/>
                    <a:pt x="1285863" y="64050"/>
                    <a:pt x="1342079" y="41564"/>
                  </a:cubicBezTo>
                  <a:cubicBezTo>
                    <a:pt x="1365170" y="32328"/>
                    <a:pt x="1387225" y="19887"/>
                    <a:pt x="1411352" y="13855"/>
                  </a:cubicBezTo>
                  <a:cubicBezTo>
                    <a:pt x="1443033" y="5935"/>
                    <a:pt x="1508334" y="0"/>
                    <a:pt x="1508334" y="0"/>
                  </a:cubicBezTo>
                </a:path>
              </a:pathLst>
            </a:custGeom>
            <a:ln w="2540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Forme libre 52"/>
            <p:cNvSpPr/>
            <p:nvPr/>
          </p:nvSpPr>
          <p:spPr>
            <a:xfrm rot="6840000">
              <a:off x="1901069" y="4660812"/>
              <a:ext cx="216000" cy="252000"/>
            </a:xfrm>
            <a:custGeom>
              <a:avLst/>
              <a:gdLst>
                <a:gd name="connsiteX0" fmla="*/ 0 w 3117273"/>
                <a:gd name="connsiteY0" fmla="*/ 2663369 h 2663369"/>
                <a:gd name="connsiteX1" fmla="*/ 13855 w 3117273"/>
                <a:gd name="connsiteY1" fmla="*/ 2524823 h 2663369"/>
                <a:gd name="connsiteX2" fmla="*/ 27709 w 3117273"/>
                <a:gd name="connsiteY2" fmla="*/ 2372423 h 2663369"/>
                <a:gd name="connsiteX3" fmla="*/ 55418 w 3117273"/>
                <a:gd name="connsiteY3" fmla="*/ 2261587 h 2663369"/>
                <a:gd name="connsiteX4" fmla="*/ 110836 w 3117273"/>
                <a:gd name="connsiteY4" fmla="*/ 2081478 h 2663369"/>
                <a:gd name="connsiteX5" fmla="*/ 138545 w 3117273"/>
                <a:gd name="connsiteY5" fmla="*/ 1901369 h 2663369"/>
                <a:gd name="connsiteX6" fmla="*/ 152400 w 3117273"/>
                <a:gd name="connsiteY6" fmla="*/ 1832096 h 2663369"/>
                <a:gd name="connsiteX7" fmla="*/ 180109 w 3117273"/>
                <a:gd name="connsiteY7" fmla="*/ 1790532 h 2663369"/>
                <a:gd name="connsiteX8" fmla="*/ 221673 w 3117273"/>
                <a:gd name="connsiteY8" fmla="*/ 1638132 h 2663369"/>
                <a:gd name="connsiteX9" fmla="*/ 263236 w 3117273"/>
                <a:gd name="connsiteY9" fmla="*/ 1582714 h 2663369"/>
                <a:gd name="connsiteX10" fmla="*/ 332509 w 3117273"/>
                <a:gd name="connsiteY10" fmla="*/ 1374896 h 2663369"/>
                <a:gd name="connsiteX11" fmla="*/ 374073 w 3117273"/>
                <a:gd name="connsiteY11" fmla="*/ 1319478 h 2663369"/>
                <a:gd name="connsiteX12" fmla="*/ 457200 w 3117273"/>
                <a:gd name="connsiteY12" fmla="*/ 1180932 h 2663369"/>
                <a:gd name="connsiteX13" fmla="*/ 512618 w 3117273"/>
                <a:gd name="connsiteY13" fmla="*/ 1070096 h 2663369"/>
                <a:gd name="connsiteX14" fmla="*/ 568036 w 3117273"/>
                <a:gd name="connsiteY14" fmla="*/ 1028532 h 2663369"/>
                <a:gd name="connsiteX15" fmla="*/ 651164 w 3117273"/>
                <a:gd name="connsiteY15" fmla="*/ 931550 h 2663369"/>
                <a:gd name="connsiteX16" fmla="*/ 678873 w 3117273"/>
                <a:gd name="connsiteY16" fmla="*/ 876132 h 2663369"/>
                <a:gd name="connsiteX17" fmla="*/ 748145 w 3117273"/>
                <a:gd name="connsiteY17" fmla="*/ 820714 h 2663369"/>
                <a:gd name="connsiteX18" fmla="*/ 914400 w 3117273"/>
                <a:gd name="connsiteY18" fmla="*/ 682169 h 2663369"/>
                <a:gd name="connsiteX19" fmla="*/ 1011382 w 3117273"/>
                <a:gd name="connsiteY19" fmla="*/ 626750 h 2663369"/>
                <a:gd name="connsiteX20" fmla="*/ 1108364 w 3117273"/>
                <a:gd name="connsiteY20" fmla="*/ 529769 h 2663369"/>
                <a:gd name="connsiteX21" fmla="*/ 1260764 w 3117273"/>
                <a:gd name="connsiteY21" fmla="*/ 446641 h 2663369"/>
                <a:gd name="connsiteX22" fmla="*/ 1357745 w 3117273"/>
                <a:gd name="connsiteY22" fmla="*/ 418932 h 2663369"/>
                <a:gd name="connsiteX23" fmla="*/ 1413164 w 3117273"/>
                <a:gd name="connsiteY23" fmla="*/ 377369 h 2663369"/>
                <a:gd name="connsiteX24" fmla="*/ 1537855 w 3117273"/>
                <a:gd name="connsiteY24" fmla="*/ 349659 h 2663369"/>
                <a:gd name="connsiteX25" fmla="*/ 1662545 w 3117273"/>
                <a:gd name="connsiteY25" fmla="*/ 294241 h 2663369"/>
                <a:gd name="connsiteX26" fmla="*/ 1731818 w 3117273"/>
                <a:gd name="connsiteY26" fmla="*/ 252678 h 2663369"/>
                <a:gd name="connsiteX27" fmla="*/ 1828800 w 3117273"/>
                <a:gd name="connsiteY27" fmla="*/ 224969 h 2663369"/>
                <a:gd name="connsiteX28" fmla="*/ 1925782 w 3117273"/>
                <a:gd name="connsiteY28" fmla="*/ 197259 h 2663369"/>
                <a:gd name="connsiteX29" fmla="*/ 2008909 w 3117273"/>
                <a:gd name="connsiteY29" fmla="*/ 183405 h 2663369"/>
                <a:gd name="connsiteX30" fmla="*/ 2064327 w 3117273"/>
                <a:gd name="connsiteY30" fmla="*/ 155696 h 2663369"/>
                <a:gd name="connsiteX31" fmla="*/ 2216727 w 3117273"/>
                <a:gd name="connsiteY31" fmla="*/ 127987 h 2663369"/>
                <a:gd name="connsiteX32" fmla="*/ 2272145 w 3117273"/>
                <a:gd name="connsiteY32" fmla="*/ 114132 h 2663369"/>
                <a:gd name="connsiteX33" fmla="*/ 2369127 w 3117273"/>
                <a:gd name="connsiteY33" fmla="*/ 72569 h 2663369"/>
                <a:gd name="connsiteX34" fmla="*/ 2563091 w 3117273"/>
                <a:gd name="connsiteY34" fmla="*/ 58714 h 2663369"/>
                <a:gd name="connsiteX35" fmla="*/ 2618509 w 3117273"/>
                <a:gd name="connsiteY35" fmla="*/ 44859 h 2663369"/>
                <a:gd name="connsiteX36" fmla="*/ 2687782 w 3117273"/>
                <a:gd name="connsiteY36" fmla="*/ 31005 h 2663369"/>
                <a:gd name="connsiteX37" fmla="*/ 2840182 w 3117273"/>
                <a:gd name="connsiteY37" fmla="*/ 3296 h 2663369"/>
                <a:gd name="connsiteX38" fmla="*/ 3117273 w 3117273"/>
                <a:gd name="connsiteY38" fmla="*/ 3296 h 266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117273" h="2663369">
                  <a:moveTo>
                    <a:pt x="0" y="2663369"/>
                  </a:moveTo>
                  <a:cubicBezTo>
                    <a:pt x="4618" y="2617187"/>
                    <a:pt x="9455" y="2571026"/>
                    <a:pt x="13855" y="2524823"/>
                  </a:cubicBezTo>
                  <a:cubicBezTo>
                    <a:pt x="18691" y="2474043"/>
                    <a:pt x="19754" y="2422808"/>
                    <a:pt x="27709" y="2372423"/>
                  </a:cubicBezTo>
                  <a:cubicBezTo>
                    <a:pt x="33648" y="2334807"/>
                    <a:pt x="46855" y="2298694"/>
                    <a:pt x="55418" y="2261587"/>
                  </a:cubicBezTo>
                  <a:cubicBezTo>
                    <a:pt x="85648" y="2130592"/>
                    <a:pt x="46534" y="2252953"/>
                    <a:pt x="110836" y="2081478"/>
                  </a:cubicBezTo>
                  <a:cubicBezTo>
                    <a:pt x="121211" y="2008854"/>
                    <a:pt x="125734" y="1971832"/>
                    <a:pt x="138545" y="1901369"/>
                  </a:cubicBezTo>
                  <a:cubicBezTo>
                    <a:pt x="142757" y="1878201"/>
                    <a:pt x="144132" y="1854145"/>
                    <a:pt x="152400" y="1832096"/>
                  </a:cubicBezTo>
                  <a:cubicBezTo>
                    <a:pt x="158247" y="1816505"/>
                    <a:pt x="170873" y="1804387"/>
                    <a:pt x="180109" y="1790532"/>
                  </a:cubicBezTo>
                  <a:cubicBezTo>
                    <a:pt x="190244" y="1739858"/>
                    <a:pt x="198236" y="1685006"/>
                    <a:pt x="221673" y="1638132"/>
                  </a:cubicBezTo>
                  <a:cubicBezTo>
                    <a:pt x="231999" y="1617479"/>
                    <a:pt x="249382" y="1601187"/>
                    <a:pt x="263236" y="1582714"/>
                  </a:cubicBezTo>
                  <a:cubicBezTo>
                    <a:pt x="271572" y="1554929"/>
                    <a:pt x="307719" y="1419518"/>
                    <a:pt x="332509" y="1374896"/>
                  </a:cubicBezTo>
                  <a:cubicBezTo>
                    <a:pt x="343723" y="1354711"/>
                    <a:pt x="362859" y="1339663"/>
                    <a:pt x="374073" y="1319478"/>
                  </a:cubicBezTo>
                  <a:cubicBezTo>
                    <a:pt x="462011" y="1161191"/>
                    <a:pt x="327691" y="1342820"/>
                    <a:pt x="457200" y="1180932"/>
                  </a:cubicBezTo>
                  <a:cubicBezTo>
                    <a:pt x="472063" y="1136345"/>
                    <a:pt x="477385" y="1110363"/>
                    <a:pt x="512618" y="1070096"/>
                  </a:cubicBezTo>
                  <a:cubicBezTo>
                    <a:pt x="527823" y="1052718"/>
                    <a:pt x="549563" y="1042387"/>
                    <a:pt x="568036" y="1028532"/>
                  </a:cubicBezTo>
                  <a:cubicBezTo>
                    <a:pt x="638244" y="888116"/>
                    <a:pt x="543252" y="1057446"/>
                    <a:pt x="651164" y="931550"/>
                  </a:cubicBezTo>
                  <a:cubicBezTo>
                    <a:pt x="664605" y="915869"/>
                    <a:pt x="665273" y="891675"/>
                    <a:pt x="678873" y="876132"/>
                  </a:cubicBezTo>
                  <a:cubicBezTo>
                    <a:pt x="698345" y="853878"/>
                    <a:pt x="726044" y="840360"/>
                    <a:pt x="748145" y="820714"/>
                  </a:cubicBezTo>
                  <a:cubicBezTo>
                    <a:pt x="852307" y="728126"/>
                    <a:pt x="754226" y="788952"/>
                    <a:pt x="914400" y="682169"/>
                  </a:cubicBezTo>
                  <a:cubicBezTo>
                    <a:pt x="945380" y="661516"/>
                    <a:pt x="982105" y="649753"/>
                    <a:pt x="1011382" y="626750"/>
                  </a:cubicBezTo>
                  <a:cubicBezTo>
                    <a:pt x="1047331" y="598505"/>
                    <a:pt x="1065917" y="546749"/>
                    <a:pt x="1108364" y="529769"/>
                  </a:cubicBezTo>
                  <a:cubicBezTo>
                    <a:pt x="1263943" y="467535"/>
                    <a:pt x="1082775" y="545522"/>
                    <a:pt x="1260764" y="446641"/>
                  </a:cubicBezTo>
                  <a:cubicBezTo>
                    <a:pt x="1277023" y="437608"/>
                    <a:pt x="1344705" y="422192"/>
                    <a:pt x="1357745" y="418932"/>
                  </a:cubicBezTo>
                  <a:cubicBezTo>
                    <a:pt x="1376218" y="405078"/>
                    <a:pt x="1392511" y="387696"/>
                    <a:pt x="1413164" y="377369"/>
                  </a:cubicBezTo>
                  <a:cubicBezTo>
                    <a:pt x="1426209" y="370846"/>
                    <a:pt x="1530566" y="351117"/>
                    <a:pt x="1537855" y="349659"/>
                  </a:cubicBezTo>
                  <a:cubicBezTo>
                    <a:pt x="1767594" y="211817"/>
                    <a:pt x="1479080" y="375780"/>
                    <a:pt x="1662545" y="294241"/>
                  </a:cubicBezTo>
                  <a:cubicBezTo>
                    <a:pt x="1687152" y="283304"/>
                    <a:pt x="1706961" y="263035"/>
                    <a:pt x="1731818" y="252678"/>
                  </a:cubicBezTo>
                  <a:cubicBezTo>
                    <a:pt x="1762853" y="239747"/>
                    <a:pt x="1796597" y="234630"/>
                    <a:pt x="1828800" y="224969"/>
                  </a:cubicBezTo>
                  <a:cubicBezTo>
                    <a:pt x="1881618" y="209124"/>
                    <a:pt x="1865075" y="209400"/>
                    <a:pt x="1925782" y="197259"/>
                  </a:cubicBezTo>
                  <a:cubicBezTo>
                    <a:pt x="1953328" y="191750"/>
                    <a:pt x="1981200" y="188023"/>
                    <a:pt x="2008909" y="183405"/>
                  </a:cubicBezTo>
                  <a:cubicBezTo>
                    <a:pt x="2027382" y="174169"/>
                    <a:pt x="2044989" y="162948"/>
                    <a:pt x="2064327" y="155696"/>
                  </a:cubicBezTo>
                  <a:cubicBezTo>
                    <a:pt x="2108694" y="139058"/>
                    <a:pt x="2174179" y="135723"/>
                    <a:pt x="2216727" y="127987"/>
                  </a:cubicBezTo>
                  <a:cubicBezTo>
                    <a:pt x="2235461" y="124581"/>
                    <a:pt x="2254250" y="120639"/>
                    <a:pt x="2272145" y="114132"/>
                  </a:cubicBezTo>
                  <a:cubicBezTo>
                    <a:pt x="2305198" y="102113"/>
                    <a:pt x="2334577" y="79150"/>
                    <a:pt x="2369127" y="72569"/>
                  </a:cubicBezTo>
                  <a:cubicBezTo>
                    <a:pt x="2432802" y="60441"/>
                    <a:pt x="2498436" y="63332"/>
                    <a:pt x="2563091" y="58714"/>
                  </a:cubicBezTo>
                  <a:cubicBezTo>
                    <a:pt x="2581564" y="54096"/>
                    <a:pt x="2599921" y="48990"/>
                    <a:pt x="2618509" y="44859"/>
                  </a:cubicBezTo>
                  <a:cubicBezTo>
                    <a:pt x="2641497" y="39751"/>
                    <a:pt x="2664937" y="36716"/>
                    <a:pt x="2687782" y="31005"/>
                  </a:cubicBezTo>
                  <a:cubicBezTo>
                    <a:pt x="2774092" y="9428"/>
                    <a:pt x="2690826" y="8630"/>
                    <a:pt x="2840182" y="3296"/>
                  </a:cubicBezTo>
                  <a:cubicBezTo>
                    <a:pt x="2932487" y="0"/>
                    <a:pt x="3024909" y="3296"/>
                    <a:pt x="3117273" y="3296"/>
                  </a:cubicBezTo>
                </a:path>
              </a:pathLst>
            </a:custGeom>
            <a:ln w="25400">
              <a:solidFill>
                <a:schemeClr val="tx1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Forme libre 59"/>
            <p:cNvSpPr/>
            <p:nvPr/>
          </p:nvSpPr>
          <p:spPr>
            <a:xfrm rot="8280000">
              <a:off x="2123984" y="4716000"/>
              <a:ext cx="216000" cy="216000"/>
            </a:xfrm>
            <a:custGeom>
              <a:avLst/>
              <a:gdLst>
                <a:gd name="connsiteX0" fmla="*/ 0 w 3325091"/>
                <a:gd name="connsiteY0" fmla="*/ 2247509 h 2247509"/>
                <a:gd name="connsiteX1" fmla="*/ 69273 w 3325091"/>
                <a:gd name="connsiteY1" fmla="*/ 2164381 h 2247509"/>
                <a:gd name="connsiteX2" fmla="*/ 83127 w 3325091"/>
                <a:gd name="connsiteY2" fmla="*/ 2122818 h 2247509"/>
                <a:gd name="connsiteX3" fmla="*/ 124691 w 3325091"/>
                <a:gd name="connsiteY3" fmla="*/ 2039690 h 2247509"/>
                <a:gd name="connsiteX4" fmla="*/ 138546 w 3325091"/>
                <a:gd name="connsiteY4" fmla="*/ 1998127 h 2247509"/>
                <a:gd name="connsiteX5" fmla="*/ 207818 w 3325091"/>
                <a:gd name="connsiteY5" fmla="*/ 1831872 h 2247509"/>
                <a:gd name="connsiteX6" fmla="*/ 249382 w 3325091"/>
                <a:gd name="connsiteY6" fmla="*/ 1748745 h 2247509"/>
                <a:gd name="connsiteX7" fmla="*/ 277091 w 3325091"/>
                <a:gd name="connsiteY7" fmla="*/ 1665618 h 2247509"/>
                <a:gd name="connsiteX8" fmla="*/ 290946 w 3325091"/>
                <a:gd name="connsiteY8" fmla="*/ 1610200 h 2247509"/>
                <a:gd name="connsiteX9" fmla="*/ 387927 w 3325091"/>
                <a:gd name="connsiteY9" fmla="*/ 1457800 h 2247509"/>
                <a:gd name="connsiteX10" fmla="*/ 429491 w 3325091"/>
                <a:gd name="connsiteY10" fmla="*/ 1388527 h 2247509"/>
                <a:gd name="connsiteX11" fmla="*/ 554182 w 3325091"/>
                <a:gd name="connsiteY11" fmla="*/ 1236127 h 2247509"/>
                <a:gd name="connsiteX12" fmla="*/ 623455 w 3325091"/>
                <a:gd name="connsiteY12" fmla="*/ 1139145 h 2247509"/>
                <a:gd name="connsiteX13" fmla="*/ 734291 w 3325091"/>
                <a:gd name="connsiteY13" fmla="*/ 1069872 h 2247509"/>
                <a:gd name="connsiteX14" fmla="*/ 983673 w 3325091"/>
                <a:gd name="connsiteY14" fmla="*/ 862054 h 2247509"/>
                <a:gd name="connsiteX15" fmla="*/ 1288473 w 3325091"/>
                <a:gd name="connsiteY15" fmla="*/ 695800 h 2247509"/>
                <a:gd name="connsiteX16" fmla="*/ 1440873 w 3325091"/>
                <a:gd name="connsiteY16" fmla="*/ 612672 h 2247509"/>
                <a:gd name="connsiteX17" fmla="*/ 1787236 w 3325091"/>
                <a:gd name="connsiteY17" fmla="*/ 432563 h 2247509"/>
                <a:gd name="connsiteX18" fmla="*/ 2078182 w 3325091"/>
                <a:gd name="connsiteY18" fmla="*/ 294018 h 2247509"/>
                <a:gd name="connsiteX19" fmla="*/ 2341418 w 3325091"/>
                <a:gd name="connsiteY19" fmla="*/ 210890 h 2247509"/>
                <a:gd name="connsiteX20" fmla="*/ 2452255 w 3325091"/>
                <a:gd name="connsiteY20" fmla="*/ 155472 h 2247509"/>
                <a:gd name="connsiteX21" fmla="*/ 2549236 w 3325091"/>
                <a:gd name="connsiteY21" fmla="*/ 141618 h 2247509"/>
                <a:gd name="connsiteX22" fmla="*/ 2701636 w 3325091"/>
                <a:gd name="connsiteY22" fmla="*/ 100054 h 2247509"/>
                <a:gd name="connsiteX23" fmla="*/ 2840182 w 3325091"/>
                <a:gd name="connsiteY23" fmla="*/ 72345 h 2247509"/>
                <a:gd name="connsiteX24" fmla="*/ 2937164 w 3325091"/>
                <a:gd name="connsiteY24" fmla="*/ 58490 h 2247509"/>
                <a:gd name="connsiteX25" fmla="*/ 3034146 w 3325091"/>
                <a:gd name="connsiteY25" fmla="*/ 30781 h 2247509"/>
                <a:gd name="connsiteX26" fmla="*/ 3117273 w 3325091"/>
                <a:gd name="connsiteY26" fmla="*/ 16927 h 2247509"/>
                <a:gd name="connsiteX27" fmla="*/ 3186546 w 3325091"/>
                <a:gd name="connsiteY27" fmla="*/ 3072 h 2247509"/>
                <a:gd name="connsiteX28" fmla="*/ 3325091 w 3325091"/>
                <a:gd name="connsiteY28" fmla="*/ 3072 h 224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325091" h="2247509">
                  <a:moveTo>
                    <a:pt x="0" y="2247509"/>
                  </a:moveTo>
                  <a:cubicBezTo>
                    <a:pt x="30641" y="2216868"/>
                    <a:pt x="49984" y="2202959"/>
                    <a:pt x="69273" y="2164381"/>
                  </a:cubicBezTo>
                  <a:cubicBezTo>
                    <a:pt x="75804" y="2151319"/>
                    <a:pt x="77196" y="2136163"/>
                    <a:pt x="83127" y="2122818"/>
                  </a:cubicBezTo>
                  <a:cubicBezTo>
                    <a:pt x="95709" y="2094508"/>
                    <a:pt x="112109" y="2068000"/>
                    <a:pt x="124691" y="2039690"/>
                  </a:cubicBezTo>
                  <a:cubicBezTo>
                    <a:pt x="130622" y="2026345"/>
                    <a:pt x="133122" y="2011686"/>
                    <a:pt x="138546" y="1998127"/>
                  </a:cubicBezTo>
                  <a:cubicBezTo>
                    <a:pt x="160843" y="1942385"/>
                    <a:pt x="180969" y="1885570"/>
                    <a:pt x="207818" y="1831872"/>
                  </a:cubicBezTo>
                  <a:cubicBezTo>
                    <a:pt x="221673" y="1804163"/>
                    <a:pt x="237467" y="1777342"/>
                    <a:pt x="249382" y="1748745"/>
                  </a:cubicBezTo>
                  <a:cubicBezTo>
                    <a:pt x="260616" y="1721784"/>
                    <a:pt x="268698" y="1693594"/>
                    <a:pt x="277091" y="1665618"/>
                  </a:cubicBezTo>
                  <a:cubicBezTo>
                    <a:pt x="282563" y="1647380"/>
                    <a:pt x="283067" y="1627534"/>
                    <a:pt x="290946" y="1610200"/>
                  </a:cubicBezTo>
                  <a:cubicBezTo>
                    <a:pt x="339363" y="1503683"/>
                    <a:pt x="335471" y="1536484"/>
                    <a:pt x="387927" y="1457800"/>
                  </a:cubicBezTo>
                  <a:cubicBezTo>
                    <a:pt x="402864" y="1435394"/>
                    <a:pt x="413334" y="1410070"/>
                    <a:pt x="429491" y="1388527"/>
                  </a:cubicBezTo>
                  <a:cubicBezTo>
                    <a:pt x="468873" y="1336018"/>
                    <a:pt x="516031" y="1289538"/>
                    <a:pt x="554182" y="1236127"/>
                  </a:cubicBezTo>
                  <a:cubicBezTo>
                    <a:pt x="577273" y="1203800"/>
                    <a:pt x="594263" y="1166091"/>
                    <a:pt x="623455" y="1139145"/>
                  </a:cubicBezTo>
                  <a:cubicBezTo>
                    <a:pt x="655469" y="1109594"/>
                    <a:pt x="699683" y="1096337"/>
                    <a:pt x="734291" y="1069872"/>
                  </a:cubicBezTo>
                  <a:cubicBezTo>
                    <a:pt x="839151" y="989685"/>
                    <a:pt x="871127" y="931033"/>
                    <a:pt x="983673" y="862054"/>
                  </a:cubicBezTo>
                  <a:cubicBezTo>
                    <a:pt x="1082346" y="801577"/>
                    <a:pt x="1186873" y="751218"/>
                    <a:pt x="1288473" y="695800"/>
                  </a:cubicBezTo>
                  <a:cubicBezTo>
                    <a:pt x="1339273" y="668091"/>
                    <a:pt x="1393468" y="645856"/>
                    <a:pt x="1440873" y="612672"/>
                  </a:cubicBezTo>
                  <a:cubicBezTo>
                    <a:pt x="1674724" y="448975"/>
                    <a:pt x="1481835" y="568296"/>
                    <a:pt x="1787236" y="432563"/>
                  </a:cubicBezTo>
                  <a:cubicBezTo>
                    <a:pt x="1885394" y="388937"/>
                    <a:pt x="1975752" y="326365"/>
                    <a:pt x="2078182" y="294018"/>
                  </a:cubicBezTo>
                  <a:cubicBezTo>
                    <a:pt x="2165927" y="266309"/>
                    <a:pt x="2259116" y="252041"/>
                    <a:pt x="2341418" y="210890"/>
                  </a:cubicBezTo>
                  <a:cubicBezTo>
                    <a:pt x="2378364" y="192417"/>
                    <a:pt x="2413068" y="168534"/>
                    <a:pt x="2452255" y="155472"/>
                  </a:cubicBezTo>
                  <a:cubicBezTo>
                    <a:pt x="2483234" y="145146"/>
                    <a:pt x="2517358" y="148702"/>
                    <a:pt x="2549236" y="141618"/>
                  </a:cubicBezTo>
                  <a:cubicBezTo>
                    <a:pt x="2600638" y="130195"/>
                    <a:pt x="2650412" y="112250"/>
                    <a:pt x="2701636" y="100054"/>
                  </a:cubicBezTo>
                  <a:cubicBezTo>
                    <a:pt x="2747452" y="89145"/>
                    <a:pt x="2793802" y="80530"/>
                    <a:pt x="2840182" y="72345"/>
                  </a:cubicBezTo>
                  <a:cubicBezTo>
                    <a:pt x="2872341" y="66670"/>
                    <a:pt x="2905233" y="65332"/>
                    <a:pt x="2937164" y="58490"/>
                  </a:cubicBezTo>
                  <a:cubicBezTo>
                    <a:pt x="2970039" y="51445"/>
                    <a:pt x="3001386" y="38341"/>
                    <a:pt x="3034146" y="30781"/>
                  </a:cubicBezTo>
                  <a:cubicBezTo>
                    <a:pt x="3061518" y="24465"/>
                    <a:pt x="3089635" y="21952"/>
                    <a:pt x="3117273" y="16927"/>
                  </a:cubicBezTo>
                  <a:cubicBezTo>
                    <a:pt x="3140441" y="12715"/>
                    <a:pt x="3163050" y="4638"/>
                    <a:pt x="3186546" y="3072"/>
                  </a:cubicBezTo>
                  <a:cubicBezTo>
                    <a:pt x="3232625" y="0"/>
                    <a:pt x="3278909" y="3072"/>
                    <a:pt x="3325091" y="3072"/>
                  </a:cubicBezTo>
                </a:path>
              </a:pathLst>
            </a:custGeom>
            <a:ln w="25400">
              <a:solidFill>
                <a:srgbClr val="0000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Forme libre 60"/>
            <p:cNvSpPr/>
            <p:nvPr/>
          </p:nvSpPr>
          <p:spPr>
            <a:xfrm rot="8460000">
              <a:off x="2596666" y="4896000"/>
              <a:ext cx="216000" cy="180000"/>
            </a:xfrm>
            <a:custGeom>
              <a:avLst/>
              <a:gdLst>
                <a:gd name="connsiteX0" fmla="*/ 12043 w 1508334"/>
                <a:gd name="connsiteY0" fmla="*/ 1496291 h 1538440"/>
                <a:gd name="connsiteX1" fmla="*/ 39752 w 1508334"/>
                <a:gd name="connsiteY1" fmla="*/ 1399309 h 1538440"/>
                <a:gd name="connsiteX2" fmla="*/ 67461 w 1508334"/>
                <a:gd name="connsiteY2" fmla="*/ 1302328 h 1538440"/>
                <a:gd name="connsiteX3" fmla="*/ 122879 w 1508334"/>
                <a:gd name="connsiteY3" fmla="*/ 1191491 h 1538440"/>
                <a:gd name="connsiteX4" fmla="*/ 150588 w 1508334"/>
                <a:gd name="connsiteY4" fmla="*/ 1080655 h 1538440"/>
                <a:gd name="connsiteX5" fmla="*/ 178298 w 1508334"/>
                <a:gd name="connsiteY5" fmla="*/ 1052946 h 1538440"/>
                <a:gd name="connsiteX6" fmla="*/ 206007 w 1508334"/>
                <a:gd name="connsiteY6" fmla="*/ 969819 h 1538440"/>
                <a:gd name="connsiteX7" fmla="*/ 261425 w 1508334"/>
                <a:gd name="connsiteY7" fmla="*/ 900546 h 1538440"/>
                <a:gd name="connsiteX8" fmla="*/ 316843 w 1508334"/>
                <a:gd name="connsiteY8" fmla="*/ 789709 h 1538440"/>
                <a:gd name="connsiteX9" fmla="*/ 455388 w 1508334"/>
                <a:gd name="connsiteY9" fmla="*/ 581891 h 1538440"/>
                <a:gd name="connsiteX10" fmla="*/ 483098 w 1508334"/>
                <a:gd name="connsiteY10" fmla="*/ 554182 h 1538440"/>
                <a:gd name="connsiteX11" fmla="*/ 538516 w 1508334"/>
                <a:gd name="connsiteY11" fmla="*/ 512619 h 1538440"/>
                <a:gd name="connsiteX12" fmla="*/ 580079 w 1508334"/>
                <a:gd name="connsiteY12" fmla="*/ 484909 h 1538440"/>
                <a:gd name="connsiteX13" fmla="*/ 621643 w 1508334"/>
                <a:gd name="connsiteY13" fmla="*/ 429491 h 1538440"/>
                <a:gd name="connsiteX14" fmla="*/ 663207 w 1508334"/>
                <a:gd name="connsiteY14" fmla="*/ 401782 h 1538440"/>
                <a:gd name="connsiteX15" fmla="*/ 732479 w 1508334"/>
                <a:gd name="connsiteY15" fmla="*/ 332509 h 1538440"/>
                <a:gd name="connsiteX16" fmla="*/ 774043 w 1508334"/>
                <a:gd name="connsiteY16" fmla="*/ 290946 h 1538440"/>
                <a:gd name="connsiteX17" fmla="*/ 857170 w 1508334"/>
                <a:gd name="connsiteY17" fmla="*/ 235528 h 1538440"/>
                <a:gd name="connsiteX18" fmla="*/ 912588 w 1508334"/>
                <a:gd name="connsiteY18" fmla="*/ 193964 h 1538440"/>
                <a:gd name="connsiteX19" fmla="*/ 954152 w 1508334"/>
                <a:gd name="connsiteY19" fmla="*/ 180109 h 1538440"/>
                <a:gd name="connsiteX20" fmla="*/ 1009570 w 1508334"/>
                <a:gd name="connsiteY20" fmla="*/ 152400 h 1538440"/>
                <a:gd name="connsiteX21" fmla="*/ 1051134 w 1508334"/>
                <a:gd name="connsiteY21" fmla="*/ 138546 h 1538440"/>
                <a:gd name="connsiteX22" fmla="*/ 1203534 w 1508334"/>
                <a:gd name="connsiteY22" fmla="*/ 83128 h 1538440"/>
                <a:gd name="connsiteX23" fmla="*/ 1342079 w 1508334"/>
                <a:gd name="connsiteY23" fmla="*/ 41564 h 1538440"/>
                <a:gd name="connsiteX24" fmla="*/ 1411352 w 1508334"/>
                <a:gd name="connsiteY24" fmla="*/ 13855 h 1538440"/>
                <a:gd name="connsiteX25" fmla="*/ 1508334 w 1508334"/>
                <a:gd name="connsiteY25" fmla="*/ 0 h 153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08334" h="1538440">
                  <a:moveTo>
                    <a:pt x="12043" y="1496291"/>
                  </a:moveTo>
                  <a:cubicBezTo>
                    <a:pt x="55356" y="1323046"/>
                    <a:pt x="0" y="1538440"/>
                    <a:pt x="39752" y="1399309"/>
                  </a:cubicBezTo>
                  <a:cubicBezTo>
                    <a:pt x="45669" y="1378600"/>
                    <a:pt x="56390" y="1324469"/>
                    <a:pt x="67461" y="1302328"/>
                  </a:cubicBezTo>
                  <a:cubicBezTo>
                    <a:pt x="110348" y="1216554"/>
                    <a:pt x="86921" y="1311349"/>
                    <a:pt x="122879" y="1191491"/>
                  </a:cubicBezTo>
                  <a:cubicBezTo>
                    <a:pt x="128836" y="1171634"/>
                    <a:pt x="135962" y="1105031"/>
                    <a:pt x="150588" y="1080655"/>
                  </a:cubicBezTo>
                  <a:cubicBezTo>
                    <a:pt x="157309" y="1069454"/>
                    <a:pt x="169061" y="1062182"/>
                    <a:pt x="178298" y="1052946"/>
                  </a:cubicBezTo>
                  <a:cubicBezTo>
                    <a:pt x="187534" y="1025237"/>
                    <a:pt x="185354" y="990472"/>
                    <a:pt x="206007" y="969819"/>
                  </a:cubicBezTo>
                  <a:cubicBezTo>
                    <a:pt x="245490" y="930335"/>
                    <a:pt x="226470" y="952978"/>
                    <a:pt x="261425" y="900546"/>
                  </a:cubicBezTo>
                  <a:cubicBezTo>
                    <a:pt x="284851" y="806838"/>
                    <a:pt x="259038" y="879629"/>
                    <a:pt x="316843" y="789709"/>
                  </a:cubicBezTo>
                  <a:cubicBezTo>
                    <a:pt x="408516" y="647107"/>
                    <a:pt x="369988" y="681524"/>
                    <a:pt x="455388" y="581891"/>
                  </a:cubicBezTo>
                  <a:cubicBezTo>
                    <a:pt x="463889" y="571973"/>
                    <a:pt x="473063" y="562544"/>
                    <a:pt x="483098" y="554182"/>
                  </a:cubicBezTo>
                  <a:cubicBezTo>
                    <a:pt x="500837" y="539400"/>
                    <a:pt x="519726" y="526040"/>
                    <a:pt x="538516" y="512619"/>
                  </a:cubicBezTo>
                  <a:cubicBezTo>
                    <a:pt x="552065" y="502941"/>
                    <a:pt x="568305" y="496683"/>
                    <a:pt x="580079" y="484909"/>
                  </a:cubicBezTo>
                  <a:cubicBezTo>
                    <a:pt x="596407" y="468581"/>
                    <a:pt x="605315" y="445819"/>
                    <a:pt x="621643" y="429491"/>
                  </a:cubicBezTo>
                  <a:cubicBezTo>
                    <a:pt x="633417" y="417717"/>
                    <a:pt x="650676" y="412747"/>
                    <a:pt x="663207" y="401782"/>
                  </a:cubicBezTo>
                  <a:cubicBezTo>
                    <a:pt x="687783" y="380278"/>
                    <a:pt x="709388" y="355600"/>
                    <a:pt x="732479" y="332509"/>
                  </a:cubicBezTo>
                  <a:cubicBezTo>
                    <a:pt x="746334" y="318654"/>
                    <a:pt x="757740" y="301814"/>
                    <a:pt x="774043" y="290946"/>
                  </a:cubicBezTo>
                  <a:cubicBezTo>
                    <a:pt x="801752" y="272473"/>
                    <a:pt x="830528" y="255509"/>
                    <a:pt x="857170" y="235528"/>
                  </a:cubicBezTo>
                  <a:cubicBezTo>
                    <a:pt x="875643" y="221673"/>
                    <a:pt x="892540" y="205420"/>
                    <a:pt x="912588" y="193964"/>
                  </a:cubicBezTo>
                  <a:cubicBezTo>
                    <a:pt x="925268" y="186718"/>
                    <a:pt x="940729" y="185862"/>
                    <a:pt x="954152" y="180109"/>
                  </a:cubicBezTo>
                  <a:cubicBezTo>
                    <a:pt x="973135" y="171973"/>
                    <a:pt x="990587" y="160536"/>
                    <a:pt x="1009570" y="152400"/>
                  </a:cubicBezTo>
                  <a:cubicBezTo>
                    <a:pt x="1022993" y="146647"/>
                    <a:pt x="1037460" y="143674"/>
                    <a:pt x="1051134" y="138546"/>
                  </a:cubicBezTo>
                  <a:cubicBezTo>
                    <a:pt x="1106229" y="117886"/>
                    <a:pt x="1145314" y="97684"/>
                    <a:pt x="1203534" y="83128"/>
                  </a:cubicBezTo>
                  <a:cubicBezTo>
                    <a:pt x="1257967" y="69519"/>
                    <a:pt x="1285863" y="64050"/>
                    <a:pt x="1342079" y="41564"/>
                  </a:cubicBezTo>
                  <a:cubicBezTo>
                    <a:pt x="1365170" y="32328"/>
                    <a:pt x="1387225" y="19887"/>
                    <a:pt x="1411352" y="13855"/>
                  </a:cubicBezTo>
                  <a:cubicBezTo>
                    <a:pt x="1443033" y="5935"/>
                    <a:pt x="1508334" y="0"/>
                    <a:pt x="1508334" y="0"/>
                  </a:cubicBezTo>
                </a:path>
              </a:pathLst>
            </a:custGeom>
            <a:ln w="25400">
              <a:solidFill>
                <a:schemeClr val="bg1">
                  <a:lumMod val="85000"/>
                </a:schemeClr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" name="Groupe 97"/>
          <p:cNvGrpSpPr/>
          <p:nvPr/>
        </p:nvGrpSpPr>
        <p:grpSpPr>
          <a:xfrm>
            <a:off x="3851920" y="3836570"/>
            <a:ext cx="2010831" cy="1742149"/>
            <a:chOff x="3851920" y="3836570"/>
            <a:chExt cx="2010831" cy="1742149"/>
          </a:xfrm>
        </p:grpSpPr>
        <p:sp>
          <p:nvSpPr>
            <p:cNvPr id="94" name="Forme libre 93"/>
            <p:cNvSpPr/>
            <p:nvPr/>
          </p:nvSpPr>
          <p:spPr>
            <a:xfrm rot="8280000" flipV="1">
              <a:off x="4597200" y="4273200"/>
              <a:ext cx="144000" cy="144000"/>
            </a:xfrm>
            <a:custGeom>
              <a:avLst/>
              <a:gdLst>
                <a:gd name="connsiteX0" fmla="*/ 12043 w 1508334"/>
                <a:gd name="connsiteY0" fmla="*/ 1496291 h 1538440"/>
                <a:gd name="connsiteX1" fmla="*/ 39752 w 1508334"/>
                <a:gd name="connsiteY1" fmla="*/ 1399309 h 1538440"/>
                <a:gd name="connsiteX2" fmla="*/ 67461 w 1508334"/>
                <a:gd name="connsiteY2" fmla="*/ 1302328 h 1538440"/>
                <a:gd name="connsiteX3" fmla="*/ 122879 w 1508334"/>
                <a:gd name="connsiteY3" fmla="*/ 1191491 h 1538440"/>
                <a:gd name="connsiteX4" fmla="*/ 150588 w 1508334"/>
                <a:gd name="connsiteY4" fmla="*/ 1080655 h 1538440"/>
                <a:gd name="connsiteX5" fmla="*/ 178298 w 1508334"/>
                <a:gd name="connsiteY5" fmla="*/ 1052946 h 1538440"/>
                <a:gd name="connsiteX6" fmla="*/ 206007 w 1508334"/>
                <a:gd name="connsiteY6" fmla="*/ 969819 h 1538440"/>
                <a:gd name="connsiteX7" fmla="*/ 261425 w 1508334"/>
                <a:gd name="connsiteY7" fmla="*/ 900546 h 1538440"/>
                <a:gd name="connsiteX8" fmla="*/ 316843 w 1508334"/>
                <a:gd name="connsiteY8" fmla="*/ 789709 h 1538440"/>
                <a:gd name="connsiteX9" fmla="*/ 455388 w 1508334"/>
                <a:gd name="connsiteY9" fmla="*/ 581891 h 1538440"/>
                <a:gd name="connsiteX10" fmla="*/ 483098 w 1508334"/>
                <a:gd name="connsiteY10" fmla="*/ 554182 h 1538440"/>
                <a:gd name="connsiteX11" fmla="*/ 538516 w 1508334"/>
                <a:gd name="connsiteY11" fmla="*/ 512619 h 1538440"/>
                <a:gd name="connsiteX12" fmla="*/ 580079 w 1508334"/>
                <a:gd name="connsiteY12" fmla="*/ 484909 h 1538440"/>
                <a:gd name="connsiteX13" fmla="*/ 621643 w 1508334"/>
                <a:gd name="connsiteY13" fmla="*/ 429491 h 1538440"/>
                <a:gd name="connsiteX14" fmla="*/ 663207 w 1508334"/>
                <a:gd name="connsiteY14" fmla="*/ 401782 h 1538440"/>
                <a:gd name="connsiteX15" fmla="*/ 732479 w 1508334"/>
                <a:gd name="connsiteY15" fmla="*/ 332509 h 1538440"/>
                <a:gd name="connsiteX16" fmla="*/ 774043 w 1508334"/>
                <a:gd name="connsiteY16" fmla="*/ 290946 h 1538440"/>
                <a:gd name="connsiteX17" fmla="*/ 857170 w 1508334"/>
                <a:gd name="connsiteY17" fmla="*/ 235528 h 1538440"/>
                <a:gd name="connsiteX18" fmla="*/ 912588 w 1508334"/>
                <a:gd name="connsiteY18" fmla="*/ 193964 h 1538440"/>
                <a:gd name="connsiteX19" fmla="*/ 954152 w 1508334"/>
                <a:gd name="connsiteY19" fmla="*/ 180109 h 1538440"/>
                <a:gd name="connsiteX20" fmla="*/ 1009570 w 1508334"/>
                <a:gd name="connsiteY20" fmla="*/ 152400 h 1538440"/>
                <a:gd name="connsiteX21" fmla="*/ 1051134 w 1508334"/>
                <a:gd name="connsiteY21" fmla="*/ 138546 h 1538440"/>
                <a:gd name="connsiteX22" fmla="*/ 1203534 w 1508334"/>
                <a:gd name="connsiteY22" fmla="*/ 83128 h 1538440"/>
                <a:gd name="connsiteX23" fmla="*/ 1342079 w 1508334"/>
                <a:gd name="connsiteY23" fmla="*/ 41564 h 1538440"/>
                <a:gd name="connsiteX24" fmla="*/ 1411352 w 1508334"/>
                <a:gd name="connsiteY24" fmla="*/ 13855 h 1538440"/>
                <a:gd name="connsiteX25" fmla="*/ 1508334 w 1508334"/>
                <a:gd name="connsiteY25" fmla="*/ 0 h 153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08334" h="1538440">
                  <a:moveTo>
                    <a:pt x="12043" y="1496291"/>
                  </a:moveTo>
                  <a:cubicBezTo>
                    <a:pt x="55356" y="1323046"/>
                    <a:pt x="0" y="1538440"/>
                    <a:pt x="39752" y="1399309"/>
                  </a:cubicBezTo>
                  <a:cubicBezTo>
                    <a:pt x="45669" y="1378600"/>
                    <a:pt x="56390" y="1324469"/>
                    <a:pt x="67461" y="1302328"/>
                  </a:cubicBezTo>
                  <a:cubicBezTo>
                    <a:pt x="110348" y="1216554"/>
                    <a:pt x="86921" y="1311349"/>
                    <a:pt x="122879" y="1191491"/>
                  </a:cubicBezTo>
                  <a:cubicBezTo>
                    <a:pt x="128836" y="1171634"/>
                    <a:pt x="135962" y="1105031"/>
                    <a:pt x="150588" y="1080655"/>
                  </a:cubicBezTo>
                  <a:cubicBezTo>
                    <a:pt x="157309" y="1069454"/>
                    <a:pt x="169061" y="1062182"/>
                    <a:pt x="178298" y="1052946"/>
                  </a:cubicBezTo>
                  <a:cubicBezTo>
                    <a:pt x="187534" y="1025237"/>
                    <a:pt x="185354" y="990472"/>
                    <a:pt x="206007" y="969819"/>
                  </a:cubicBezTo>
                  <a:cubicBezTo>
                    <a:pt x="245490" y="930335"/>
                    <a:pt x="226470" y="952978"/>
                    <a:pt x="261425" y="900546"/>
                  </a:cubicBezTo>
                  <a:cubicBezTo>
                    <a:pt x="284851" y="806838"/>
                    <a:pt x="259038" y="879629"/>
                    <a:pt x="316843" y="789709"/>
                  </a:cubicBezTo>
                  <a:cubicBezTo>
                    <a:pt x="408516" y="647107"/>
                    <a:pt x="369988" y="681524"/>
                    <a:pt x="455388" y="581891"/>
                  </a:cubicBezTo>
                  <a:cubicBezTo>
                    <a:pt x="463889" y="571973"/>
                    <a:pt x="473063" y="562544"/>
                    <a:pt x="483098" y="554182"/>
                  </a:cubicBezTo>
                  <a:cubicBezTo>
                    <a:pt x="500837" y="539400"/>
                    <a:pt x="519726" y="526040"/>
                    <a:pt x="538516" y="512619"/>
                  </a:cubicBezTo>
                  <a:cubicBezTo>
                    <a:pt x="552065" y="502941"/>
                    <a:pt x="568305" y="496683"/>
                    <a:pt x="580079" y="484909"/>
                  </a:cubicBezTo>
                  <a:cubicBezTo>
                    <a:pt x="596407" y="468581"/>
                    <a:pt x="605315" y="445819"/>
                    <a:pt x="621643" y="429491"/>
                  </a:cubicBezTo>
                  <a:cubicBezTo>
                    <a:pt x="633417" y="417717"/>
                    <a:pt x="650676" y="412747"/>
                    <a:pt x="663207" y="401782"/>
                  </a:cubicBezTo>
                  <a:cubicBezTo>
                    <a:pt x="687783" y="380278"/>
                    <a:pt x="709388" y="355600"/>
                    <a:pt x="732479" y="332509"/>
                  </a:cubicBezTo>
                  <a:cubicBezTo>
                    <a:pt x="746334" y="318654"/>
                    <a:pt x="757740" y="301814"/>
                    <a:pt x="774043" y="290946"/>
                  </a:cubicBezTo>
                  <a:cubicBezTo>
                    <a:pt x="801752" y="272473"/>
                    <a:pt x="830528" y="255509"/>
                    <a:pt x="857170" y="235528"/>
                  </a:cubicBezTo>
                  <a:cubicBezTo>
                    <a:pt x="875643" y="221673"/>
                    <a:pt x="892540" y="205420"/>
                    <a:pt x="912588" y="193964"/>
                  </a:cubicBezTo>
                  <a:cubicBezTo>
                    <a:pt x="925268" y="186718"/>
                    <a:pt x="940729" y="185862"/>
                    <a:pt x="954152" y="180109"/>
                  </a:cubicBezTo>
                  <a:cubicBezTo>
                    <a:pt x="973135" y="171973"/>
                    <a:pt x="990587" y="160536"/>
                    <a:pt x="1009570" y="152400"/>
                  </a:cubicBezTo>
                  <a:cubicBezTo>
                    <a:pt x="1022993" y="146647"/>
                    <a:pt x="1037460" y="143674"/>
                    <a:pt x="1051134" y="138546"/>
                  </a:cubicBezTo>
                  <a:cubicBezTo>
                    <a:pt x="1106229" y="117886"/>
                    <a:pt x="1145314" y="97684"/>
                    <a:pt x="1203534" y="83128"/>
                  </a:cubicBezTo>
                  <a:cubicBezTo>
                    <a:pt x="1257967" y="69519"/>
                    <a:pt x="1285863" y="64050"/>
                    <a:pt x="1342079" y="41564"/>
                  </a:cubicBezTo>
                  <a:cubicBezTo>
                    <a:pt x="1365170" y="32328"/>
                    <a:pt x="1387225" y="19887"/>
                    <a:pt x="1411352" y="13855"/>
                  </a:cubicBezTo>
                  <a:cubicBezTo>
                    <a:pt x="1443033" y="5935"/>
                    <a:pt x="1508334" y="0"/>
                    <a:pt x="1508334" y="0"/>
                  </a:cubicBezTo>
                </a:path>
              </a:pathLst>
            </a:custGeom>
            <a:ln w="25400">
              <a:solidFill>
                <a:schemeClr val="bg1">
                  <a:lumMod val="85000"/>
                </a:schemeClr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0" name="Connecteur droit avec flèche 89"/>
            <p:cNvCxnSpPr/>
            <p:nvPr/>
          </p:nvCxnSpPr>
          <p:spPr>
            <a:xfrm flipV="1">
              <a:off x="4612294" y="4149080"/>
              <a:ext cx="247738" cy="690036"/>
            </a:xfrm>
            <a:prstGeom prst="straightConnector1">
              <a:avLst/>
            </a:prstGeom>
            <a:ln w="31750">
              <a:solidFill>
                <a:schemeClr val="bg1">
                  <a:lumMod val="8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79713" b="56552"/>
            <a:stretch>
              <a:fillRect/>
            </a:stretch>
          </p:blipFill>
          <p:spPr bwMode="auto">
            <a:xfrm>
              <a:off x="4352261" y="3836570"/>
              <a:ext cx="325951" cy="20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r="73334" b="46948"/>
            <a:stretch>
              <a:fillRect/>
            </a:stretch>
          </p:blipFill>
          <p:spPr bwMode="auto">
            <a:xfrm>
              <a:off x="5311890" y="4332498"/>
              <a:ext cx="550861" cy="220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Ellipse 62"/>
            <p:cNvSpPr/>
            <p:nvPr/>
          </p:nvSpPr>
          <p:spPr>
            <a:xfrm>
              <a:off x="3851920" y="4091394"/>
              <a:ext cx="1487161" cy="14873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4" name="Connecteur droit avec flèche 63"/>
            <p:cNvCxnSpPr/>
            <p:nvPr/>
          </p:nvCxnSpPr>
          <p:spPr>
            <a:xfrm flipV="1">
              <a:off x="4595800" y="4476996"/>
              <a:ext cx="633341" cy="359519"/>
            </a:xfrm>
            <a:prstGeom prst="straightConnector1">
              <a:avLst/>
            </a:prstGeom>
            <a:ln w="50800" cmpd="dbl">
              <a:solidFill>
                <a:srgbClr val="0000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avec flèche 64"/>
            <p:cNvCxnSpPr/>
            <p:nvPr/>
          </p:nvCxnSpPr>
          <p:spPr>
            <a:xfrm flipV="1">
              <a:off x="4595801" y="4836517"/>
              <a:ext cx="9914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avec flèche 65"/>
            <p:cNvCxnSpPr/>
            <p:nvPr/>
          </p:nvCxnSpPr>
          <p:spPr>
            <a:xfrm flipH="1" flipV="1">
              <a:off x="4512954" y="4091394"/>
              <a:ext cx="82846" cy="74512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orme libre 68"/>
            <p:cNvSpPr/>
            <p:nvPr/>
          </p:nvSpPr>
          <p:spPr>
            <a:xfrm rot="7155322">
              <a:off x="4918753" y="4683908"/>
              <a:ext cx="117259" cy="137700"/>
            </a:xfrm>
            <a:custGeom>
              <a:avLst/>
              <a:gdLst>
                <a:gd name="connsiteX0" fmla="*/ 0 w 4558146"/>
                <a:gd name="connsiteY0" fmla="*/ 2313710 h 2313710"/>
                <a:gd name="connsiteX1" fmla="*/ 83128 w 4558146"/>
                <a:gd name="connsiteY1" fmla="*/ 2230582 h 2313710"/>
                <a:gd name="connsiteX2" fmla="*/ 96982 w 4558146"/>
                <a:gd name="connsiteY2" fmla="*/ 2189019 h 2313710"/>
                <a:gd name="connsiteX3" fmla="*/ 263237 w 4558146"/>
                <a:gd name="connsiteY3" fmla="*/ 2036619 h 2313710"/>
                <a:gd name="connsiteX4" fmla="*/ 318655 w 4558146"/>
                <a:gd name="connsiteY4" fmla="*/ 1981200 h 2313710"/>
                <a:gd name="connsiteX5" fmla="*/ 457200 w 4558146"/>
                <a:gd name="connsiteY5" fmla="*/ 1870364 h 2313710"/>
                <a:gd name="connsiteX6" fmla="*/ 651164 w 4558146"/>
                <a:gd name="connsiteY6" fmla="*/ 1690255 h 2313710"/>
                <a:gd name="connsiteX7" fmla="*/ 762000 w 4558146"/>
                <a:gd name="connsiteY7" fmla="*/ 1620982 h 2313710"/>
                <a:gd name="connsiteX8" fmla="*/ 900546 w 4558146"/>
                <a:gd name="connsiteY8" fmla="*/ 1524000 h 2313710"/>
                <a:gd name="connsiteX9" fmla="*/ 1510146 w 4558146"/>
                <a:gd name="connsiteY9" fmla="*/ 1191491 h 2313710"/>
                <a:gd name="connsiteX10" fmla="*/ 1662546 w 4558146"/>
                <a:gd name="connsiteY10" fmla="*/ 1108364 h 2313710"/>
                <a:gd name="connsiteX11" fmla="*/ 2105891 w 4558146"/>
                <a:gd name="connsiteY11" fmla="*/ 928255 h 2313710"/>
                <a:gd name="connsiteX12" fmla="*/ 2673928 w 4558146"/>
                <a:gd name="connsiteY12" fmla="*/ 706582 h 2313710"/>
                <a:gd name="connsiteX13" fmla="*/ 3006437 w 4558146"/>
                <a:gd name="connsiteY13" fmla="*/ 554182 h 2313710"/>
                <a:gd name="connsiteX14" fmla="*/ 3311237 w 4558146"/>
                <a:gd name="connsiteY14" fmla="*/ 471055 h 2313710"/>
                <a:gd name="connsiteX15" fmla="*/ 3671455 w 4558146"/>
                <a:gd name="connsiteY15" fmla="*/ 332510 h 2313710"/>
                <a:gd name="connsiteX16" fmla="*/ 4114800 w 4558146"/>
                <a:gd name="connsiteY16" fmla="*/ 207819 h 2313710"/>
                <a:gd name="connsiteX17" fmla="*/ 4405746 w 4558146"/>
                <a:gd name="connsiteY17" fmla="*/ 69273 h 2313710"/>
                <a:gd name="connsiteX18" fmla="*/ 4488873 w 4558146"/>
                <a:gd name="connsiteY18" fmla="*/ 27710 h 2313710"/>
                <a:gd name="connsiteX19" fmla="*/ 4558146 w 4558146"/>
                <a:gd name="connsiteY19" fmla="*/ 0 h 2313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58146" h="2313710">
                  <a:moveTo>
                    <a:pt x="0" y="2313710"/>
                  </a:moveTo>
                  <a:cubicBezTo>
                    <a:pt x="46477" y="2282724"/>
                    <a:pt x="51403" y="2286101"/>
                    <a:pt x="83128" y="2230582"/>
                  </a:cubicBezTo>
                  <a:cubicBezTo>
                    <a:pt x="90373" y="2217902"/>
                    <a:pt x="87734" y="2200322"/>
                    <a:pt x="96982" y="2189019"/>
                  </a:cubicBezTo>
                  <a:cubicBezTo>
                    <a:pt x="221963" y="2036264"/>
                    <a:pt x="166984" y="2120840"/>
                    <a:pt x="263237" y="2036619"/>
                  </a:cubicBezTo>
                  <a:cubicBezTo>
                    <a:pt x="282898" y="2019416"/>
                    <a:pt x="298820" y="1998202"/>
                    <a:pt x="318655" y="1981200"/>
                  </a:cubicBezTo>
                  <a:cubicBezTo>
                    <a:pt x="363558" y="1942711"/>
                    <a:pt x="415381" y="1912183"/>
                    <a:pt x="457200" y="1870364"/>
                  </a:cubicBezTo>
                  <a:cubicBezTo>
                    <a:pt x="518638" y="1808926"/>
                    <a:pt x="580612" y="1741994"/>
                    <a:pt x="651164" y="1690255"/>
                  </a:cubicBezTo>
                  <a:cubicBezTo>
                    <a:pt x="686297" y="1664491"/>
                    <a:pt x="725749" y="1645149"/>
                    <a:pt x="762000" y="1620982"/>
                  </a:cubicBezTo>
                  <a:cubicBezTo>
                    <a:pt x="808905" y="1589712"/>
                    <a:pt x="852842" y="1554036"/>
                    <a:pt x="900546" y="1524000"/>
                  </a:cubicBezTo>
                  <a:cubicBezTo>
                    <a:pt x="1136526" y="1375421"/>
                    <a:pt x="1241201" y="1333041"/>
                    <a:pt x="1510146" y="1191491"/>
                  </a:cubicBezTo>
                  <a:cubicBezTo>
                    <a:pt x="1561352" y="1164540"/>
                    <a:pt x="1607314" y="1125624"/>
                    <a:pt x="1662546" y="1108364"/>
                  </a:cubicBezTo>
                  <a:cubicBezTo>
                    <a:pt x="2161336" y="952492"/>
                    <a:pt x="1603401" y="1139830"/>
                    <a:pt x="2105891" y="928255"/>
                  </a:cubicBezTo>
                  <a:cubicBezTo>
                    <a:pt x="2293216" y="849381"/>
                    <a:pt x="2489158" y="791268"/>
                    <a:pt x="2673928" y="706582"/>
                  </a:cubicBezTo>
                  <a:cubicBezTo>
                    <a:pt x="2784764" y="655782"/>
                    <a:pt x="2892073" y="596447"/>
                    <a:pt x="3006437" y="554182"/>
                  </a:cubicBezTo>
                  <a:cubicBezTo>
                    <a:pt x="3105218" y="517676"/>
                    <a:pt x="3211330" y="504357"/>
                    <a:pt x="3311237" y="471055"/>
                  </a:cubicBezTo>
                  <a:cubicBezTo>
                    <a:pt x="3433283" y="430373"/>
                    <a:pt x="3549409" y="373192"/>
                    <a:pt x="3671455" y="332510"/>
                  </a:cubicBezTo>
                  <a:cubicBezTo>
                    <a:pt x="3773873" y="298371"/>
                    <a:pt x="4001358" y="254530"/>
                    <a:pt x="4114800" y="207819"/>
                  </a:cubicBezTo>
                  <a:cubicBezTo>
                    <a:pt x="4214126" y="166920"/>
                    <a:pt x="4308964" y="115872"/>
                    <a:pt x="4405746" y="69273"/>
                  </a:cubicBezTo>
                  <a:cubicBezTo>
                    <a:pt x="4433659" y="55834"/>
                    <a:pt x="4459483" y="37507"/>
                    <a:pt x="4488873" y="27710"/>
                  </a:cubicBezTo>
                  <a:cubicBezTo>
                    <a:pt x="4540234" y="10589"/>
                    <a:pt x="4517375" y="20386"/>
                    <a:pt x="4558146" y="0"/>
                  </a:cubicBezTo>
                </a:path>
              </a:pathLst>
            </a:custGeom>
            <a:ln w="25400">
              <a:solidFill>
                <a:srgbClr val="0000FF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Forme libre 77"/>
            <p:cNvSpPr/>
            <p:nvPr/>
          </p:nvSpPr>
          <p:spPr>
            <a:xfrm rot="5460000">
              <a:off x="4587232" y="4590546"/>
              <a:ext cx="219495" cy="236232"/>
            </a:xfrm>
            <a:custGeom>
              <a:avLst/>
              <a:gdLst>
                <a:gd name="connsiteX0" fmla="*/ 0 w 3117273"/>
                <a:gd name="connsiteY0" fmla="*/ 2663369 h 2663369"/>
                <a:gd name="connsiteX1" fmla="*/ 13855 w 3117273"/>
                <a:gd name="connsiteY1" fmla="*/ 2524823 h 2663369"/>
                <a:gd name="connsiteX2" fmla="*/ 27709 w 3117273"/>
                <a:gd name="connsiteY2" fmla="*/ 2372423 h 2663369"/>
                <a:gd name="connsiteX3" fmla="*/ 55418 w 3117273"/>
                <a:gd name="connsiteY3" fmla="*/ 2261587 h 2663369"/>
                <a:gd name="connsiteX4" fmla="*/ 110836 w 3117273"/>
                <a:gd name="connsiteY4" fmla="*/ 2081478 h 2663369"/>
                <a:gd name="connsiteX5" fmla="*/ 138545 w 3117273"/>
                <a:gd name="connsiteY5" fmla="*/ 1901369 h 2663369"/>
                <a:gd name="connsiteX6" fmla="*/ 152400 w 3117273"/>
                <a:gd name="connsiteY6" fmla="*/ 1832096 h 2663369"/>
                <a:gd name="connsiteX7" fmla="*/ 180109 w 3117273"/>
                <a:gd name="connsiteY7" fmla="*/ 1790532 h 2663369"/>
                <a:gd name="connsiteX8" fmla="*/ 221673 w 3117273"/>
                <a:gd name="connsiteY8" fmla="*/ 1638132 h 2663369"/>
                <a:gd name="connsiteX9" fmla="*/ 263236 w 3117273"/>
                <a:gd name="connsiteY9" fmla="*/ 1582714 h 2663369"/>
                <a:gd name="connsiteX10" fmla="*/ 332509 w 3117273"/>
                <a:gd name="connsiteY10" fmla="*/ 1374896 h 2663369"/>
                <a:gd name="connsiteX11" fmla="*/ 374073 w 3117273"/>
                <a:gd name="connsiteY11" fmla="*/ 1319478 h 2663369"/>
                <a:gd name="connsiteX12" fmla="*/ 457200 w 3117273"/>
                <a:gd name="connsiteY12" fmla="*/ 1180932 h 2663369"/>
                <a:gd name="connsiteX13" fmla="*/ 512618 w 3117273"/>
                <a:gd name="connsiteY13" fmla="*/ 1070096 h 2663369"/>
                <a:gd name="connsiteX14" fmla="*/ 568036 w 3117273"/>
                <a:gd name="connsiteY14" fmla="*/ 1028532 h 2663369"/>
                <a:gd name="connsiteX15" fmla="*/ 651164 w 3117273"/>
                <a:gd name="connsiteY15" fmla="*/ 931550 h 2663369"/>
                <a:gd name="connsiteX16" fmla="*/ 678873 w 3117273"/>
                <a:gd name="connsiteY16" fmla="*/ 876132 h 2663369"/>
                <a:gd name="connsiteX17" fmla="*/ 748145 w 3117273"/>
                <a:gd name="connsiteY17" fmla="*/ 820714 h 2663369"/>
                <a:gd name="connsiteX18" fmla="*/ 914400 w 3117273"/>
                <a:gd name="connsiteY18" fmla="*/ 682169 h 2663369"/>
                <a:gd name="connsiteX19" fmla="*/ 1011382 w 3117273"/>
                <a:gd name="connsiteY19" fmla="*/ 626750 h 2663369"/>
                <a:gd name="connsiteX20" fmla="*/ 1108364 w 3117273"/>
                <a:gd name="connsiteY20" fmla="*/ 529769 h 2663369"/>
                <a:gd name="connsiteX21" fmla="*/ 1260764 w 3117273"/>
                <a:gd name="connsiteY21" fmla="*/ 446641 h 2663369"/>
                <a:gd name="connsiteX22" fmla="*/ 1357745 w 3117273"/>
                <a:gd name="connsiteY22" fmla="*/ 418932 h 2663369"/>
                <a:gd name="connsiteX23" fmla="*/ 1413164 w 3117273"/>
                <a:gd name="connsiteY23" fmla="*/ 377369 h 2663369"/>
                <a:gd name="connsiteX24" fmla="*/ 1537855 w 3117273"/>
                <a:gd name="connsiteY24" fmla="*/ 349659 h 2663369"/>
                <a:gd name="connsiteX25" fmla="*/ 1662545 w 3117273"/>
                <a:gd name="connsiteY25" fmla="*/ 294241 h 2663369"/>
                <a:gd name="connsiteX26" fmla="*/ 1731818 w 3117273"/>
                <a:gd name="connsiteY26" fmla="*/ 252678 h 2663369"/>
                <a:gd name="connsiteX27" fmla="*/ 1828800 w 3117273"/>
                <a:gd name="connsiteY27" fmla="*/ 224969 h 2663369"/>
                <a:gd name="connsiteX28" fmla="*/ 1925782 w 3117273"/>
                <a:gd name="connsiteY28" fmla="*/ 197259 h 2663369"/>
                <a:gd name="connsiteX29" fmla="*/ 2008909 w 3117273"/>
                <a:gd name="connsiteY29" fmla="*/ 183405 h 2663369"/>
                <a:gd name="connsiteX30" fmla="*/ 2064327 w 3117273"/>
                <a:gd name="connsiteY30" fmla="*/ 155696 h 2663369"/>
                <a:gd name="connsiteX31" fmla="*/ 2216727 w 3117273"/>
                <a:gd name="connsiteY31" fmla="*/ 127987 h 2663369"/>
                <a:gd name="connsiteX32" fmla="*/ 2272145 w 3117273"/>
                <a:gd name="connsiteY32" fmla="*/ 114132 h 2663369"/>
                <a:gd name="connsiteX33" fmla="*/ 2369127 w 3117273"/>
                <a:gd name="connsiteY33" fmla="*/ 72569 h 2663369"/>
                <a:gd name="connsiteX34" fmla="*/ 2563091 w 3117273"/>
                <a:gd name="connsiteY34" fmla="*/ 58714 h 2663369"/>
                <a:gd name="connsiteX35" fmla="*/ 2618509 w 3117273"/>
                <a:gd name="connsiteY35" fmla="*/ 44859 h 2663369"/>
                <a:gd name="connsiteX36" fmla="*/ 2687782 w 3117273"/>
                <a:gd name="connsiteY36" fmla="*/ 31005 h 2663369"/>
                <a:gd name="connsiteX37" fmla="*/ 2840182 w 3117273"/>
                <a:gd name="connsiteY37" fmla="*/ 3296 h 2663369"/>
                <a:gd name="connsiteX38" fmla="*/ 3117273 w 3117273"/>
                <a:gd name="connsiteY38" fmla="*/ 3296 h 266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117273" h="2663369">
                  <a:moveTo>
                    <a:pt x="0" y="2663369"/>
                  </a:moveTo>
                  <a:cubicBezTo>
                    <a:pt x="4618" y="2617187"/>
                    <a:pt x="9455" y="2571026"/>
                    <a:pt x="13855" y="2524823"/>
                  </a:cubicBezTo>
                  <a:cubicBezTo>
                    <a:pt x="18691" y="2474043"/>
                    <a:pt x="19754" y="2422808"/>
                    <a:pt x="27709" y="2372423"/>
                  </a:cubicBezTo>
                  <a:cubicBezTo>
                    <a:pt x="33648" y="2334807"/>
                    <a:pt x="46855" y="2298694"/>
                    <a:pt x="55418" y="2261587"/>
                  </a:cubicBezTo>
                  <a:cubicBezTo>
                    <a:pt x="85648" y="2130592"/>
                    <a:pt x="46534" y="2252953"/>
                    <a:pt x="110836" y="2081478"/>
                  </a:cubicBezTo>
                  <a:cubicBezTo>
                    <a:pt x="121211" y="2008854"/>
                    <a:pt x="125734" y="1971832"/>
                    <a:pt x="138545" y="1901369"/>
                  </a:cubicBezTo>
                  <a:cubicBezTo>
                    <a:pt x="142757" y="1878201"/>
                    <a:pt x="144132" y="1854145"/>
                    <a:pt x="152400" y="1832096"/>
                  </a:cubicBezTo>
                  <a:cubicBezTo>
                    <a:pt x="158247" y="1816505"/>
                    <a:pt x="170873" y="1804387"/>
                    <a:pt x="180109" y="1790532"/>
                  </a:cubicBezTo>
                  <a:cubicBezTo>
                    <a:pt x="190244" y="1739858"/>
                    <a:pt x="198236" y="1685006"/>
                    <a:pt x="221673" y="1638132"/>
                  </a:cubicBezTo>
                  <a:cubicBezTo>
                    <a:pt x="231999" y="1617479"/>
                    <a:pt x="249382" y="1601187"/>
                    <a:pt x="263236" y="1582714"/>
                  </a:cubicBezTo>
                  <a:cubicBezTo>
                    <a:pt x="271572" y="1554929"/>
                    <a:pt x="307719" y="1419518"/>
                    <a:pt x="332509" y="1374896"/>
                  </a:cubicBezTo>
                  <a:cubicBezTo>
                    <a:pt x="343723" y="1354711"/>
                    <a:pt x="362859" y="1339663"/>
                    <a:pt x="374073" y="1319478"/>
                  </a:cubicBezTo>
                  <a:cubicBezTo>
                    <a:pt x="462011" y="1161191"/>
                    <a:pt x="327691" y="1342820"/>
                    <a:pt x="457200" y="1180932"/>
                  </a:cubicBezTo>
                  <a:cubicBezTo>
                    <a:pt x="472063" y="1136345"/>
                    <a:pt x="477385" y="1110363"/>
                    <a:pt x="512618" y="1070096"/>
                  </a:cubicBezTo>
                  <a:cubicBezTo>
                    <a:pt x="527823" y="1052718"/>
                    <a:pt x="549563" y="1042387"/>
                    <a:pt x="568036" y="1028532"/>
                  </a:cubicBezTo>
                  <a:cubicBezTo>
                    <a:pt x="638244" y="888116"/>
                    <a:pt x="543252" y="1057446"/>
                    <a:pt x="651164" y="931550"/>
                  </a:cubicBezTo>
                  <a:cubicBezTo>
                    <a:pt x="664605" y="915869"/>
                    <a:pt x="665273" y="891675"/>
                    <a:pt x="678873" y="876132"/>
                  </a:cubicBezTo>
                  <a:cubicBezTo>
                    <a:pt x="698345" y="853878"/>
                    <a:pt x="726044" y="840360"/>
                    <a:pt x="748145" y="820714"/>
                  </a:cubicBezTo>
                  <a:cubicBezTo>
                    <a:pt x="852307" y="728126"/>
                    <a:pt x="754226" y="788952"/>
                    <a:pt x="914400" y="682169"/>
                  </a:cubicBezTo>
                  <a:cubicBezTo>
                    <a:pt x="945380" y="661516"/>
                    <a:pt x="982105" y="649753"/>
                    <a:pt x="1011382" y="626750"/>
                  </a:cubicBezTo>
                  <a:cubicBezTo>
                    <a:pt x="1047331" y="598505"/>
                    <a:pt x="1065917" y="546749"/>
                    <a:pt x="1108364" y="529769"/>
                  </a:cubicBezTo>
                  <a:cubicBezTo>
                    <a:pt x="1263943" y="467535"/>
                    <a:pt x="1082775" y="545522"/>
                    <a:pt x="1260764" y="446641"/>
                  </a:cubicBezTo>
                  <a:cubicBezTo>
                    <a:pt x="1277023" y="437608"/>
                    <a:pt x="1344705" y="422192"/>
                    <a:pt x="1357745" y="418932"/>
                  </a:cubicBezTo>
                  <a:cubicBezTo>
                    <a:pt x="1376218" y="405078"/>
                    <a:pt x="1392511" y="387696"/>
                    <a:pt x="1413164" y="377369"/>
                  </a:cubicBezTo>
                  <a:cubicBezTo>
                    <a:pt x="1426209" y="370846"/>
                    <a:pt x="1530566" y="351117"/>
                    <a:pt x="1537855" y="349659"/>
                  </a:cubicBezTo>
                  <a:cubicBezTo>
                    <a:pt x="1767594" y="211817"/>
                    <a:pt x="1479080" y="375780"/>
                    <a:pt x="1662545" y="294241"/>
                  </a:cubicBezTo>
                  <a:cubicBezTo>
                    <a:pt x="1687152" y="283304"/>
                    <a:pt x="1706961" y="263035"/>
                    <a:pt x="1731818" y="252678"/>
                  </a:cubicBezTo>
                  <a:cubicBezTo>
                    <a:pt x="1762853" y="239747"/>
                    <a:pt x="1796597" y="234630"/>
                    <a:pt x="1828800" y="224969"/>
                  </a:cubicBezTo>
                  <a:cubicBezTo>
                    <a:pt x="1881618" y="209124"/>
                    <a:pt x="1865075" y="209400"/>
                    <a:pt x="1925782" y="197259"/>
                  </a:cubicBezTo>
                  <a:cubicBezTo>
                    <a:pt x="1953328" y="191750"/>
                    <a:pt x="1981200" y="188023"/>
                    <a:pt x="2008909" y="183405"/>
                  </a:cubicBezTo>
                  <a:cubicBezTo>
                    <a:pt x="2027382" y="174169"/>
                    <a:pt x="2044989" y="162948"/>
                    <a:pt x="2064327" y="155696"/>
                  </a:cubicBezTo>
                  <a:cubicBezTo>
                    <a:pt x="2108694" y="139058"/>
                    <a:pt x="2174179" y="135723"/>
                    <a:pt x="2216727" y="127987"/>
                  </a:cubicBezTo>
                  <a:cubicBezTo>
                    <a:pt x="2235461" y="124581"/>
                    <a:pt x="2254250" y="120639"/>
                    <a:pt x="2272145" y="114132"/>
                  </a:cubicBezTo>
                  <a:cubicBezTo>
                    <a:pt x="2305198" y="102113"/>
                    <a:pt x="2334577" y="79150"/>
                    <a:pt x="2369127" y="72569"/>
                  </a:cubicBezTo>
                  <a:cubicBezTo>
                    <a:pt x="2432802" y="60441"/>
                    <a:pt x="2498436" y="63332"/>
                    <a:pt x="2563091" y="58714"/>
                  </a:cubicBezTo>
                  <a:cubicBezTo>
                    <a:pt x="2581564" y="54096"/>
                    <a:pt x="2599921" y="48990"/>
                    <a:pt x="2618509" y="44859"/>
                  </a:cubicBezTo>
                  <a:cubicBezTo>
                    <a:pt x="2641497" y="39751"/>
                    <a:pt x="2664937" y="36716"/>
                    <a:pt x="2687782" y="31005"/>
                  </a:cubicBezTo>
                  <a:cubicBezTo>
                    <a:pt x="2774092" y="9428"/>
                    <a:pt x="2690826" y="8630"/>
                    <a:pt x="2840182" y="3296"/>
                  </a:cubicBezTo>
                  <a:cubicBezTo>
                    <a:pt x="2932487" y="0"/>
                    <a:pt x="3024909" y="3296"/>
                    <a:pt x="3117273" y="3296"/>
                  </a:cubicBezTo>
                </a:path>
              </a:pathLst>
            </a:custGeom>
            <a:ln w="25400">
              <a:solidFill>
                <a:schemeClr val="tx1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Forme libre 78"/>
            <p:cNvSpPr/>
            <p:nvPr/>
          </p:nvSpPr>
          <p:spPr>
            <a:xfrm rot="4380000">
              <a:off x="4587931" y="4387368"/>
              <a:ext cx="290729" cy="256734"/>
            </a:xfrm>
            <a:custGeom>
              <a:avLst/>
              <a:gdLst>
                <a:gd name="connsiteX0" fmla="*/ 0 w 3325091"/>
                <a:gd name="connsiteY0" fmla="*/ 2247509 h 2247509"/>
                <a:gd name="connsiteX1" fmla="*/ 69273 w 3325091"/>
                <a:gd name="connsiteY1" fmla="*/ 2164381 h 2247509"/>
                <a:gd name="connsiteX2" fmla="*/ 83127 w 3325091"/>
                <a:gd name="connsiteY2" fmla="*/ 2122818 h 2247509"/>
                <a:gd name="connsiteX3" fmla="*/ 124691 w 3325091"/>
                <a:gd name="connsiteY3" fmla="*/ 2039690 h 2247509"/>
                <a:gd name="connsiteX4" fmla="*/ 138546 w 3325091"/>
                <a:gd name="connsiteY4" fmla="*/ 1998127 h 2247509"/>
                <a:gd name="connsiteX5" fmla="*/ 207818 w 3325091"/>
                <a:gd name="connsiteY5" fmla="*/ 1831872 h 2247509"/>
                <a:gd name="connsiteX6" fmla="*/ 249382 w 3325091"/>
                <a:gd name="connsiteY6" fmla="*/ 1748745 h 2247509"/>
                <a:gd name="connsiteX7" fmla="*/ 277091 w 3325091"/>
                <a:gd name="connsiteY7" fmla="*/ 1665618 h 2247509"/>
                <a:gd name="connsiteX8" fmla="*/ 290946 w 3325091"/>
                <a:gd name="connsiteY8" fmla="*/ 1610200 h 2247509"/>
                <a:gd name="connsiteX9" fmla="*/ 387927 w 3325091"/>
                <a:gd name="connsiteY9" fmla="*/ 1457800 h 2247509"/>
                <a:gd name="connsiteX10" fmla="*/ 429491 w 3325091"/>
                <a:gd name="connsiteY10" fmla="*/ 1388527 h 2247509"/>
                <a:gd name="connsiteX11" fmla="*/ 554182 w 3325091"/>
                <a:gd name="connsiteY11" fmla="*/ 1236127 h 2247509"/>
                <a:gd name="connsiteX12" fmla="*/ 623455 w 3325091"/>
                <a:gd name="connsiteY12" fmla="*/ 1139145 h 2247509"/>
                <a:gd name="connsiteX13" fmla="*/ 734291 w 3325091"/>
                <a:gd name="connsiteY13" fmla="*/ 1069872 h 2247509"/>
                <a:gd name="connsiteX14" fmla="*/ 983673 w 3325091"/>
                <a:gd name="connsiteY14" fmla="*/ 862054 h 2247509"/>
                <a:gd name="connsiteX15" fmla="*/ 1288473 w 3325091"/>
                <a:gd name="connsiteY15" fmla="*/ 695800 h 2247509"/>
                <a:gd name="connsiteX16" fmla="*/ 1440873 w 3325091"/>
                <a:gd name="connsiteY16" fmla="*/ 612672 h 2247509"/>
                <a:gd name="connsiteX17" fmla="*/ 1787236 w 3325091"/>
                <a:gd name="connsiteY17" fmla="*/ 432563 h 2247509"/>
                <a:gd name="connsiteX18" fmla="*/ 2078182 w 3325091"/>
                <a:gd name="connsiteY18" fmla="*/ 294018 h 2247509"/>
                <a:gd name="connsiteX19" fmla="*/ 2341418 w 3325091"/>
                <a:gd name="connsiteY19" fmla="*/ 210890 h 2247509"/>
                <a:gd name="connsiteX20" fmla="*/ 2452255 w 3325091"/>
                <a:gd name="connsiteY20" fmla="*/ 155472 h 2247509"/>
                <a:gd name="connsiteX21" fmla="*/ 2549236 w 3325091"/>
                <a:gd name="connsiteY21" fmla="*/ 141618 h 2247509"/>
                <a:gd name="connsiteX22" fmla="*/ 2701636 w 3325091"/>
                <a:gd name="connsiteY22" fmla="*/ 100054 h 2247509"/>
                <a:gd name="connsiteX23" fmla="*/ 2840182 w 3325091"/>
                <a:gd name="connsiteY23" fmla="*/ 72345 h 2247509"/>
                <a:gd name="connsiteX24" fmla="*/ 2937164 w 3325091"/>
                <a:gd name="connsiteY24" fmla="*/ 58490 h 2247509"/>
                <a:gd name="connsiteX25" fmla="*/ 3034146 w 3325091"/>
                <a:gd name="connsiteY25" fmla="*/ 30781 h 2247509"/>
                <a:gd name="connsiteX26" fmla="*/ 3117273 w 3325091"/>
                <a:gd name="connsiteY26" fmla="*/ 16927 h 2247509"/>
                <a:gd name="connsiteX27" fmla="*/ 3186546 w 3325091"/>
                <a:gd name="connsiteY27" fmla="*/ 3072 h 2247509"/>
                <a:gd name="connsiteX28" fmla="*/ 3325091 w 3325091"/>
                <a:gd name="connsiteY28" fmla="*/ 3072 h 224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325091" h="2247509">
                  <a:moveTo>
                    <a:pt x="0" y="2247509"/>
                  </a:moveTo>
                  <a:cubicBezTo>
                    <a:pt x="30641" y="2216868"/>
                    <a:pt x="49984" y="2202959"/>
                    <a:pt x="69273" y="2164381"/>
                  </a:cubicBezTo>
                  <a:cubicBezTo>
                    <a:pt x="75804" y="2151319"/>
                    <a:pt x="77196" y="2136163"/>
                    <a:pt x="83127" y="2122818"/>
                  </a:cubicBezTo>
                  <a:cubicBezTo>
                    <a:pt x="95709" y="2094508"/>
                    <a:pt x="112109" y="2068000"/>
                    <a:pt x="124691" y="2039690"/>
                  </a:cubicBezTo>
                  <a:cubicBezTo>
                    <a:pt x="130622" y="2026345"/>
                    <a:pt x="133122" y="2011686"/>
                    <a:pt x="138546" y="1998127"/>
                  </a:cubicBezTo>
                  <a:cubicBezTo>
                    <a:pt x="160843" y="1942385"/>
                    <a:pt x="180969" y="1885570"/>
                    <a:pt x="207818" y="1831872"/>
                  </a:cubicBezTo>
                  <a:cubicBezTo>
                    <a:pt x="221673" y="1804163"/>
                    <a:pt x="237467" y="1777342"/>
                    <a:pt x="249382" y="1748745"/>
                  </a:cubicBezTo>
                  <a:cubicBezTo>
                    <a:pt x="260616" y="1721784"/>
                    <a:pt x="268698" y="1693594"/>
                    <a:pt x="277091" y="1665618"/>
                  </a:cubicBezTo>
                  <a:cubicBezTo>
                    <a:pt x="282563" y="1647380"/>
                    <a:pt x="283067" y="1627534"/>
                    <a:pt x="290946" y="1610200"/>
                  </a:cubicBezTo>
                  <a:cubicBezTo>
                    <a:pt x="339363" y="1503683"/>
                    <a:pt x="335471" y="1536484"/>
                    <a:pt x="387927" y="1457800"/>
                  </a:cubicBezTo>
                  <a:cubicBezTo>
                    <a:pt x="402864" y="1435394"/>
                    <a:pt x="413334" y="1410070"/>
                    <a:pt x="429491" y="1388527"/>
                  </a:cubicBezTo>
                  <a:cubicBezTo>
                    <a:pt x="468873" y="1336018"/>
                    <a:pt x="516031" y="1289538"/>
                    <a:pt x="554182" y="1236127"/>
                  </a:cubicBezTo>
                  <a:cubicBezTo>
                    <a:pt x="577273" y="1203800"/>
                    <a:pt x="594263" y="1166091"/>
                    <a:pt x="623455" y="1139145"/>
                  </a:cubicBezTo>
                  <a:cubicBezTo>
                    <a:pt x="655469" y="1109594"/>
                    <a:pt x="699683" y="1096337"/>
                    <a:pt x="734291" y="1069872"/>
                  </a:cubicBezTo>
                  <a:cubicBezTo>
                    <a:pt x="839151" y="989685"/>
                    <a:pt x="871127" y="931033"/>
                    <a:pt x="983673" y="862054"/>
                  </a:cubicBezTo>
                  <a:cubicBezTo>
                    <a:pt x="1082346" y="801577"/>
                    <a:pt x="1186873" y="751218"/>
                    <a:pt x="1288473" y="695800"/>
                  </a:cubicBezTo>
                  <a:cubicBezTo>
                    <a:pt x="1339273" y="668091"/>
                    <a:pt x="1393468" y="645856"/>
                    <a:pt x="1440873" y="612672"/>
                  </a:cubicBezTo>
                  <a:cubicBezTo>
                    <a:pt x="1674724" y="448975"/>
                    <a:pt x="1481835" y="568296"/>
                    <a:pt x="1787236" y="432563"/>
                  </a:cubicBezTo>
                  <a:cubicBezTo>
                    <a:pt x="1885394" y="388937"/>
                    <a:pt x="1975752" y="326365"/>
                    <a:pt x="2078182" y="294018"/>
                  </a:cubicBezTo>
                  <a:cubicBezTo>
                    <a:pt x="2165927" y="266309"/>
                    <a:pt x="2259116" y="252041"/>
                    <a:pt x="2341418" y="210890"/>
                  </a:cubicBezTo>
                  <a:cubicBezTo>
                    <a:pt x="2378364" y="192417"/>
                    <a:pt x="2413068" y="168534"/>
                    <a:pt x="2452255" y="155472"/>
                  </a:cubicBezTo>
                  <a:cubicBezTo>
                    <a:pt x="2483234" y="145146"/>
                    <a:pt x="2517358" y="148702"/>
                    <a:pt x="2549236" y="141618"/>
                  </a:cubicBezTo>
                  <a:cubicBezTo>
                    <a:pt x="2600638" y="130195"/>
                    <a:pt x="2650412" y="112250"/>
                    <a:pt x="2701636" y="100054"/>
                  </a:cubicBezTo>
                  <a:cubicBezTo>
                    <a:pt x="2747452" y="89145"/>
                    <a:pt x="2793802" y="80530"/>
                    <a:pt x="2840182" y="72345"/>
                  </a:cubicBezTo>
                  <a:cubicBezTo>
                    <a:pt x="2872341" y="66670"/>
                    <a:pt x="2905233" y="65332"/>
                    <a:pt x="2937164" y="58490"/>
                  </a:cubicBezTo>
                  <a:cubicBezTo>
                    <a:pt x="2970039" y="51445"/>
                    <a:pt x="3001386" y="38341"/>
                    <a:pt x="3034146" y="30781"/>
                  </a:cubicBezTo>
                  <a:cubicBezTo>
                    <a:pt x="3061518" y="24465"/>
                    <a:pt x="3089635" y="21952"/>
                    <a:pt x="3117273" y="16927"/>
                  </a:cubicBezTo>
                  <a:cubicBezTo>
                    <a:pt x="3140441" y="12715"/>
                    <a:pt x="3163050" y="4638"/>
                    <a:pt x="3186546" y="3072"/>
                  </a:cubicBezTo>
                  <a:cubicBezTo>
                    <a:pt x="3232625" y="0"/>
                    <a:pt x="3278909" y="3072"/>
                    <a:pt x="3325091" y="3072"/>
                  </a:cubicBezTo>
                </a:path>
              </a:pathLst>
            </a:custGeom>
            <a:ln w="254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3" name="Text Box 41"/>
          <p:cNvSpPr txBox="1">
            <a:spLocks noChangeArrowheads="1"/>
          </p:cNvSpPr>
          <p:nvPr/>
        </p:nvSpPr>
        <p:spPr bwMode="auto">
          <a:xfrm>
            <a:off x="323528" y="3409255"/>
            <a:ext cx="30243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400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Passive</a:t>
            </a:r>
            <a:endParaRPr lang="fr-BE" sz="1400" b="1" i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4" name="Text Box 41"/>
          <p:cNvSpPr txBox="1">
            <a:spLocks noChangeArrowheads="1"/>
          </p:cNvSpPr>
          <p:nvPr/>
        </p:nvSpPr>
        <p:spPr bwMode="auto">
          <a:xfrm>
            <a:off x="3131840" y="3409255"/>
            <a:ext cx="28803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400" b="1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Active</a:t>
            </a:r>
            <a:endParaRPr lang="fr-BE" sz="1400" b="1" i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87" name="Connecteur droit avec flèche 86"/>
          <p:cNvCxnSpPr/>
          <p:nvPr/>
        </p:nvCxnSpPr>
        <p:spPr>
          <a:xfrm flipV="1">
            <a:off x="4896000" y="1447206"/>
            <a:ext cx="432048" cy="432048"/>
          </a:xfrm>
          <a:prstGeom prst="straightConnector1">
            <a:avLst/>
          </a:prstGeom>
          <a:ln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Box 41"/>
          <p:cNvSpPr txBox="1">
            <a:spLocks noChangeArrowheads="1"/>
          </p:cNvSpPr>
          <p:nvPr/>
        </p:nvSpPr>
        <p:spPr bwMode="auto">
          <a:xfrm>
            <a:off x="6876256" y="1224000"/>
            <a:ext cx="18000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« </a:t>
            </a:r>
            <a:r>
              <a:rPr lang="fr-BE" sz="12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Physical</a:t>
            </a:r>
            <a:r>
              <a:rPr lang="fr-BE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 »</a:t>
            </a:r>
            <a:endParaRPr lang="fr-BE" sz="1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5004048" y="620688"/>
            <a:ext cx="41044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[C.L. (in </a:t>
            </a:r>
            <a:r>
              <a:rPr lang="fr-BE" sz="1400" b="1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preparation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)]</a:t>
            </a:r>
          </a:p>
        </p:txBody>
      </p:sp>
      <p:sp>
        <p:nvSpPr>
          <p:cNvPr id="101" name="Text Box 41"/>
          <p:cNvSpPr txBox="1">
            <a:spLocks noChangeArrowheads="1"/>
          </p:cNvSpPr>
          <p:nvPr/>
        </p:nvSpPr>
        <p:spPr bwMode="auto">
          <a:xfrm>
            <a:off x="6876440" y="1700808"/>
            <a:ext cx="18000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« Background »</a:t>
            </a:r>
            <a:endParaRPr lang="fr-BE" sz="1200" b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9001" y="5805264"/>
            <a:ext cx="1869758" cy="77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5805264"/>
            <a:ext cx="1869758" cy="77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2296" y="5796000"/>
            <a:ext cx="2055495" cy="79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e 102"/>
          <p:cNvGrpSpPr/>
          <p:nvPr/>
        </p:nvGrpSpPr>
        <p:grpSpPr>
          <a:xfrm>
            <a:off x="6624304" y="3836569"/>
            <a:ext cx="1990557" cy="1742150"/>
            <a:chOff x="6624304" y="3836569"/>
            <a:chExt cx="1990557" cy="1742150"/>
          </a:xfrm>
        </p:grpSpPr>
        <p:sp>
          <p:nvSpPr>
            <p:cNvPr id="93" name="Forme libre 92"/>
            <p:cNvSpPr/>
            <p:nvPr/>
          </p:nvSpPr>
          <p:spPr>
            <a:xfrm rot="8280000" flipV="1">
              <a:off x="7362000" y="4273935"/>
              <a:ext cx="144000" cy="144000"/>
            </a:xfrm>
            <a:custGeom>
              <a:avLst/>
              <a:gdLst>
                <a:gd name="connsiteX0" fmla="*/ 12043 w 1508334"/>
                <a:gd name="connsiteY0" fmla="*/ 1496291 h 1538440"/>
                <a:gd name="connsiteX1" fmla="*/ 39752 w 1508334"/>
                <a:gd name="connsiteY1" fmla="*/ 1399309 h 1538440"/>
                <a:gd name="connsiteX2" fmla="*/ 67461 w 1508334"/>
                <a:gd name="connsiteY2" fmla="*/ 1302328 h 1538440"/>
                <a:gd name="connsiteX3" fmla="*/ 122879 w 1508334"/>
                <a:gd name="connsiteY3" fmla="*/ 1191491 h 1538440"/>
                <a:gd name="connsiteX4" fmla="*/ 150588 w 1508334"/>
                <a:gd name="connsiteY4" fmla="*/ 1080655 h 1538440"/>
                <a:gd name="connsiteX5" fmla="*/ 178298 w 1508334"/>
                <a:gd name="connsiteY5" fmla="*/ 1052946 h 1538440"/>
                <a:gd name="connsiteX6" fmla="*/ 206007 w 1508334"/>
                <a:gd name="connsiteY6" fmla="*/ 969819 h 1538440"/>
                <a:gd name="connsiteX7" fmla="*/ 261425 w 1508334"/>
                <a:gd name="connsiteY7" fmla="*/ 900546 h 1538440"/>
                <a:gd name="connsiteX8" fmla="*/ 316843 w 1508334"/>
                <a:gd name="connsiteY8" fmla="*/ 789709 h 1538440"/>
                <a:gd name="connsiteX9" fmla="*/ 455388 w 1508334"/>
                <a:gd name="connsiteY9" fmla="*/ 581891 h 1538440"/>
                <a:gd name="connsiteX10" fmla="*/ 483098 w 1508334"/>
                <a:gd name="connsiteY10" fmla="*/ 554182 h 1538440"/>
                <a:gd name="connsiteX11" fmla="*/ 538516 w 1508334"/>
                <a:gd name="connsiteY11" fmla="*/ 512619 h 1538440"/>
                <a:gd name="connsiteX12" fmla="*/ 580079 w 1508334"/>
                <a:gd name="connsiteY12" fmla="*/ 484909 h 1538440"/>
                <a:gd name="connsiteX13" fmla="*/ 621643 w 1508334"/>
                <a:gd name="connsiteY13" fmla="*/ 429491 h 1538440"/>
                <a:gd name="connsiteX14" fmla="*/ 663207 w 1508334"/>
                <a:gd name="connsiteY14" fmla="*/ 401782 h 1538440"/>
                <a:gd name="connsiteX15" fmla="*/ 732479 w 1508334"/>
                <a:gd name="connsiteY15" fmla="*/ 332509 h 1538440"/>
                <a:gd name="connsiteX16" fmla="*/ 774043 w 1508334"/>
                <a:gd name="connsiteY16" fmla="*/ 290946 h 1538440"/>
                <a:gd name="connsiteX17" fmla="*/ 857170 w 1508334"/>
                <a:gd name="connsiteY17" fmla="*/ 235528 h 1538440"/>
                <a:gd name="connsiteX18" fmla="*/ 912588 w 1508334"/>
                <a:gd name="connsiteY18" fmla="*/ 193964 h 1538440"/>
                <a:gd name="connsiteX19" fmla="*/ 954152 w 1508334"/>
                <a:gd name="connsiteY19" fmla="*/ 180109 h 1538440"/>
                <a:gd name="connsiteX20" fmla="*/ 1009570 w 1508334"/>
                <a:gd name="connsiteY20" fmla="*/ 152400 h 1538440"/>
                <a:gd name="connsiteX21" fmla="*/ 1051134 w 1508334"/>
                <a:gd name="connsiteY21" fmla="*/ 138546 h 1538440"/>
                <a:gd name="connsiteX22" fmla="*/ 1203534 w 1508334"/>
                <a:gd name="connsiteY22" fmla="*/ 83128 h 1538440"/>
                <a:gd name="connsiteX23" fmla="*/ 1342079 w 1508334"/>
                <a:gd name="connsiteY23" fmla="*/ 41564 h 1538440"/>
                <a:gd name="connsiteX24" fmla="*/ 1411352 w 1508334"/>
                <a:gd name="connsiteY24" fmla="*/ 13855 h 1538440"/>
                <a:gd name="connsiteX25" fmla="*/ 1508334 w 1508334"/>
                <a:gd name="connsiteY25" fmla="*/ 0 h 153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08334" h="1538440">
                  <a:moveTo>
                    <a:pt x="12043" y="1496291"/>
                  </a:moveTo>
                  <a:cubicBezTo>
                    <a:pt x="55356" y="1323046"/>
                    <a:pt x="0" y="1538440"/>
                    <a:pt x="39752" y="1399309"/>
                  </a:cubicBezTo>
                  <a:cubicBezTo>
                    <a:pt x="45669" y="1378600"/>
                    <a:pt x="56390" y="1324469"/>
                    <a:pt x="67461" y="1302328"/>
                  </a:cubicBezTo>
                  <a:cubicBezTo>
                    <a:pt x="110348" y="1216554"/>
                    <a:pt x="86921" y="1311349"/>
                    <a:pt x="122879" y="1191491"/>
                  </a:cubicBezTo>
                  <a:cubicBezTo>
                    <a:pt x="128836" y="1171634"/>
                    <a:pt x="135962" y="1105031"/>
                    <a:pt x="150588" y="1080655"/>
                  </a:cubicBezTo>
                  <a:cubicBezTo>
                    <a:pt x="157309" y="1069454"/>
                    <a:pt x="169061" y="1062182"/>
                    <a:pt x="178298" y="1052946"/>
                  </a:cubicBezTo>
                  <a:cubicBezTo>
                    <a:pt x="187534" y="1025237"/>
                    <a:pt x="185354" y="990472"/>
                    <a:pt x="206007" y="969819"/>
                  </a:cubicBezTo>
                  <a:cubicBezTo>
                    <a:pt x="245490" y="930335"/>
                    <a:pt x="226470" y="952978"/>
                    <a:pt x="261425" y="900546"/>
                  </a:cubicBezTo>
                  <a:cubicBezTo>
                    <a:pt x="284851" y="806838"/>
                    <a:pt x="259038" y="879629"/>
                    <a:pt x="316843" y="789709"/>
                  </a:cubicBezTo>
                  <a:cubicBezTo>
                    <a:pt x="408516" y="647107"/>
                    <a:pt x="369988" y="681524"/>
                    <a:pt x="455388" y="581891"/>
                  </a:cubicBezTo>
                  <a:cubicBezTo>
                    <a:pt x="463889" y="571973"/>
                    <a:pt x="473063" y="562544"/>
                    <a:pt x="483098" y="554182"/>
                  </a:cubicBezTo>
                  <a:cubicBezTo>
                    <a:pt x="500837" y="539400"/>
                    <a:pt x="519726" y="526040"/>
                    <a:pt x="538516" y="512619"/>
                  </a:cubicBezTo>
                  <a:cubicBezTo>
                    <a:pt x="552065" y="502941"/>
                    <a:pt x="568305" y="496683"/>
                    <a:pt x="580079" y="484909"/>
                  </a:cubicBezTo>
                  <a:cubicBezTo>
                    <a:pt x="596407" y="468581"/>
                    <a:pt x="605315" y="445819"/>
                    <a:pt x="621643" y="429491"/>
                  </a:cubicBezTo>
                  <a:cubicBezTo>
                    <a:pt x="633417" y="417717"/>
                    <a:pt x="650676" y="412747"/>
                    <a:pt x="663207" y="401782"/>
                  </a:cubicBezTo>
                  <a:cubicBezTo>
                    <a:pt x="687783" y="380278"/>
                    <a:pt x="709388" y="355600"/>
                    <a:pt x="732479" y="332509"/>
                  </a:cubicBezTo>
                  <a:cubicBezTo>
                    <a:pt x="746334" y="318654"/>
                    <a:pt x="757740" y="301814"/>
                    <a:pt x="774043" y="290946"/>
                  </a:cubicBezTo>
                  <a:cubicBezTo>
                    <a:pt x="801752" y="272473"/>
                    <a:pt x="830528" y="255509"/>
                    <a:pt x="857170" y="235528"/>
                  </a:cubicBezTo>
                  <a:cubicBezTo>
                    <a:pt x="875643" y="221673"/>
                    <a:pt x="892540" y="205420"/>
                    <a:pt x="912588" y="193964"/>
                  </a:cubicBezTo>
                  <a:cubicBezTo>
                    <a:pt x="925268" y="186718"/>
                    <a:pt x="940729" y="185862"/>
                    <a:pt x="954152" y="180109"/>
                  </a:cubicBezTo>
                  <a:cubicBezTo>
                    <a:pt x="973135" y="171973"/>
                    <a:pt x="990587" y="160536"/>
                    <a:pt x="1009570" y="152400"/>
                  </a:cubicBezTo>
                  <a:cubicBezTo>
                    <a:pt x="1022993" y="146647"/>
                    <a:pt x="1037460" y="143674"/>
                    <a:pt x="1051134" y="138546"/>
                  </a:cubicBezTo>
                  <a:cubicBezTo>
                    <a:pt x="1106229" y="117886"/>
                    <a:pt x="1145314" y="97684"/>
                    <a:pt x="1203534" y="83128"/>
                  </a:cubicBezTo>
                  <a:cubicBezTo>
                    <a:pt x="1257967" y="69519"/>
                    <a:pt x="1285863" y="64050"/>
                    <a:pt x="1342079" y="41564"/>
                  </a:cubicBezTo>
                  <a:cubicBezTo>
                    <a:pt x="1365170" y="32328"/>
                    <a:pt x="1387225" y="19887"/>
                    <a:pt x="1411352" y="13855"/>
                  </a:cubicBezTo>
                  <a:cubicBezTo>
                    <a:pt x="1443033" y="5935"/>
                    <a:pt x="1508334" y="0"/>
                    <a:pt x="1508334" y="0"/>
                  </a:cubicBezTo>
                </a:path>
              </a:pathLst>
            </a:custGeom>
            <a:ln w="25400">
              <a:solidFill>
                <a:schemeClr val="bg1">
                  <a:lumMod val="85000"/>
                </a:schemeClr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1" name="Connecteur droit avec flèche 90"/>
            <p:cNvCxnSpPr/>
            <p:nvPr/>
          </p:nvCxnSpPr>
          <p:spPr>
            <a:xfrm flipV="1">
              <a:off x="7380312" y="4149080"/>
              <a:ext cx="247738" cy="690036"/>
            </a:xfrm>
            <a:prstGeom prst="straightConnector1">
              <a:avLst/>
            </a:prstGeom>
            <a:ln w="31750">
              <a:solidFill>
                <a:schemeClr val="bg1">
                  <a:lumMod val="8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r="73334" b="46948"/>
            <a:stretch>
              <a:fillRect/>
            </a:stretch>
          </p:blipFill>
          <p:spPr bwMode="auto">
            <a:xfrm>
              <a:off x="8064000" y="4284000"/>
              <a:ext cx="550861" cy="220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79713" b="56552"/>
            <a:stretch>
              <a:fillRect/>
            </a:stretch>
          </p:blipFill>
          <p:spPr bwMode="auto">
            <a:xfrm>
              <a:off x="7124645" y="3836569"/>
              <a:ext cx="325951" cy="20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Ellipse 58"/>
            <p:cNvSpPr/>
            <p:nvPr/>
          </p:nvSpPr>
          <p:spPr>
            <a:xfrm>
              <a:off x="6624304" y="4091394"/>
              <a:ext cx="1487161" cy="14873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8" name="Connecteur droit avec flèche 67"/>
            <p:cNvCxnSpPr/>
            <p:nvPr/>
          </p:nvCxnSpPr>
          <p:spPr>
            <a:xfrm flipV="1">
              <a:off x="7368184" y="4476996"/>
              <a:ext cx="633341" cy="359519"/>
            </a:xfrm>
            <a:prstGeom prst="straightConnector1">
              <a:avLst/>
            </a:prstGeom>
            <a:ln w="50800" cmpd="dbl">
              <a:solidFill>
                <a:srgbClr val="0000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avec flèche 69"/>
            <p:cNvCxnSpPr/>
            <p:nvPr/>
          </p:nvCxnSpPr>
          <p:spPr>
            <a:xfrm flipV="1">
              <a:off x="7368184" y="4836516"/>
              <a:ext cx="991440" cy="0"/>
            </a:xfrm>
            <a:prstGeom prst="straightConnector1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avec flèche 70"/>
            <p:cNvCxnSpPr/>
            <p:nvPr/>
          </p:nvCxnSpPr>
          <p:spPr>
            <a:xfrm flipH="1" flipV="1">
              <a:off x="7285338" y="4091394"/>
              <a:ext cx="82846" cy="74512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Forme libre 71"/>
            <p:cNvSpPr/>
            <p:nvPr/>
          </p:nvSpPr>
          <p:spPr>
            <a:xfrm rot="7155322">
              <a:off x="7704136" y="4644000"/>
              <a:ext cx="36000" cy="72000"/>
            </a:xfrm>
            <a:custGeom>
              <a:avLst/>
              <a:gdLst>
                <a:gd name="connsiteX0" fmla="*/ 0 w 4558146"/>
                <a:gd name="connsiteY0" fmla="*/ 2313710 h 2313710"/>
                <a:gd name="connsiteX1" fmla="*/ 83128 w 4558146"/>
                <a:gd name="connsiteY1" fmla="*/ 2230582 h 2313710"/>
                <a:gd name="connsiteX2" fmla="*/ 96982 w 4558146"/>
                <a:gd name="connsiteY2" fmla="*/ 2189019 h 2313710"/>
                <a:gd name="connsiteX3" fmla="*/ 263237 w 4558146"/>
                <a:gd name="connsiteY3" fmla="*/ 2036619 h 2313710"/>
                <a:gd name="connsiteX4" fmla="*/ 318655 w 4558146"/>
                <a:gd name="connsiteY4" fmla="*/ 1981200 h 2313710"/>
                <a:gd name="connsiteX5" fmla="*/ 457200 w 4558146"/>
                <a:gd name="connsiteY5" fmla="*/ 1870364 h 2313710"/>
                <a:gd name="connsiteX6" fmla="*/ 651164 w 4558146"/>
                <a:gd name="connsiteY6" fmla="*/ 1690255 h 2313710"/>
                <a:gd name="connsiteX7" fmla="*/ 762000 w 4558146"/>
                <a:gd name="connsiteY7" fmla="*/ 1620982 h 2313710"/>
                <a:gd name="connsiteX8" fmla="*/ 900546 w 4558146"/>
                <a:gd name="connsiteY8" fmla="*/ 1524000 h 2313710"/>
                <a:gd name="connsiteX9" fmla="*/ 1510146 w 4558146"/>
                <a:gd name="connsiteY9" fmla="*/ 1191491 h 2313710"/>
                <a:gd name="connsiteX10" fmla="*/ 1662546 w 4558146"/>
                <a:gd name="connsiteY10" fmla="*/ 1108364 h 2313710"/>
                <a:gd name="connsiteX11" fmla="*/ 2105891 w 4558146"/>
                <a:gd name="connsiteY11" fmla="*/ 928255 h 2313710"/>
                <a:gd name="connsiteX12" fmla="*/ 2673928 w 4558146"/>
                <a:gd name="connsiteY12" fmla="*/ 706582 h 2313710"/>
                <a:gd name="connsiteX13" fmla="*/ 3006437 w 4558146"/>
                <a:gd name="connsiteY13" fmla="*/ 554182 h 2313710"/>
                <a:gd name="connsiteX14" fmla="*/ 3311237 w 4558146"/>
                <a:gd name="connsiteY14" fmla="*/ 471055 h 2313710"/>
                <a:gd name="connsiteX15" fmla="*/ 3671455 w 4558146"/>
                <a:gd name="connsiteY15" fmla="*/ 332510 h 2313710"/>
                <a:gd name="connsiteX16" fmla="*/ 4114800 w 4558146"/>
                <a:gd name="connsiteY16" fmla="*/ 207819 h 2313710"/>
                <a:gd name="connsiteX17" fmla="*/ 4405746 w 4558146"/>
                <a:gd name="connsiteY17" fmla="*/ 69273 h 2313710"/>
                <a:gd name="connsiteX18" fmla="*/ 4488873 w 4558146"/>
                <a:gd name="connsiteY18" fmla="*/ 27710 h 2313710"/>
                <a:gd name="connsiteX19" fmla="*/ 4558146 w 4558146"/>
                <a:gd name="connsiteY19" fmla="*/ 0 h 2313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58146" h="2313710">
                  <a:moveTo>
                    <a:pt x="0" y="2313710"/>
                  </a:moveTo>
                  <a:cubicBezTo>
                    <a:pt x="46477" y="2282724"/>
                    <a:pt x="51403" y="2286101"/>
                    <a:pt x="83128" y="2230582"/>
                  </a:cubicBezTo>
                  <a:cubicBezTo>
                    <a:pt x="90373" y="2217902"/>
                    <a:pt x="87734" y="2200322"/>
                    <a:pt x="96982" y="2189019"/>
                  </a:cubicBezTo>
                  <a:cubicBezTo>
                    <a:pt x="221963" y="2036264"/>
                    <a:pt x="166984" y="2120840"/>
                    <a:pt x="263237" y="2036619"/>
                  </a:cubicBezTo>
                  <a:cubicBezTo>
                    <a:pt x="282898" y="2019416"/>
                    <a:pt x="298820" y="1998202"/>
                    <a:pt x="318655" y="1981200"/>
                  </a:cubicBezTo>
                  <a:cubicBezTo>
                    <a:pt x="363558" y="1942711"/>
                    <a:pt x="415381" y="1912183"/>
                    <a:pt x="457200" y="1870364"/>
                  </a:cubicBezTo>
                  <a:cubicBezTo>
                    <a:pt x="518638" y="1808926"/>
                    <a:pt x="580612" y="1741994"/>
                    <a:pt x="651164" y="1690255"/>
                  </a:cubicBezTo>
                  <a:cubicBezTo>
                    <a:pt x="686297" y="1664491"/>
                    <a:pt x="725749" y="1645149"/>
                    <a:pt x="762000" y="1620982"/>
                  </a:cubicBezTo>
                  <a:cubicBezTo>
                    <a:pt x="808905" y="1589712"/>
                    <a:pt x="852842" y="1554036"/>
                    <a:pt x="900546" y="1524000"/>
                  </a:cubicBezTo>
                  <a:cubicBezTo>
                    <a:pt x="1136526" y="1375421"/>
                    <a:pt x="1241201" y="1333041"/>
                    <a:pt x="1510146" y="1191491"/>
                  </a:cubicBezTo>
                  <a:cubicBezTo>
                    <a:pt x="1561352" y="1164540"/>
                    <a:pt x="1607314" y="1125624"/>
                    <a:pt x="1662546" y="1108364"/>
                  </a:cubicBezTo>
                  <a:cubicBezTo>
                    <a:pt x="2161336" y="952492"/>
                    <a:pt x="1603401" y="1139830"/>
                    <a:pt x="2105891" y="928255"/>
                  </a:cubicBezTo>
                  <a:cubicBezTo>
                    <a:pt x="2293216" y="849381"/>
                    <a:pt x="2489158" y="791268"/>
                    <a:pt x="2673928" y="706582"/>
                  </a:cubicBezTo>
                  <a:cubicBezTo>
                    <a:pt x="2784764" y="655782"/>
                    <a:pt x="2892073" y="596447"/>
                    <a:pt x="3006437" y="554182"/>
                  </a:cubicBezTo>
                  <a:cubicBezTo>
                    <a:pt x="3105218" y="517676"/>
                    <a:pt x="3211330" y="504357"/>
                    <a:pt x="3311237" y="471055"/>
                  </a:cubicBezTo>
                  <a:cubicBezTo>
                    <a:pt x="3433283" y="430373"/>
                    <a:pt x="3549409" y="373192"/>
                    <a:pt x="3671455" y="332510"/>
                  </a:cubicBezTo>
                  <a:cubicBezTo>
                    <a:pt x="3773873" y="298371"/>
                    <a:pt x="4001358" y="254530"/>
                    <a:pt x="4114800" y="207819"/>
                  </a:cubicBezTo>
                  <a:cubicBezTo>
                    <a:pt x="4214126" y="166920"/>
                    <a:pt x="4308964" y="115872"/>
                    <a:pt x="4405746" y="69273"/>
                  </a:cubicBezTo>
                  <a:cubicBezTo>
                    <a:pt x="4433659" y="55834"/>
                    <a:pt x="4459483" y="37507"/>
                    <a:pt x="4488873" y="27710"/>
                  </a:cubicBezTo>
                  <a:cubicBezTo>
                    <a:pt x="4540234" y="10589"/>
                    <a:pt x="4517375" y="20386"/>
                    <a:pt x="4558146" y="0"/>
                  </a:cubicBezTo>
                </a:path>
              </a:pathLst>
            </a:custGeom>
            <a:ln w="25400">
              <a:solidFill>
                <a:srgbClr val="0000FF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Forme libre 72"/>
            <p:cNvSpPr/>
            <p:nvPr/>
          </p:nvSpPr>
          <p:spPr>
            <a:xfrm rot="4380000">
              <a:off x="7360317" y="4387369"/>
              <a:ext cx="290729" cy="256734"/>
            </a:xfrm>
            <a:custGeom>
              <a:avLst/>
              <a:gdLst>
                <a:gd name="connsiteX0" fmla="*/ 0 w 3325091"/>
                <a:gd name="connsiteY0" fmla="*/ 2247509 h 2247509"/>
                <a:gd name="connsiteX1" fmla="*/ 69273 w 3325091"/>
                <a:gd name="connsiteY1" fmla="*/ 2164381 h 2247509"/>
                <a:gd name="connsiteX2" fmla="*/ 83127 w 3325091"/>
                <a:gd name="connsiteY2" fmla="*/ 2122818 h 2247509"/>
                <a:gd name="connsiteX3" fmla="*/ 124691 w 3325091"/>
                <a:gd name="connsiteY3" fmla="*/ 2039690 h 2247509"/>
                <a:gd name="connsiteX4" fmla="*/ 138546 w 3325091"/>
                <a:gd name="connsiteY4" fmla="*/ 1998127 h 2247509"/>
                <a:gd name="connsiteX5" fmla="*/ 207818 w 3325091"/>
                <a:gd name="connsiteY5" fmla="*/ 1831872 h 2247509"/>
                <a:gd name="connsiteX6" fmla="*/ 249382 w 3325091"/>
                <a:gd name="connsiteY6" fmla="*/ 1748745 h 2247509"/>
                <a:gd name="connsiteX7" fmla="*/ 277091 w 3325091"/>
                <a:gd name="connsiteY7" fmla="*/ 1665618 h 2247509"/>
                <a:gd name="connsiteX8" fmla="*/ 290946 w 3325091"/>
                <a:gd name="connsiteY8" fmla="*/ 1610200 h 2247509"/>
                <a:gd name="connsiteX9" fmla="*/ 387927 w 3325091"/>
                <a:gd name="connsiteY9" fmla="*/ 1457800 h 2247509"/>
                <a:gd name="connsiteX10" fmla="*/ 429491 w 3325091"/>
                <a:gd name="connsiteY10" fmla="*/ 1388527 h 2247509"/>
                <a:gd name="connsiteX11" fmla="*/ 554182 w 3325091"/>
                <a:gd name="connsiteY11" fmla="*/ 1236127 h 2247509"/>
                <a:gd name="connsiteX12" fmla="*/ 623455 w 3325091"/>
                <a:gd name="connsiteY12" fmla="*/ 1139145 h 2247509"/>
                <a:gd name="connsiteX13" fmla="*/ 734291 w 3325091"/>
                <a:gd name="connsiteY13" fmla="*/ 1069872 h 2247509"/>
                <a:gd name="connsiteX14" fmla="*/ 983673 w 3325091"/>
                <a:gd name="connsiteY14" fmla="*/ 862054 h 2247509"/>
                <a:gd name="connsiteX15" fmla="*/ 1288473 w 3325091"/>
                <a:gd name="connsiteY15" fmla="*/ 695800 h 2247509"/>
                <a:gd name="connsiteX16" fmla="*/ 1440873 w 3325091"/>
                <a:gd name="connsiteY16" fmla="*/ 612672 h 2247509"/>
                <a:gd name="connsiteX17" fmla="*/ 1787236 w 3325091"/>
                <a:gd name="connsiteY17" fmla="*/ 432563 h 2247509"/>
                <a:gd name="connsiteX18" fmla="*/ 2078182 w 3325091"/>
                <a:gd name="connsiteY18" fmla="*/ 294018 h 2247509"/>
                <a:gd name="connsiteX19" fmla="*/ 2341418 w 3325091"/>
                <a:gd name="connsiteY19" fmla="*/ 210890 h 2247509"/>
                <a:gd name="connsiteX20" fmla="*/ 2452255 w 3325091"/>
                <a:gd name="connsiteY20" fmla="*/ 155472 h 2247509"/>
                <a:gd name="connsiteX21" fmla="*/ 2549236 w 3325091"/>
                <a:gd name="connsiteY21" fmla="*/ 141618 h 2247509"/>
                <a:gd name="connsiteX22" fmla="*/ 2701636 w 3325091"/>
                <a:gd name="connsiteY22" fmla="*/ 100054 h 2247509"/>
                <a:gd name="connsiteX23" fmla="*/ 2840182 w 3325091"/>
                <a:gd name="connsiteY23" fmla="*/ 72345 h 2247509"/>
                <a:gd name="connsiteX24" fmla="*/ 2937164 w 3325091"/>
                <a:gd name="connsiteY24" fmla="*/ 58490 h 2247509"/>
                <a:gd name="connsiteX25" fmla="*/ 3034146 w 3325091"/>
                <a:gd name="connsiteY25" fmla="*/ 30781 h 2247509"/>
                <a:gd name="connsiteX26" fmla="*/ 3117273 w 3325091"/>
                <a:gd name="connsiteY26" fmla="*/ 16927 h 2247509"/>
                <a:gd name="connsiteX27" fmla="*/ 3186546 w 3325091"/>
                <a:gd name="connsiteY27" fmla="*/ 3072 h 2247509"/>
                <a:gd name="connsiteX28" fmla="*/ 3325091 w 3325091"/>
                <a:gd name="connsiteY28" fmla="*/ 3072 h 224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325091" h="2247509">
                  <a:moveTo>
                    <a:pt x="0" y="2247509"/>
                  </a:moveTo>
                  <a:cubicBezTo>
                    <a:pt x="30641" y="2216868"/>
                    <a:pt x="49984" y="2202959"/>
                    <a:pt x="69273" y="2164381"/>
                  </a:cubicBezTo>
                  <a:cubicBezTo>
                    <a:pt x="75804" y="2151319"/>
                    <a:pt x="77196" y="2136163"/>
                    <a:pt x="83127" y="2122818"/>
                  </a:cubicBezTo>
                  <a:cubicBezTo>
                    <a:pt x="95709" y="2094508"/>
                    <a:pt x="112109" y="2068000"/>
                    <a:pt x="124691" y="2039690"/>
                  </a:cubicBezTo>
                  <a:cubicBezTo>
                    <a:pt x="130622" y="2026345"/>
                    <a:pt x="133122" y="2011686"/>
                    <a:pt x="138546" y="1998127"/>
                  </a:cubicBezTo>
                  <a:cubicBezTo>
                    <a:pt x="160843" y="1942385"/>
                    <a:pt x="180969" y="1885570"/>
                    <a:pt x="207818" y="1831872"/>
                  </a:cubicBezTo>
                  <a:cubicBezTo>
                    <a:pt x="221673" y="1804163"/>
                    <a:pt x="237467" y="1777342"/>
                    <a:pt x="249382" y="1748745"/>
                  </a:cubicBezTo>
                  <a:cubicBezTo>
                    <a:pt x="260616" y="1721784"/>
                    <a:pt x="268698" y="1693594"/>
                    <a:pt x="277091" y="1665618"/>
                  </a:cubicBezTo>
                  <a:cubicBezTo>
                    <a:pt x="282563" y="1647380"/>
                    <a:pt x="283067" y="1627534"/>
                    <a:pt x="290946" y="1610200"/>
                  </a:cubicBezTo>
                  <a:cubicBezTo>
                    <a:pt x="339363" y="1503683"/>
                    <a:pt x="335471" y="1536484"/>
                    <a:pt x="387927" y="1457800"/>
                  </a:cubicBezTo>
                  <a:cubicBezTo>
                    <a:pt x="402864" y="1435394"/>
                    <a:pt x="413334" y="1410070"/>
                    <a:pt x="429491" y="1388527"/>
                  </a:cubicBezTo>
                  <a:cubicBezTo>
                    <a:pt x="468873" y="1336018"/>
                    <a:pt x="516031" y="1289538"/>
                    <a:pt x="554182" y="1236127"/>
                  </a:cubicBezTo>
                  <a:cubicBezTo>
                    <a:pt x="577273" y="1203800"/>
                    <a:pt x="594263" y="1166091"/>
                    <a:pt x="623455" y="1139145"/>
                  </a:cubicBezTo>
                  <a:cubicBezTo>
                    <a:pt x="655469" y="1109594"/>
                    <a:pt x="699683" y="1096337"/>
                    <a:pt x="734291" y="1069872"/>
                  </a:cubicBezTo>
                  <a:cubicBezTo>
                    <a:pt x="839151" y="989685"/>
                    <a:pt x="871127" y="931033"/>
                    <a:pt x="983673" y="862054"/>
                  </a:cubicBezTo>
                  <a:cubicBezTo>
                    <a:pt x="1082346" y="801577"/>
                    <a:pt x="1186873" y="751218"/>
                    <a:pt x="1288473" y="695800"/>
                  </a:cubicBezTo>
                  <a:cubicBezTo>
                    <a:pt x="1339273" y="668091"/>
                    <a:pt x="1393468" y="645856"/>
                    <a:pt x="1440873" y="612672"/>
                  </a:cubicBezTo>
                  <a:cubicBezTo>
                    <a:pt x="1674724" y="448975"/>
                    <a:pt x="1481835" y="568296"/>
                    <a:pt x="1787236" y="432563"/>
                  </a:cubicBezTo>
                  <a:cubicBezTo>
                    <a:pt x="1885394" y="388937"/>
                    <a:pt x="1975752" y="326365"/>
                    <a:pt x="2078182" y="294018"/>
                  </a:cubicBezTo>
                  <a:cubicBezTo>
                    <a:pt x="2165927" y="266309"/>
                    <a:pt x="2259116" y="252041"/>
                    <a:pt x="2341418" y="210890"/>
                  </a:cubicBezTo>
                  <a:cubicBezTo>
                    <a:pt x="2378364" y="192417"/>
                    <a:pt x="2413068" y="168534"/>
                    <a:pt x="2452255" y="155472"/>
                  </a:cubicBezTo>
                  <a:cubicBezTo>
                    <a:pt x="2483234" y="145146"/>
                    <a:pt x="2517358" y="148702"/>
                    <a:pt x="2549236" y="141618"/>
                  </a:cubicBezTo>
                  <a:cubicBezTo>
                    <a:pt x="2600638" y="130195"/>
                    <a:pt x="2650412" y="112250"/>
                    <a:pt x="2701636" y="100054"/>
                  </a:cubicBezTo>
                  <a:cubicBezTo>
                    <a:pt x="2747452" y="89145"/>
                    <a:pt x="2793802" y="80530"/>
                    <a:pt x="2840182" y="72345"/>
                  </a:cubicBezTo>
                  <a:cubicBezTo>
                    <a:pt x="2872341" y="66670"/>
                    <a:pt x="2905233" y="65332"/>
                    <a:pt x="2937164" y="58490"/>
                  </a:cubicBezTo>
                  <a:cubicBezTo>
                    <a:pt x="2970039" y="51445"/>
                    <a:pt x="3001386" y="38341"/>
                    <a:pt x="3034146" y="30781"/>
                  </a:cubicBezTo>
                  <a:cubicBezTo>
                    <a:pt x="3061518" y="24465"/>
                    <a:pt x="3089635" y="21952"/>
                    <a:pt x="3117273" y="16927"/>
                  </a:cubicBezTo>
                  <a:cubicBezTo>
                    <a:pt x="3140441" y="12715"/>
                    <a:pt x="3163050" y="4638"/>
                    <a:pt x="3186546" y="3072"/>
                  </a:cubicBezTo>
                  <a:cubicBezTo>
                    <a:pt x="3232625" y="0"/>
                    <a:pt x="3278909" y="3072"/>
                    <a:pt x="3325091" y="3072"/>
                  </a:cubicBezTo>
                </a:path>
              </a:pathLst>
            </a:custGeom>
            <a:ln w="254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4" name="Connecteur droit avec flèche 73"/>
            <p:cNvCxnSpPr/>
            <p:nvPr/>
          </p:nvCxnSpPr>
          <p:spPr>
            <a:xfrm flipV="1">
              <a:off x="7369336" y="4509120"/>
              <a:ext cx="911152" cy="338392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Forme libre 74"/>
            <p:cNvSpPr/>
            <p:nvPr/>
          </p:nvSpPr>
          <p:spPr>
            <a:xfrm rot="13140000" flipV="1">
              <a:off x="8088395" y="4604258"/>
              <a:ext cx="216000" cy="180000"/>
            </a:xfrm>
            <a:custGeom>
              <a:avLst/>
              <a:gdLst>
                <a:gd name="connsiteX0" fmla="*/ 12043 w 1508334"/>
                <a:gd name="connsiteY0" fmla="*/ 1496291 h 1538440"/>
                <a:gd name="connsiteX1" fmla="*/ 39752 w 1508334"/>
                <a:gd name="connsiteY1" fmla="*/ 1399309 h 1538440"/>
                <a:gd name="connsiteX2" fmla="*/ 67461 w 1508334"/>
                <a:gd name="connsiteY2" fmla="*/ 1302328 h 1538440"/>
                <a:gd name="connsiteX3" fmla="*/ 122879 w 1508334"/>
                <a:gd name="connsiteY3" fmla="*/ 1191491 h 1538440"/>
                <a:gd name="connsiteX4" fmla="*/ 150588 w 1508334"/>
                <a:gd name="connsiteY4" fmla="*/ 1080655 h 1538440"/>
                <a:gd name="connsiteX5" fmla="*/ 178298 w 1508334"/>
                <a:gd name="connsiteY5" fmla="*/ 1052946 h 1538440"/>
                <a:gd name="connsiteX6" fmla="*/ 206007 w 1508334"/>
                <a:gd name="connsiteY6" fmla="*/ 969819 h 1538440"/>
                <a:gd name="connsiteX7" fmla="*/ 261425 w 1508334"/>
                <a:gd name="connsiteY7" fmla="*/ 900546 h 1538440"/>
                <a:gd name="connsiteX8" fmla="*/ 316843 w 1508334"/>
                <a:gd name="connsiteY8" fmla="*/ 789709 h 1538440"/>
                <a:gd name="connsiteX9" fmla="*/ 455388 w 1508334"/>
                <a:gd name="connsiteY9" fmla="*/ 581891 h 1538440"/>
                <a:gd name="connsiteX10" fmla="*/ 483098 w 1508334"/>
                <a:gd name="connsiteY10" fmla="*/ 554182 h 1538440"/>
                <a:gd name="connsiteX11" fmla="*/ 538516 w 1508334"/>
                <a:gd name="connsiteY11" fmla="*/ 512619 h 1538440"/>
                <a:gd name="connsiteX12" fmla="*/ 580079 w 1508334"/>
                <a:gd name="connsiteY12" fmla="*/ 484909 h 1538440"/>
                <a:gd name="connsiteX13" fmla="*/ 621643 w 1508334"/>
                <a:gd name="connsiteY13" fmla="*/ 429491 h 1538440"/>
                <a:gd name="connsiteX14" fmla="*/ 663207 w 1508334"/>
                <a:gd name="connsiteY14" fmla="*/ 401782 h 1538440"/>
                <a:gd name="connsiteX15" fmla="*/ 732479 w 1508334"/>
                <a:gd name="connsiteY15" fmla="*/ 332509 h 1538440"/>
                <a:gd name="connsiteX16" fmla="*/ 774043 w 1508334"/>
                <a:gd name="connsiteY16" fmla="*/ 290946 h 1538440"/>
                <a:gd name="connsiteX17" fmla="*/ 857170 w 1508334"/>
                <a:gd name="connsiteY17" fmla="*/ 235528 h 1538440"/>
                <a:gd name="connsiteX18" fmla="*/ 912588 w 1508334"/>
                <a:gd name="connsiteY18" fmla="*/ 193964 h 1538440"/>
                <a:gd name="connsiteX19" fmla="*/ 954152 w 1508334"/>
                <a:gd name="connsiteY19" fmla="*/ 180109 h 1538440"/>
                <a:gd name="connsiteX20" fmla="*/ 1009570 w 1508334"/>
                <a:gd name="connsiteY20" fmla="*/ 152400 h 1538440"/>
                <a:gd name="connsiteX21" fmla="*/ 1051134 w 1508334"/>
                <a:gd name="connsiteY21" fmla="*/ 138546 h 1538440"/>
                <a:gd name="connsiteX22" fmla="*/ 1203534 w 1508334"/>
                <a:gd name="connsiteY22" fmla="*/ 83128 h 1538440"/>
                <a:gd name="connsiteX23" fmla="*/ 1342079 w 1508334"/>
                <a:gd name="connsiteY23" fmla="*/ 41564 h 1538440"/>
                <a:gd name="connsiteX24" fmla="*/ 1411352 w 1508334"/>
                <a:gd name="connsiteY24" fmla="*/ 13855 h 1538440"/>
                <a:gd name="connsiteX25" fmla="*/ 1508334 w 1508334"/>
                <a:gd name="connsiteY25" fmla="*/ 0 h 153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08334" h="1538440">
                  <a:moveTo>
                    <a:pt x="12043" y="1496291"/>
                  </a:moveTo>
                  <a:cubicBezTo>
                    <a:pt x="55356" y="1323046"/>
                    <a:pt x="0" y="1538440"/>
                    <a:pt x="39752" y="1399309"/>
                  </a:cubicBezTo>
                  <a:cubicBezTo>
                    <a:pt x="45669" y="1378600"/>
                    <a:pt x="56390" y="1324469"/>
                    <a:pt x="67461" y="1302328"/>
                  </a:cubicBezTo>
                  <a:cubicBezTo>
                    <a:pt x="110348" y="1216554"/>
                    <a:pt x="86921" y="1311349"/>
                    <a:pt x="122879" y="1191491"/>
                  </a:cubicBezTo>
                  <a:cubicBezTo>
                    <a:pt x="128836" y="1171634"/>
                    <a:pt x="135962" y="1105031"/>
                    <a:pt x="150588" y="1080655"/>
                  </a:cubicBezTo>
                  <a:cubicBezTo>
                    <a:pt x="157309" y="1069454"/>
                    <a:pt x="169061" y="1062182"/>
                    <a:pt x="178298" y="1052946"/>
                  </a:cubicBezTo>
                  <a:cubicBezTo>
                    <a:pt x="187534" y="1025237"/>
                    <a:pt x="185354" y="990472"/>
                    <a:pt x="206007" y="969819"/>
                  </a:cubicBezTo>
                  <a:cubicBezTo>
                    <a:pt x="245490" y="930335"/>
                    <a:pt x="226470" y="952978"/>
                    <a:pt x="261425" y="900546"/>
                  </a:cubicBezTo>
                  <a:cubicBezTo>
                    <a:pt x="284851" y="806838"/>
                    <a:pt x="259038" y="879629"/>
                    <a:pt x="316843" y="789709"/>
                  </a:cubicBezTo>
                  <a:cubicBezTo>
                    <a:pt x="408516" y="647107"/>
                    <a:pt x="369988" y="681524"/>
                    <a:pt x="455388" y="581891"/>
                  </a:cubicBezTo>
                  <a:cubicBezTo>
                    <a:pt x="463889" y="571973"/>
                    <a:pt x="473063" y="562544"/>
                    <a:pt x="483098" y="554182"/>
                  </a:cubicBezTo>
                  <a:cubicBezTo>
                    <a:pt x="500837" y="539400"/>
                    <a:pt x="519726" y="526040"/>
                    <a:pt x="538516" y="512619"/>
                  </a:cubicBezTo>
                  <a:cubicBezTo>
                    <a:pt x="552065" y="502941"/>
                    <a:pt x="568305" y="496683"/>
                    <a:pt x="580079" y="484909"/>
                  </a:cubicBezTo>
                  <a:cubicBezTo>
                    <a:pt x="596407" y="468581"/>
                    <a:pt x="605315" y="445819"/>
                    <a:pt x="621643" y="429491"/>
                  </a:cubicBezTo>
                  <a:cubicBezTo>
                    <a:pt x="633417" y="417717"/>
                    <a:pt x="650676" y="412747"/>
                    <a:pt x="663207" y="401782"/>
                  </a:cubicBezTo>
                  <a:cubicBezTo>
                    <a:pt x="687783" y="380278"/>
                    <a:pt x="709388" y="355600"/>
                    <a:pt x="732479" y="332509"/>
                  </a:cubicBezTo>
                  <a:cubicBezTo>
                    <a:pt x="746334" y="318654"/>
                    <a:pt x="757740" y="301814"/>
                    <a:pt x="774043" y="290946"/>
                  </a:cubicBezTo>
                  <a:cubicBezTo>
                    <a:pt x="801752" y="272473"/>
                    <a:pt x="830528" y="255509"/>
                    <a:pt x="857170" y="235528"/>
                  </a:cubicBezTo>
                  <a:cubicBezTo>
                    <a:pt x="875643" y="221673"/>
                    <a:pt x="892540" y="205420"/>
                    <a:pt x="912588" y="193964"/>
                  </a:cubicBezTo>
                  <a:cubicBezTo>
                    <a:pt x="925268" y="186718"/>
                    <a:pt x="940729" y="185862"/>
                    <a:pt x="954152" y="180109"/>
                  </a:cubicBezTo>
                  <a:cubicBezTo>
                    <a:pt x="973135" y="171973"/>
                    <a:pt x="990587" y="160536"/>
                    <a:pt x="1009570" y="152400"/>
                  </a:cubicBezTo>
                  <a:cubicBezTo>
                    <a:pt x="1022993" y="146647"/>
                    <a:pt x="1037460" y="143674"/>
                    <a:pt x="1051134" y="138546"/>
                  </a:cubicBezTo>
                  <a:cubicBezTo>
                    <a:pt x="1106229" y="117886"/>
                    <a:pt x="1145314" y="97684"/>
                    <a:pt x="1203534" y="83128"/>
                  </a:cubicBezTo>
                  <a:cubicBezTo>
                    <a:pt x="1257967" y="69519"/>
                    <a:pt x="1285863" y="64050"/>
                    <a:pt x="1342079" y="41564"/>
                  </a:cubicBezTo>
                  <a:cubicBezTo>
                    <a:pt x="1365170" y="32328"/>
                    <a:pt x="1387225" y="19887"/>
                    <a:pt x="1411352" y="13855"/>
                  </a:cubicBezTo>
                  <a:cubicBezTo>
                    <a:pt x="1443033" y="5935"/>
                    <a:pt x="1508334" y="0"/>
                    <a:pt x="1508334" y="0"/>
                  </a:cubicBezTo>
                </a:path>
              </a:pathLst>
            </a:custGeom>
            <a:ln w="25400">
              <a:solidFill>
                <a:schemeClr val="bg1">
                  <a:lumMod val="85000"/>
                </a:schemeClr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Forme libre 75"/>
            <p:cNvSpPr/>
            <p:nvPr/>
          </p:nvSpPr>
          <p:spPr>
            <a:xfrm rot="4980000">
              <a:off x="7383736" y="4572000"/>
              <a:ext cx="181095" cy="207525"/>
            </a:xfrm>
            <a:custGeom>
              <a:avLst/>
              <a:gdLst>
                <a:gd name="connsiteX0" fmla="*/ 0 w 6026728"/>
                <a:gd name="connsiteY0" fmla="*/ 3977784 h 3977784"/>
                <a:gd name="connsiteX1" fmla="*/ 27709 w 6026728"/>
                <a:gd name="connsiteY1" fmla="*/ 3880802 h 3977784"/>
                <a:gd name="connsiteX2" fmla="*/ 41564 w 6026728"/>
                <a:gd name="connsiteY2" fmla="*/ 3825384 h 3977784"/>
                <a:gd name="connsiteX3" fmla="*/ 110837 w 6026728"/>
                <a:gd name="connsiteY3" fmla="*/ 3700693 h 3977784"/>
                <a:gd name="connsiteX4" fmla="*/ 180109 w 6026728"/>
                <a:gd name="connsiteY4" fmla="*/ 3492875 h 3977784"/>
                <a:gd name="connsiteX5" fmla="*/ 193964 w 6026728"/>
                <a:gd name="connsiteY5" fmla="*/ 3423602 h 3977784"/>
                <a:gd name="connsiteX6" fmla="*/ 249382 w 6026728"/>
                <a:gd name="connsiteY6" fmla="*/ 3312766 h 3977784"/>
                <a:gd name="connsiteX7" fmla="*/ 304800 w 6026728"/>
                <a:gd name="connsiteY7" fmla="*/ 3077239 h 3977784"/>
                <a:gd name="connsiteX8" fmla="*/ 318655 w 6026728"/>
                <a:gd name="connsiteY8" fmla="*/ 2980257 h 3977784"/>
                <a:gd name="connsiteX9" fmla="*/ 360219 w 6026728"/>
                <a:gd name="connsiteY9" fmla="*/ 2883275 h 3977784"/>
                <a:gd name="connsiteX10" fmla="*/ 415637 w 6026728"/>
                <a:gd name="connsiteY10" fmla="*/ 2730875 h 3977784"/>
                <a:gd name="connsiteX11" fmla="*/ 429491 w 6026728"/>
                <a:gd name="connsiteY11" fmla="*/ 2647748 h 3977784"/>
                <a:gd name="connsiteX12" fmla="*/ 609600 w 6026728"/>
                <a:gd name="connsiteY12" fmla="*/ 2273675 h 3977784"/>
                <a:gd name="connsiteX13" fmla="*/ 692728 w 6026728"/>
                <a:gd name="connsiteY13" fmla="*/ 2121275 h 3977784"/>
                <a:gd name="connsiteX14" fmla="*/ 748146 w 6026728"/>
                <a:gd name="connsiteY14" fmla="*/ 2024293 h 3977784"/>
                <a:gd name="connsiteX15" fmla="*/ 845128 w 6026728"/>
                <a:gd name="connsiteY15" fmla="*/ 1899602 h 3977784"/>
                <a:gd name="connsiteX16" fmla="*/ 983673 w 6026728"/>
                <a:gd name="connsiteY16" fmla="*/ 1691784 h 3977784"/>
                <a:gd name="connsiteX17" fmla="*/ 1080655 w 6026728"/>
                <a:gd name="connsiteY17" fmla="*/ 1594802 h 3977784"/>
                <a:gd name="connsiteX18" fmla="*/ 1302328 w 6026728"/>
                <a:gd name="connsiteY18" fmla="*/ 1414693 h 3977784"/>
                <a:gd name="connsiteX19" fmla="*/ 1468582 w 6026728"/>
                <a:gd name="connsiteY19" fmla="*/ 1303857 h 3977784"/>
                <a:gd name="connsiteX20" fmla="*/ 1745673 w 6026728"/>
                <a:gd name="connsiteY20" fmla="*/ 1151457 h 3977784"/>
                <a:gd name="connsiteX21" fmla="*/ 1898073 w 6026728"/>
                <a:gd name="connsiteY21" fmla="*/ 1109893 h 3977784"/>
                <a:gd name="connsiteX22" fmla="*/ 2105891 w 6026728"/>
                <a:gd name="connsiteY22" fmla="*/ 999057 h 3977784"/>
                <a:gd name="connsiteX23" fmla="*/ 2244437 w 6026728"/>
                <a:gd name="connsiteY23" fmla="*/ 943639 h 3977784"/>
                <a:gd name="connsiteX24" fmla="*/ 2646219 w 6026728"/>
                <a:gd name="connsiteY24" fmla="*/ 735821 h 3977784"/>
                <a:gd name="connsiteX25" fmla="*/ 2826328 w 6026728"/>
                <a:gd name="connsiteY25" fmla="*/ 694257 h 3977784"/>
                <a:gd name="connsiteX26" fmla="*/ 3186546 w 6026728"/>
                <a:gd name="connsiteY26" fmla="*/ 569566 h 3977784"/>
                <a:gd name="connsiteX27" fmla="*/ 3574473 w 6026728"/>
                <a:gd name="connsiteY27" fmla="*/ 458730 h 3977784"/>
                <a:gd name="connsiteX28" fmla="*/ 3796146 w 6026728"/>
                <a:gd name="connsiteY28" fmla="*/ 403312 h 3977784"/>
                <a:gd name="connsiteX29" fmla="*/ 4031673 w 6026728"/>
                <a:gd name="connsiteY29" fmla="*/ 320184 h 3977784"/>
                <a:gd name="connsiteX30" fmla="*/ 4170219 w 6026728"/>
                <a:gd name="connsiteY30" fmla="*/ 292475 h 3977784"/>
                <a:gd name="connsiteX31" fmla="*/ 4627419 w 6026728"/>
                <a:gd name="connsiteY31" fmla="*/ 195493 h 3977784"/>
                <a:gd name="connsiteX32" fmla="*/ 4779819 w 6026728"/>
                <a:gd name="connsiteY32" fmla="*/ 167784 h 3977784"/>
                <a:gd name="connsiteX33" fmla="*/ 4904509 w 6026728"/>
                <a:gd name="connsiteY33" fmla="*/ 140075 h 3977784"/>
                <a:gd name="connsiteX34" fmla="*/ 5140037 w 6026728"/>
                <a:gd name="connsiteY34" fmla="*/ 126221 h 3977784"/>
                <a:gd name="connsiteX35" fmla="*/ 5209309 w 6026728"/>
                <a:gd name="connsiteY35" fmla="*/ 98512 h 3977784"/>
                <a:gd name="connsiteX36" fmla="*/ 5666509 w 6026728"/>
                <a:gd name="connsiteY36" fmla="*/ 70802 h 3977784"/>
                <a:gd name="connsiteX37" fmla="*/ 5763491 w 6026728"/>
                <a:gd name="connsiteY37" fmla="*/ 29239 h 3977784"/>
                <a:gd name="connsiteX38" fmla="*/ 5860473 w 6026728"/>
                <a:gd name="connsiteY38" fmla="*/ 15384 h 3977784"/>
                <a:gd name="connsiteX39" fmla="*/ 6026728 w 6026728"/>
                <a:gd name="connsiteY39" fmla="*/ 1530 h 3977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026728" h="3977784">
                  <a:moveTo>
                    <a:pt x="0" y="3977784"/>
                  </a:moveTo>
                  <a:cubicBezTo>
                    <a:pt x="9236" y="3945457"/>
                    <a:pt x="18863" y="3913238"/>
                    <a:pt x="27709" y="3880802"/>
                  </a:cubicBezTo>
                  <a:cubicBezTo>
                    <a:pt x="32719" y="3862432"/>
                    <a:pt x="33585" y="3842673"/>
                    <a:pt x="41564" y="3825384"/>
                  </a:cubicBezTo>
                  <a:cubicBezTo>
                    <a:pt x="61489" y="3782213"/>
                    <a:pt x="87746" y="3742257"/>
                    <a:pt x="110837" y="3700693"/>
                  </a:cubicBezTo>
                  <a:cubicBezTo>
                    <a:pt x="138080" y="3509983"/>
                    <a:pt x="100540" y="3699756"/>
                    <a:pt x="180109" y="3492875"/>
                  </a:cubicBezTo>
                  <a:cubicBezTo>
                    <a:pt x="188562" y="3470896"/>
                    <a:pt x="185511" y="3445581"/>
                    <a:pt x="193964" y="3423602"/>
                  </a:cubicBezTo>
                  <a:cubicBezTo>
                    <a:pt x="208792" y="3385049"/>
                    <a:pt x="230909" y="3349711"/>
                    <a:pt x="249382" y="3312766"/>
                  </a:cubicBezTo>
                  <a:cubicBezTo>
                    <a:pt x="280912" y="2997479"/>
                    <a:pt x="234213" y="3324296"/>
                    <a:pt x="304800" y="3077239"/>
                  </a:cubicBezTo>
                  <a:cubicBezTo>
                    <a:pt x="313771" y="3045840"/>
                    <a:pt x="309684" y="3011656"/>
                    <a:pt x="318655" y="2980257"/>
                  </a:cubicBezTo>
                  <a:cubicBezTo>
                    <a:pt x="328317" y="2946439"/>
                    <a:pt x="347471" y="2916055"/>
                    <a:pt x="360219" y="2883275"/>
                  </a:cubicBezTo>
                  <a:cubicBezTo>
                    <a:pt x="379811" y="2832896"/>
                    <a:pt x="397164" y="2781675"/>
                    <a:pt x="415637" y="2730875"/>
                  </a:cubicBezTo>
                  <a:cubicBezTo>
                    <a:pt x="420255" y="2703166"/>
                    <a:pt x="420608" y="2674398"/>
                    <a:pt x="429491" y="2647748"/>
                  </a:cubicBezTo>
                  <a:cubicBezTo>
                    <a:pt x="452713" y="2578081"/>
                    <a:pt x="607484" y="2277767"/>
                    <a:pt x="609600" y="2273675"/>
                  </a:cubicBezTo>
                  <a:cubicBezTo>
                    <a:pt x="636185" y="2222278"/>
                    <a:pt x="664626" y="2171859"/>
                    <a:pt x="692728" y="2121275"/>
                  </a:cubicBezTo>
                  <a:cubicBezTo>
                    <a:pt x="710810" y="2088728"/>
                    <a:pt x="725287" y="2053683"/>
                    <a:pt x="748146" y="2024293"/>
                  </a:cubicBezTo>
                  <a:cubicBezTo>
                    <a:pt x="780473" y="1982729"/>
                    <a:pt x="815920" y="1943414"/>
                    <a:pt x="845128" y="1899602"/>
                  </a:cubicBezTo>
                  <a:cubicBezTo>
                    <a:pt x="974098" y="1706147"/>
                    <a:pt x="759131" y="1948403"/>
                    <a:pt x="983673" y="1691784"/>
                  </a:cubicBezTo>
                  <a:cubicBezTo>
                    <a:pt x="1013778" y="1657378"/>
                    <a:pt x="1047233" y="1625996"/>
                    <a:pt x="1080655" y="1594802"/>
                  </a:cubicBezTo>
                  <a:cubicBezTo>
                    <a:pt x="1155653" y="1524804"/>
                    <a:pt x="1218628" y="1473283"/>
                    <a:pt x="1302328" y="1414693"/>
                  </a:cubicBezTo>
                  <a:cubicBezTo>
                    <a:pt x="1356892" y="1376498"/>
                    <a:pt x="1411312" y="1337861"/>
                    <a:pt x="1468582" y="1303857"/>
                  </a:cubicBezTo>
                  <a:cubicBezTo>
                    <a:pt x="1559221" y="1250040"/>
                    <a:pt x="1643975" y="1179193"/>
                    <a:pt x="1745673" y="1151457"/>
                  </a:cubicBezTo>
                  <a:cubicBezTo>
                    <a:pt x="1796473" y="1137602"/>
                    <a:pt x="1849579" y="1130410"/>
                    <a:pt x="1898073" y="1109893"/>
                  </a:cubicBezTo>
                  <a:cubicBezTo>
                    <a:pt x="1970377" y="1079303"/>
                    <a:pt x="2035113" y="1033030"/>
                    <a:pt x="2105891" y="999057"/>
                  </a:cubicBezTo>
                  <a:cubicBezTo>
                    <a:pt x="2150732" y="977533"/>
                    <a:pt x="2199949" y="965883"/>
                    <a:pt x="2244437" y="943639"/>
                  </a:cubicBezTo>
                  <a:cubicBezTo>
                    <a:pt x="2429357" y="851179"/>
                    <a:pt x="2448340" y="806492"/>
                    <a:pt x="2646219" y="735821"/>
                  </a:cubicBezTo>
                  <a:cubicBezTo>
                    <a:pt x="2704244" y="715098"/>
                    <a:pt x="2767438" y="712377"/>
                    <a:pt x="2826328" y="694257"/>
                  </a:cubicBezTo>
                  <a:cubicBezTo>
                    <a:pt x="2947772" y="656889"/>
                    <a:pt x="3063277" y="600383"/>
                    <a:pt x="3186546" y="569566"/>
                  </a:cubicBezTo>
                  <a:cubicBezTo>
                    <a:pt x="3879534" y="396320"/>
                    <a:pt x="3017947" y="617737"/>
                    <a:pt x="3574473" y="458730"/>
                  </a:cubicBezTo>
                  <a:cubicBezTo>
                    <a:pt x="3647708" y="437806"/>
                    <a:pt x="3723254" y="425401"/>
                    <a:pt x="3796146" y="403312"/>
                  </a:cubicBezTo>
                  <a:cubicBezTo>
                    <a:pt x="3875823" y="379167"/>
                    <a:pt x="3951848" y="343836"/>
                    <a:pt x="4031673" y="320184"/>
                  </a:cubicBezTo>
                  <a:cubicBezTo>
                    <a:pt x="4076829" y="306804"/>
                    <a:pt x="4124403" y="303383"/>
                    <a:pt x="4170219" y="292475"/>
                  </a:cubicBezTo>
                  <a:cubicBezTo>
                    <a:pt x="4577343" y="195542"/>
                    <a:pt x="3966642" y="315635"/>
                    <a:pt x="4627419" y="195493"/>
                  </a:cubicBezTo>
                  <a:cubicBezTo>
                    <a:pt x="4678219" y="186257"/>
                    <a:pt x="4729416" y="178985"/>
                    <a:pt x="4779819" y="167784"/>
                  </a:cubicBezTo>
                  <a:cubicBezTo>
                    <a:pt x="4821382" y="158548"/>
                    <a:pt x="4862212" y="144955"/>
                    <a:pt x="4904509" y="140075"/>
                  </a:cubicBezTo>
                  <a:cubicBezTo>
                    <a:pt x="4982636" y="131061"/>
                    <a:pt x="5061528" y="130839"/>
                    <a:pt x="5140037" y="126221"/>
                  </a:cubicBezTo>
                  <a:cubicBezTo>
                    <a:pt x="5163128" y="116985"/>
                    <a:pt x="5185488" y="105658"/>
                    <a:pt x="5209309" y="98512"/>
                  </a:cubicBezTo>
                  <a:cubicBezTo>
                    <a:pt x="5331243" y="61931"/>
                    <a:pt x="5662852" y="70933"/>
                    <a:pt x="5666509" y="70802"/>
                  </a:cubicBezTo>
                  <a:cubicBezTo>
                    <a:pt x="5698836" y="56948"/>
                    <a:pt x="5729673" y="38901"/>
                    <a:pt x="5763491" y="29239"/>
                  </a:cubicBezTo>
                  <a:cubicBezTo>
                    <a:pt x="5794890" y="20268"/>
                    <a:pt x="5828070" y="19434"/>
                    <a:pt x="5860473" y="15384"/>
                  </a:cubicBezTo>
                  <a:cubicBezTo>
                    <a:pt x="5983545" y="0"/>
                    <a:pt x="5948443" y="1530"/>
                    <a:pt x="6026728" y="1530"/>
                  </a:cubicBezTo>
                </a:path>
              </a:pathLst>
            </a:custGeom>
            <a:ln w="25400">
              <a:solidFill>
                <a:schemeClr val="tx1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7" name="Text Box 41"/>
          <p:cNvSpPr txBox="1">
            <a:spLocks noChangeArrowheads="1"/>
          </p:cNvSpPr>
          <p:nvPr/>
        </p:nvSpPr>
        <p:spPr bwMode="auto">
          <a:xfrm>
            <a:off x="5364088" y="3409255"/>
            <a:ext cx="41044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400" b="1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Active</a:t>
            </a:r>
            <a:r>
              <a:rPr lang="fr-BE" sz="1400" b="1" i="1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x  </a:t>
            </a:r>
            <a:r>
              <a:rPr lang="fr-BE" sz="14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fr-BE" sz="1400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Passive</a:t>
            </a:r>
            <a:r>
              <a:rPr lang="fr-BE" sz="14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)</a:t>
            </a:r>
            <a:r>
              <a:rPr lang="fr-BE" sz="1400" b="1" baseline="30000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-1</a:t>
            </a:r>
            <a:endParaRPr lang="fr-BE" sz="1400" b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gauge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symmetry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41"/>
          <p:cNvSpPr txBox="1">
            <a:spLocks noChangeArrowheads="1"/>
          </p:cNvSpPr>
          <p:nvPr/>
        </p:nvSpPr>
        <p:spPr bwMode="auto">
          <a:xfrm>
            <a:off x="707776" y="980728"/>
            <a:ext cx="2856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Quantum 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electrodynamics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t="43448"/>
          <a:stretch>
            <a:fillRect/>
          </a:stretch>
        </p:blipFill>
        <p:spPr bwMode="auto">
          <a:xfrm>
            <a:off x="5336063" y="1234234"/>
            <a:ext cx="1540193" cy="25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81"/>
          <p:cNvGrpSpPr>
            <a:grpSpLocks noChangeAspect="1"/>
          </p:cNvGrpSpPr>
          <p:nvPr/>
        </p:nvGrpSpPr>
        <p:grpSpPr>
          <a:xfrm>
            <a:off x="3851920" y="1289282"/>
            <a:ext cx="2010831" cy="1707670"/>
            <a:chOff x="1259544" y="1628800"/>
            <a:chExt cx="2628536" cy="2232248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r="73334" b="46948"/>
            <a:stretch>
              <a:fillRect/>
            </a:stretch>
          </p:blipFill>
          <p:spPr bwMode="auto">
            <a:xfrm>
              <a:off x="3168000" y="2232000"/>
              <a:ext cx="720080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Ellipse 14"/>
            <p:cNvSpPr/>
            <p:nvPr/>
          </p:nvSpPr>
          <p:spPr>
            <a:xfrm>
              <a:off x="1259544" y="1916832"/>
              <a:ext cx="1944000" cy="19442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 flipV="1">
              <a:off x="2231936" y="2420888"/>
              <a:ext cx="827896" cy="469960"/>
            </a:xfrm>
            <a:prstGeom prst="straightConnector1">
              <a:avLst/>
            </a:prstGeom>
            <a:ln w="50800" cmpd="dbl">
              <a:solidFill>
                <a:srgbClr val="0000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/>
            <p:cNvCxnSpPr/>
            <p:nvPr/>
          </p:nvCxnSpPr>
          <p:spPr>
            <a:xfrm flipV="1">
              <a:off x="2231936" y="2890848"/>
              <a:ext cx="1296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 flipV="1">
              <a:off x="2231936" y="1988840"/>
              <a:ext cx="323840" cy="90200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79713" b="56552"/>
            <a:stretch>
              <a:fillRect/>
            </a:stretch>
          </p:blipFill>
          <p:spPr bwMode="auto">
            <a:xfrm>
              <a:off x="2489736" y="1628800"/>
              <a:ext cx="426080" cy="270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Forme libre 32"/>
            <p:cNvSpPr/>
            <p:nvPr/>
          </p:nvSpPr>
          <p:spPr>
            <a:xfrm rot="6121254">
              <a:off x="2329402" y="2628000"/>
              <a:ext cx="236725" cy="271274"/>
            </a:xfrm>
            <a:custGeom>
              <a:avLst/>
              <a:gdLst>
                <a:gd name="connsiteX0" fmla="*/ 0 w 6026728"/>
                <a:gd name="connsiteY0" fmla="*/ 3977784 h 3977784"/>
                <a:gd name="connsiteX1" fmla="*/ 27709 w 6026728"/>
                <a:gd name="connsiteY1" fmla="*/ 3880802 h 3977784"/>
                <a:gd name="connsiteX2" fmla="*/ 41564 w 6026728"/>
                <a:gd name="connsiteY2" fmla="*/ 3825384 h 3977784"/>
                <a:gd name="connsiteX3" fmla="*/ 110837 w 6026728"/>
                <a:gd name="connsiteY3" fmla="*/ 3700693 h 3977784"/>
                <a:gd name="connsiteX4" fmla="*/ 180109 w 6026728"/>
                <a:gd name="connsiteY4" fmla="*/ 3492875 h 3977784"/>
                <a:gd name="connsiteX5" fmla="*/ 193964 w 6026728"/>
                <a:gd name="connsiteY5" fmla="*/ 3423602 h 3977784"/>
                <a:gd name="connsiteX6" fmla="*/ 249382 w 6026728"/>
                <a:gd name="connsiteY6" fmla="*/ 3312766 h 3977784"/>
                <a:gd name="connsiteX7" fmla="*/ 304800 w 6026728"/>
                <a:gd name="connsiteY7" fmla="*/ 3077239 h 3977784"/>
                <a:gd name="connsiteX8" fmla="*/ 318655 w 6026728"/>
                <a:gd name="connsiteY8" fmla="*/ 2980257 h 3977784"/>
                <a:gd name="connsiteX9" fmla="*/ 360219 w 6026728"/>
                <a:gd name="connsiteY9" fmla="*/ 2883275 h 3977784"/>
                <a:gd name="connsiteX10" fmla="*/ 415637 w 6026728"/>
                <a:gd name="connsiteY10" fmla="*/ 2730875 h 3977784"/>
                <a:gd name="connsiteX11" fmla="*/ 429491 w 6026728"/>
                <a:gd name="connsiteY11" fmla="*/ 2647748 h 3977784"/>
                <a:gd name="connsiteX12" fmla="*/ 609600 w 6026728"/>
                <a:gd name="connsiteY12" fmla="*/ 2273675 h 3977784"/>
                <a:gd name="connsiteX13" fmla="*/ 692728 w 6026728"/>
                <a:gd name="connsiteY13" fmla="*/ 2121275 h 3977784"/>
                <a:gd name="connsiteX14" fmla="*/ 748146 w 6026728"/>
                <a:gd name="connsiteY14" fmla="*/ 2024293 h 3977784"/>
                <a:gd name="connsiteX15" fmla="*/ 845128 w 6026728"/>
                <a:gd name="connsiteY15" fmla="*/ 1899602 h 3977784"/>
                <a:gd name="connsiteX16" fmla="*/ 983673 w 6026728"/>
                <a:gd name="connsiteY16" fmla="*/ 1691784 h 3977784"/>
                <a:gd name="connsiteX17" fmla="*/ 1080655 w 6026728"/>
                <a:gd name="connsiteY17" fmla="*/ 1594802 h 3977784"/>
                <a:gd name="connsiteX18" fmla="*/ 1302328 w 6026728"/>
                <a:gd name="connsiteY18" fmla="*/ 1414693 h 3977784"/>
                <a:gd name="connsiteX19" fmla="*/ 1468582 w 6026728"/>
                <a:gd name="connsiteY19" fmla="*/ 1303857 h 3977784"/>
                <a:gd name="connsiteX20" fmla="*/ 1745673 w 6026728"/>
                <a:gd name="connsiteY20" fmla="*/ 1151457 h 3977784"/>
                <a:gd name="connsiteX21" fmla="*/ 1898073 w 6026728"/>
                <a:gd name="connsiteY21" fmla="*/ 1109893 h 3977784"/>
                <a:gd name="connsiteX22" fmla="*/ 2105891 w 6026728"/>
                <a:gd name="connsiteY22" fmla="*/ 999057 h 3977784"/>
                <a:gd name="connsiteX23" fmla="*/ 2244437 w 6026728"/>
                <a:gd name="connsiteY23" fmla="*/ 943639 h 3977784"/>
                <a:gd name="connsiteX24" fmla="*/ 2646219 w 6026728"/>
                <a:gd name="connsiteY24" fmla="*/ 735821 h 3977784"/>
                <a:gd name="connsiteX25" fmla="*/ 2826328 w 6026728"/>
                <a:gd name="connsiteY25" fmla="*/ 694257 h 3977784"/>
                <a:gd name="connsiteX26" fmla="*/ 3186546 w 6026728"/>
                <a:gd name="connsiteY26" fmla="*/ 569566 h 3977784"/>
                <a:gd name="connsiteX27" fmla="*/ 3574473 w 6026728"/>
                <a:gd name="connsiteY27" fmla="*/ 458730 h 3977784"/>
                <a:gd name="connsiteX28" fmla="*/ 3796146 w 6026728"/>
                <a:gd name="connsiteY28" fmla="*/ 403312 h 3977784"/>
                <a:gd name="connsiteX29" fmla="*/ 4031673 w 6026728"/>
                <a:gd name="connsiteY29" fmla="*/ 320184 h 3977784"/>
                <a:gd name="connsiteX30" fmla="*/ 4170219 w 6026728"/>
                <a:gd name="connsiteY30" fmla="*/ 292475 h 3977784"/>
                <a:gd name="connsiteX31" fmla="*/ 4627419 w 6026728"/>
                <a:gd name="connsiteY31" fmla="*/ 195493 h 3977784"/>
                <a:gd name="connsiteX32" fmla="*/ 4779819 w 6026728"/>
                <a:gd name="connsiteY32" fmla="*/ 167784 h 3977784"/>
                <a:gd name="connsiteX33" fmla="*/ 4904509 w 6026728"/>
                <a:gd name="connsiteY33" fmla="*/ 140075 h 3977784"/>
                <a:gd name="connsiteX34" fmla="*/ 5140037 w 6026728"/>
                <a:gd name="connsiteY34" fmla="*/ 126221 h 3977784"/>
                <a:gd name="connsiteX35" fmla="*/ 5209309 w 6026728"/>
                <a:gd name="connsiteY35" fmla="*/ 98512 h 3977784"/>
                <a:gd name="connsiteX36" fmla="*/ 5666509 w 6026728"/>
                <a:gd name="connsiteY36" fmla="*/ 70802 h 3977784"/>
                <a:gd name="connsiteX37" fmla="*/ 5763491 w 6026728"/>
                <a:gd name="connsiteY37" fmla="*/ 29239 h 3977784"/>
                <a:gd name="connsiteX38" fmla="*/ 5860473 w 6026728"/>
                <a:gd name="connsiteY38" fmla="*/ 15384 h 3977784"/>
                <a:gd name="connsiteX39" fmla="*/ 6026728 w 6026728"/>
                <a:gd name="connsiteY39" fmla="*/ 1530 h 3977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026728" h="3977784">
                  <a:moveTo>
                    <a:pt x="0" y="3977784"/>
                  </a:moveTo>
                  <a:cubicBezTo>
                    <a:pt x="9236" y="3945457"/>
                    <a:pt x="18863" y="3913238"/>
                    <a:pt x="27709" y="3880802"/>
                  </a:cubicBezTo>
                  <a:cubicBezTo>
                    <a:pt x="32719" y="3862432"/>
                    <a:pt x="33585" y="3842673"/>
                    <a:pt x="41564" y="3825384"/>
                  </a:cubicBezTo>
                  <a:cubicBezTo>
                    <a:pt x="61489" y="3782213"/>
                    <a:pt x="87746" y="3742257"/>
                    <a:pt x="110837" y="3700693"/>
                  </a:cubicBezTo>
                  <a:cubicBezTo>
                    <a:pt x="138080" y="3509983"/>
                    <a:pt x="100540" y="3699756"/>
                    <a:pt x="180109" y="3492875"/>
                  </a:cubicBezTo>
                  <a:cubicBezTo>
                    <a:pt x="188562" y="3470896"/>
                    <a:pt x="185511" y="3445581"/>
                    <a:pt x="193964" y="3423602"/>
                  </a:cubicBezTo>
                  <a:cubicBezTo>
                    <a:pt x="208792" y="3385049"/>
                    <a:pt x="230909" y="3349711"/>
                    <a:pt x="249382" y="3312766"/>
                  </a:cubicBezTo>
                  <a:cubicBezTo>
                    <a:pt x="280912" y="2997479"/>
                    <a:pt x="234213" y="3324296"/>
                    <a:pt x="304800" y="3077239"/>
                  </a:cubicBezTo>
                  <a:cubicBezTo>
                    <a:pt x="313771" y="3045840"/>
                    <a:pt x="309684" y="3011656"/>
                    <a:pt x="318655" y="2980257"/>
                  </a:cubicBezTo>
                  <a:cubicBezTo>
                    <a:pt x="328317" y="2946439"/>
                    <a:pt x="347471" y="2916055"/>
                    <a:pt x="360219" y="2883275"/>
                  </a:cubicBezTo>
                  <a:cubicBezTo>
                    <a:pt x="379811" y="2832896"/>
                    <a:pt x="397164" y="2781675"/>
                    <a:pt x="415637" y="2730875"/>
                  </a:cubicBezTo>
                  <a:cubicBezTo>
                    <a:pt x="420255" y="2703166"/>
                    <a:pt x="420608" y="2674398"/>
                    <a:pt x="429491" y="2647748"/>
                  </a:cubicBezTo>
                  <a:cubicBezTo>
                    <a:pt x="452713" y="2578081"/>
                    <a:pt x="607484" y="2277767"/>
                    <a:pt x="609600" y="2273675"/>
                  </a:cubicBezTo>
                  <a:cubicBezTo>
                    <a:pt x="636185" y="2222278"/>
                    <a:pt x="664626" y="2171859"/>
                    <a:pt x="692728" y="2121275"/>
                  </a:cubicBezTo>
                  <a:cubicBezTo>
                    <a:pt x="710810" y="2088728"/>
                    <a:pt x="725287" y="2053683"/>
                    <a:pt x="748146" y="2024293"/>
                  </a:cubicBezTo>
                  <a:cubicBezTo>
                    <a:pt x="780473" y="1982729"/>
                    <a:pt x="815920" y="1943414"/>
                    <a:pt x="845128" y="1899602"/>
                  </a:cubicBezTo>
                  <a:cubicBezTo>
                    <a:pt x="974098" y="1706147"/>
                    <a:pt x="759131" y="1948403"/>
                    <a:pt x="983673" y="1691784"/>
                  </a:cubicBezTo>
                  <a:cubicBezTo>
                    <a:pt x="1013778" y="1657378"/>
                    <a:pt x="1047233" y="1625996"/>
                    <a:pt x="1080655" y="1594802"/>
                  </a:cubicBezTo>
                  <a:cubicBezTo>
                    <a:pt x="1155653" y="1524804"/>
                    <a:pt x="1218628" y="1473283"/>
                    <a:pt x="1302328" y="1414693"/>
                  </a:cubicBezTo>
                  <a:cubicBezTo>
                    <a:pt x="1356892" y="1376498"/>
                    <a:pt x="1411312" y="1337861"/>
                    <a:pt x="1468582" y="1303857"/>
                  </a:cubicBezTo>
                  <a:cubicBezTo>
                    <a:pt x="1559221" y="1250040"/>
                    <a:pt x="1643975" y="1179193"/>
                    <a:pt x="1745673" y="1151457"/>
                  </a:cubicBezTo>
                  <a:cubicBezTo>
                    <a:pt x="1796473" y="1137602"/>
                    <a:pt x="1849579" y="1130410"/>
                    <a:pt x="1898073" y="1109893"/>
                  </a:cubicBezTo>
                  <a:cubicBezTo>
                    <a:pt x="1970377" y="1079303"/>
                    <a:pt x="2035113" y="1033030"/>
                    <a:pt x="2105891" y="999057"/>
                  </a:cubicBezTo>
                  <a:cubicBezTo>
                    <a:pt x="2150732" y="977533"/>
                    <a:pt x="2199949" y="965883"/>
                    <a:pt x="2244437" y="943639"/>
                  </a:cubicBezTo>
                  <a:cubicBezTo>
                    <a:pt x="2429357" y="851179"/>
                    <a:pt x="2448340" y="806492"/>
                    <a:pt x="2646219" y="735821"/>
                  </a:cubicBezTo>
                  <a:cubicBezTo>
                    <a:pt x="2704244" y="715098"/>
                    <a:pt x="2767438" y="712377"/>
                    <a:pt x="2826328" y="694257"/>
                  </a:cubicBezTo>
                  <a:cubicBezTo>
                    <a:pt x="2947772" y="656889"/>
                    <a:pt x="3063277" y="600383"/>
                    <a:pt x="3186546" y="569566"/>
                  </a:cubicBezTo>
                  <a:cubicBezTo>
                    <a:pt x="3879534" y="396320"/>
                    <a:pt x="3017947" y="617737"/>
                    <a:pt x="3574473" y="458730"/>
                  </a:cubicBezTo>
                  <a:cubicBezTo>
                    <a:pt x="3647708" y="437806"/>
                    <a:pt x="3723254" y="425401"/>
                    <a:pt x="3796146" y="403312"/>
                  </a:cubicBezTo>
                  <a:cubicBezTo>
                    <a:pt x="3875823" y="379167"/>
                    <a:pt x="3951848" y="343836"/>
                    <a:pt x="4031673" y="320184"/>
                  </a:cubicBezTo>
                  <a:cubicBezTo>
                    <a:pt x="4076829" y="306804"/>
                    <a:pt x="4124403" y="303383"/>
                    <a:pt x="4170219" y="292475"/>
                  </a:cubicBezTo>
                  <a:cubicBezTo>
                    <a:pt x="4577343" y="195542"/>
                    <a:pt x="3966642" y="315635"/>
                    <a:pt x="4627419" y="195493"/>
                  </a:cubicBezTo>
                  <a:cubicBezTo>
                    <a:pt x="4678219" y="186257"/>
                    <a:pt x="4729416" y="178985"/>
                    <a:pt x="4779819" y="167784"/>
                  </a:cubicBezTo>
                  <a:cubicBezTo>
                    <a:pt x="4821382" y="158548"/>
                    <a:pt x="4862212" y="144955"/>
                    <a:pt x="4904509" y="140075"/>
                  </a:cubicBezTo>
                  <a:cubicBezTo>
                    <a:pt x="4982636" y="131061"/>
                    <a:pt x="5061528" y="130839"/>
                    <a:pt x="5140037" y="126221"/>
                  </a:cubicBezTo>
                  <a:cubicBezTo>
                    <a:pt x="5163128" y="116985"/>
                    <a:pt x="5185488" y="105658"/>
                    <a:pt x="5209309" y="98512"/>
                  </a:cubicBezTo>
                  <a:cubicBezTo>
                    <a:pt x="5331243" y="61931"/>
                    <a:pt x="5662852" y="70933"/>
                    <a:pt x="5666509" y="70802"/>
                  </a:cubicBezTo>
                  <a:cubicBezTo>
                    <a:pt x="5698836" y="56948"/>
                    <a:pt x="5729673" y="38901"/>
                    <a:pt x="5763491" y="29239"/>
                  </a:cubicBezTo>
                  <a:cubicBezTo>
                    <a:pt x="5794890" y="20268"/>
                    <a:pt x="5828070" y="19434"/>
                    <a:pt x="5860473" y="15384"/>
                  </a:cubicBezTo>
                  <a:cubicBezTo>
                    <a:pt x="5983545" y="0"/>
                    <a:pt x="5948443" y="1530"/>
                    <a:pt x="6026728" y="1530"/>
                  </a:cubicBezTo>
                </a:path>
              </a:pathLst>
            </a:custGeom>
            <a:ln w="25400">
              <a:solidFill>
                <a:schemeClr val="tx1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Forme libre 35"/>
            <p:cNvSpPr/>
            <p:nvPr/>
          </p:nvSpPr>
          <p:spPr>
            <a:xfrm rot="7155322">
              <a:off x="2654092" y="2691361"/>
              <a:ext cx="153280" cy="180000"/>
            </a:xfrm>
            <a:custGeom>
              <a:avLst/>
              <a:gdLst>
                <a:gd name="connsiteX0" fmla="*/ 0 w 4558146"/>
                <a:gd name="connsiteY0" fmla="*/ 2313710 h 2313710"/>
                <a:gd name="connsiteX1" fmla="*/ 83128 w 4558146"/>
                <a:gd name="connsiteY1" fmla="*/ 2230582 h 2313710"/>
                <a:gd name="connsiteX2" fmla="*/ 96982 w 4558146"/>
                <a:gd name="connsiteY2" fmla="*/ 2189019 h 2313710"/>
                <a:gd name="connsiteX3" fmla="*/ 263237 w 4558146"/>
                <a:gd name="connsiteY3" fmla="*/ 2036619 h 2313710"/>
                <a:gd name="connsiteX4" fmla="*/ 318655 w 4558146"/>
                <a:gd name="connsiteY4" fmla="*/ 1981200 h 2313710"/>
                <a:gd name="connsiteX5" fmla="*/ 457200 w 4558146"/>
                <a:gd name="connsiteY5" fmla="*/ 1870364 h 2313710"/>
                <a:gd name="connsiteX6" fmla="*/ 651164 w 4558146"/>
                <a:gd name="connsiteY6" fmla="*/ 1690255 h 2313710"/>
                <a:gd name="connsiteX7" fmla="*/ 762000 w 4558146"/>
                <a:gd name="connsiteY7" fmla="*/ 1620982 h 2313710"/>
                <a:gd name="connsiteX8" fmla="*/ 900546 w 4558146"/>
                <a:gd name="connsiteY8" fmla="*/ 1524000 h 2313710"/>
                <a:gd name="connsiteX9" fmla="*/ 1510146 w 4558146"/>
                <a:gd name="connsiteY9" fmla="*/ 1191491 h 2313710"/>
                <a:gd name="connsiteX10" fmla="*/ 1662546 w 4558146"/>
                <a:gd name="connsiteY10" fmla="*/ 1108364 h 2313710"/>
                <a:gd name="connsiteX11" fmla="*/ 2105891 w 4558146"/>
                <a:gd name="connsiteY11" fmla="*/ 928255 h 2313710"/>
                <a:gd name="connsiteX12" fmla="*/ 2673928 w 4558146"/>
                <a:gd name="connsiteY12" fmla="*/ 706582 h 2313710"/>
                <a:gd name="connsiteX13" fmla="*/ 3006437 w 4558146"/>
                <a:gd name="connsiteY13" fmla="*/ 554182 h 2313710"/>
                <a:gd name="connsiteX14" fmla="*/ 3311237 w 4558146"/>
                <a:gd name="connsiteY14" fmla="*/ 471055 h 2313710"/>
                <a:gd name="connsiteX15" fmla="*/ 3671455 w 4558146"/>
                <a:gd name="connsiteY15" fmla="*/ 332510 h 2313710"/>
                <a:gd name="connsiteX16" fmla="*/ 4114800 w 4558146"/>
                <a:gd name="connsiteY16" fmla="*/ 207819 h 2313710"/>
                <a:gd name="connsiteX17" fmla="*/ 4405746 w 4558146"/>
                <a:gd name="connsiteY17" fmla="*/ 69273 h 2313710"/>
                <a:gd name="connsiteX18" fmla="*/ 4488873 w 4558146"/>
                <a:gd name="connsiteY18" fmla="*/ 27710 h 2313710"/>
                <a:gd name="connsiteX19" fmla="*/ 4558146 w 4558146"/>
                <a:gd name="connsiteY19" fmla="*/ 0 h 2313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58146" h="2313710">
                  <a:moveTo>
                    <a:pt x="0" y="2313710"/>
                  </a:moveTo>
                  <a:cubicBezTo>
                    <a:pt x="46477" y="2282724"/>
                    <a:pt x="51403" y="2286101"/>
                    <a:pt x="83128" y="2230582"/>
                  </a:cubicBezTo>
                  <a:cubicBezTo>
                    <a:pt x="90373" y="2217902"/>
                    <a:pt x="87734" y="2200322"/>
                    <a:pt x="96982" y="2189019"/>
                  </a:cubicBezTo>
                  <a:cubicBezTo>
                    <a:pt x="221963" y="2036264"/>
                    <a:pt x="166984" y="2120840"/>
                    <a:pt x="263237" y="2036619"/>
                  </a:cubicBezTo>
                  <a:cubicBezTo>
                    <a:pt x="282898" y="2019416"/>
                    <a:pt x="298820" y="1998202"/>
                    <a:pt x="318655" y="1981200"/>
                  </a:cubicBezTo>
                  <a:cubicBezTo>
                    <a:pt x="363558" y="1942711"/>
                    <a:pt x="415381" y="1912183"/>
                    <a:pt x="457200" y="1870364"/>
                  </a:cubicBezTo>
                  <a:cubicBezTo>
                    <a:pt x="518638" y="1808926"/>
                    <a:pt x="580612" y="1741994"/>
                    <a:pt x="651164" y="1690255"/>
                  </a:cubicBezTo>
                  <a:cubicBezTo>
                    <a:pt x="686297" y="1664491"/>
                    <a:pt x="725749" y="1645149"/>
                    <a:pt x="762000" y="1620982"/>
                  </a:cubicBezTo>
                  <a:cubicBezTo>
                    <a:pt x="808905" y="1589712"/>
                    <a:pt x="852842" y="1554036"/>
                    <a:pt x="900546" y="1524000"/>
                  </a:cubicBezTo>
                  <a:cubicBezTo>
                    <a:pt x="1136526" y="1375421"/>
                    <a:pt x="1241201" y="1333041"/>
                    <a:pt x="1510146" y="1191491"/>
                  </a:cubicBezTo>
                  <a:cubicBezTo>
                    <a:pt x="1561352" y="1164540"/>
                    <a:pt x="1607314" y="1125624"/>
                    <a:pt x="1662546" y="1108364"/>
                  </a:cubicBezTo>
                  <a:cubicBezTo>
                    <a:pt x="2161336" y="952492"/>
                    <a:pt x="1603401" y="1139830"/>
                    <a:pt x="2105891" y="928255"/>
                  </a:cubicBezTo>
                  <a:cubicBezTo>
                    <a:pt x="2293216" y="849381"/>
                    <a:pt x="2489158" y="791268"/>
                    <a:pt x="2673928" y="706582"/>
                  </a:cubicBezTo>
                  <a:cubicBezTo>
                    <a:pt x="2784764" y="655782"/>
                    <a:pt x="2892073" y="596447"/>
                    <a:pt x="3006437" y="554182"/>
                  </a:cubicBezTo>
                  <a:cubicBezTo>
                    <a:pt x="3105218" y="517676"/>
                    <a:pt x="3211330" y="504357"/>
                    <a:pt x="3311237" y="471055"/>
                  </a:cubicBezTo>
                  <a:cubicBezTo>
                    <a:pt x="3433283" y="430373"/>
                    <a:pt x="3549409" y="373192"/>
                    <a:pt x="3671455" y="332510"/>
                  </a:cubicBezTo>
                  <a:cubicBezTo>
                    <a:pt x="3773873" y="298371"/>
                    <a:pt x="4001358" y="254530"/>
                    <a:pt x="4114800" y="207819"/>
                  </a:cubicBezTo>
                  <a:cubicBezTo>
                    <a:pt x="4214126" y="166920"/>
                    <a:pt x="4308964" y="115872"/>
                    <a:pt x="4405746" y="69273"/>
                  </a:cubicBezTo>
                  <a:cubicBezTo>
                    <a:pt x="4433659" y="55834"/>
                    <a:pt x="4459483" y="37507"/>
                    <a:pt x="4488873" y="27710"/>
                  </a:cubicBezTo>
                  <a:cubicBezTo>
                    <a:pt x="4540234" y="10589"/>
                    <a:pt x="4517375" y="20386"/>
                    <a:pt x="4558146" y="0"/>
                  </a:cubicBezTo>
                </a:path>
              </a:pathLst>
            </a:custGeom>
            <a:ln w="25400">
              <a:solidFill>
                <a:srgbClr val="0000FF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Forme libre 40"/>
            <p:cNvSpPr/>
            <p:nvPr/>
          </p:nvSpPr>
          <p:spPr>
            <a:xfrm rot="4620000">
              <a:off x="2430000" y="2430000"/>
              <a:ext cx="216000" cy="184104"/>
            </a:xfrm>
            <a:custGeom>
              <a:avLst/>
              <a:gdLst>
                <a:gd name="connsiteX0" fmla="*/ 12043 w 1508334"/>
                <a:gd name="connsiteY0" fmla="*/ 1496291 h 1538440"/>
                <a:gd name="connsiteX1" fmla="*/ 39752 w 1508334"/>
                <a:gd name="connsiteY1" fmla="*/ 1399309 h 1538440"/>
                <a:gd name="connsiteX2" fmla="*/ 67461 w 1508334"/>
                <a:gd name="connsiteY2" fmla="*/ 1302328 h 1538440"/>
                <a:gd name="connsiteX3" fmla="*/ 122879 w 1508334"/>
                <a:gd name="connsiteY3" fmla="*/ 1191491 h 1538440"/>
                <a:gd name="connsiteX4" fmla="*/ 150588 w 1508334"/>
                <a:gd name="connsiteY4" fmla="*/ 1080655 h 1538440"/>
                <a:gd name="connsiteX5" fmla="*/ 178298 w 1508334"/>
                <a:gd name="connsiteY5" fmla="*/ 1052946 h 1538440"/>
                <a:gd name="connsiteX6" fmla="*/ 206007 w 1508334"/>
                <a:gd name="connsiteY6" fmla="*/ 969819 h 1538440"/>
                <a:gd name="connsiteX7" fmla="*/ 261425 w 1508334"/>
                <a:gd name="connsiteY7" fmla="*/ 900546 h 1538440"/>
                <a:gd name="connsiteX8" fmla="*/ 316843 w 1508334"/>
                <a:gd name="connsiteY8" fmla="*/ 789709 h 1538440"/>
                <a:gd name="connsiteX9" fmla="*/ 455388 w 1508334"/>
                <a:gd name="connsiteY9" fmla="*/ 581891 h 1538440"/>
                <a:gd name="connsiteX10" fmla="*/ 483098 w 1508334"/>
                <a:gd name="connsiteY10" fmla="*/ 554182 h 1538440"/>
                <a:gd name="connsiteX11" fmla="*/ 538516 w 1508334"/>
                <a:gd name="connsiteY11" fmla="*/ 512619 h 1538440"/>
                <a:gd name="connsiteX12" fmla="*/ 580079 w 1508334"/>
                <a:gd name="connsiteY12" fmla="*/ 484909 h 1538440"/>
                <a:gd name="connsiteX13" fmla="*/ 621643 w 1508334"/>
                <a:gd name="connsiteY13" fmla="*/ 429491 h 1538440"/>
                <a:gd name="connsiteX14" fmla="*/ 663207 w 1508334"/>
                <a:gd name="connsiteY14" fmla="*/ 401782 h 1538440"/>
                <a:gd name="connsiteX15" fmla="*/ 732479 w 1508334"/>
                <a:gd name="connsiteY15" fmla="*/ 332509 h 1538440"/>
                <a:gd name="connsiteX16" fmla="*/ 774043 w 1508334"/>
                <a:gd name="connsiteY16" fmla="*/ 290946 h 1538440"/>
                <a:gd name="connsiteX17" fmla="*/ 857170 w 1508334"/>
                <a:gd name="connsiteY17" fmla="*/ 235528 h 1538440"/>
                <a:gd name="connsiteX18" fmla="*/ 912588 w 1508334"/>
                <a:gd name="connsiteY18" fmla="*/ 193964 h 1538440"/>
                <a:gd name="connsiteX19" fmla="*/ 954152 w 1508334"/>
                <a:gd name="connsiteY19" fmla="*/ 180109 h 1538440"/>
                <a:gd name="connsiteX20" fmla="*/ 1009570 w 1508334"/>
                <a:gd name="connsiteY20" fmla="*/ 152400 h 1538440"/>
                <a:gd name="connsiteX21" fmla="*/ 1051134 w 1508334"/>
                <a:gd name="connsiteY21" fmla="*/ 138546 h 1538440"/>
                <a:gd name="connsiteX22" fmla="*/ 1203534 w 1508334"/>
                <a:gd name="connsiteY22" fmla="*/ 83128 h 1538440"/>
                <a:gd name="connsiteX23" fmla="*/ 1342079 w 1508334"/>
                <a:gd name="connsiteY23" fmla="*/ 41564 h 1538440"/>
                <a:gd name="connsiteX24" fmla="*/ 1411352 w 1508334"/>
                <a:gd name="connsiteY24" fmla="*/ 13855 h 1538440"/>
                <a:gd name="connsiteX25" fmla="*/ 1508334 w 1508334"/>
                <a:gd name="connsiteY25" fmla="*/ 0 h 153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08334" h="1538440">
                  <a:moveTo>
                    <a:pt x="12043" y="1496291"/>
                  </a:moveTo>
                  <a:cubicBezTo>
                    <a:pt x="55356" y="1323046"/>
                    <a:pt x="0" y="1538440"/>
                    <a:pt x="39752" y="1399309"/>
                  </a:cubicBezTo>
                  <a:cubicBezTo>
                    <a:pt x="45669" y="1378600"/>
                    <a:pt x="56390" y="1324469"/>
                    <a:pt x="67461" y="1302328"/>
                  </a:cubicBezTo>
                  <a:cubicBezTo>
                    <a:pt x="110348" y="1216554"/>
                    <a:pt x="86921" y="1311349"/>
                    <a:pt x="122879" y="1191491"/>
                  </a:cubicBezTo>
                  <a:cubicBezTo>
                    <a:pt x="128836" y="1171634"/>
                    <a:pt x="135962" y="1105031"/>
                    <a:pt x="150588" y="1080655"/>
                  </a:cubicBezTo>
                  <a:cubicBezTo>
                    <a:pt x="157309" y="1069454"/>
                    <a:pt x="169061" y="1062182"/>
                    <a:pt x="178298" y="1052946"/>
                  </a:cubicBezTo>
                  <a:cubicBezTo>
                    <a:pt x="187534" y="1025237"/>
                    <a:pt x="185354" y="990472"/>
                    <a:pt x="206007" y="969819"/>
                  </a:cubicBezTo>
                  <a:cubicBezTo>
                    <a:pt x="245490" y="930335"/>
                    <a:pt x="226470" y="952978"/>
                    <a:pt x="261425" y="900546"/>
                  </a:cubicBezTo>
                  <a:cubicBezTo>
                    <a:pt x="284851" y="806838"/>
                    <a:pt x="259038" y="879629"/>
                    <a:pt x="316843" y="789709"/>
                  </a:cubicBezTo>
                  <a:cubicBezTo>
                    <a:pt x="408516" y="647107"/>
                    <a:pt x="369988" y="681524"/>
                    <a:pt x="455388" y="581891"/>
                  </a:cubicBezTo>
                  <a:cubicBezTo>
                    <a:pt x="463889" y="571973"/>
                    <a:pt x="473063" y="562544"/>
                    <a:pt x="483098" y="554182"/>
                  </a:cubicBezTo>
                  <a:cubicBezTo>
                    <a:pt x="500837" y="539400"/>
                    <a:pt x="519726" y="526040"/>
                    <a:pt x="538516" y="512619"/>
                  </a:cubicBezTo>
                  <a:cubicBezTo>
                    <a:pt x="552065" y="502941"/>
                    <a:pt x="568305" y="496683"/>
                    <a:pt x="580079" y="484909"/>
                  </a:cubicBezTo>
                  <a:cubicBezTo>
                    <a:pt x="596407" y="468581"/>
                    <a:pt x="605315" y="445819"/>
                    <a:pt x="621643" y="429491"/>
                  </a:cubicBezTo>
                  <a:cubicBezTo>
                    <a:pt x="633417" y="417717"/>
                    <a:pt x="650676" y="412747"/>
                    <a:pt x="663207" y="401782"/>
                  </a:cubicBezTo>
                  <a:cubicBezTo>
                    <a:pt x="687783" y="380278"/>
                    <a:pt x="709388" y="355600"/>
                    <a:pt x="732479" y="332509"/>
                  </a:cubicBezTo>
                  <a:cubicBezTo>
                    <a:pt x="746334" y="318654"/>
                    <a:pt x="757740" y="301814"/>
                    <a:pt x="774043" y="290946"/>
                  </a:cubicBezTo>
                  <a:cubicBezTo>
                    <a:pt x="801752" y="272473"/>
                    <a:pt x="830528" y="255509"/>
                    <a:pt x="857170" y="235528"/>
                  </a:cubicBezTo>
                  <a:cubicBezTo>
                    <a:pt x="875643" y="221673"/>
                    <a:pt x="892540" y="205420"/>
                    <a:pt x="912588" y="193964"/>
                  </a:cubicBezTo>
                  <a:cubicBezTo>
                    <a:pt x="925268" y="186718"/>
                    <a:pt x="940729" y="185862"/>
                    <a:pt x="954152" y="180109"/>
                  </a:cubicBezTo>
                  <a:cubicBezTo>
                    <a:pt x="973135" y="171973"/>
                    <a:pt x="990587" y="160536"/>
                    <a:pt x="1009570" y="152400"/>
                  </a:cubicBezTo>
                  <a:cubicBezTo>
                    <a:pt x="1022993" y="146647"/>
                    <a:pt x="1037460" y="143674"/>
                    <a:pt x="1051134" y="138546"/>
                  </a:cubicBezTo>
                  <a:cubicBezTo>
                    <a:pt x="1106229" y="117886"/>
                    <a:pt x="1145314" y="97684"/>
                    <a:pt x="1203534" y="83128"/>
                  </a:cubicBezTo>
                  <a:cubicBezTo>
                    <a:pt x="1257967" y="69519"/>
                    <a:pt x="1285863" y="64050"/>
                    <a:pt x="1342079" y="41564"/>
                  </a:cubicBezTo>
                  <a:cubicBezTo>
                    <a:pt x="1365170" y="32328"/>
                    <a:pt x="1387225" y="19887"/>
                    <a:pt x="1411352" y="13855"/>
                  </a:cubicBezTo>
                  <a:cubicBezTo>
                    <a:pt x="1443033" y="5935"/>
                    <a:pt x="1508334" y="0"/>
                    <a:pt x="1508334" y="0"/>
                  </a:cubicBezTo>
                </a:path>
              </a:pathLst>
            </a:custGeom>
            <a:ln w="2540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" name="Groupe 96"/>
          <p:cNvGrpSpPr/>
          <p:nvPr/>
        </p:nvGrpSpPr>
        <p:grpSpPr>
          <a:xfrm>
            <a:off x="1121009" y="3881570"/>
            <a:ext cx="2010831" cy="1707670"/>
            <a:chOff x="1121009" y="3881570"/>
            <a:chExt cx="2010831" cy="1707670"/>
          </a:xfrm>
        </p:grpSpPr>
        <p:cxnSp>
          <p:nvCxnSpPr>
            <p:cNvPr id="56" name="Connecteur droit avec flèche 55"/>
            <p:cNvCxnSpPr/>
            <p:nvPr/>
          </p:nvCxnSpPr>
          <p:spPr>
            <a:xfrm flipV="1">
              <a:off x="1864504" y="4847000"/>
              <a:ext cx="991440" cy="0"/>
            </a:xfrm>
            <a:prstGeom prst="straightConnector1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r="73334" b="46948"/>
            <a:stretch>
              <a:fillRect/>
            </a:stretch>
          </p:blipFill>
          <p:spPr bwMode="auto">
            <a:xfrm>
              <a:off x="2580979" y="4343018"/>
              <a:ext cx="550861" cy="220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Ellipse 42"/>
            <p:cNvSpPr/>
            <p:nvPr/>
          </p:nvSpPr>
          <p:spPr>
            <a:xfrm>
              <a:off x="1121009" y="4101915"/>
              <a:ext cx="1487161" cy="14873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4" name="Connecteur droit avec flèche 43"/>
            <p:cNvCxnSpPr/>
            <p:nvPr/>
          </p:nvCxnSpPr>
          <p:spPr>
            <a:xfrm flipV="1">
              <a:off x="1864889" y="4487517"/>
              <a:ext cx="633341" cy="359519"/>
            </a:xfrm>
            <a:prstGeom prst="straightConnector1">
              <a:avLst/>
            </a:prstGeom>
            <a:ln w="50800" cmpd="dbl">
              <a:solidFill>
                <a:srgbClr val="0000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avec flèche 44"/>
            <p:cNvCxnSpPr/>
            <p:nvPr/>
          </p:nvCxnSpPr>
          <p:spPr>
            <a:xfrm>
              <a:off x="1864889" y="4847037"/>
              <a:ext cx="936000" cy="310155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/>
            <p:cNvCxnSpPr/>
            <p:nvPr/>
          </p:nvCxnSpPr>
          <p:spPr>
            <a:xfrm flipV="1">
              <a:off x="1864889" y="4157001"/>
              <a:ext cx="247738" cy="69003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79713" b="56552"/>
            <a:stretch>
              <a:fillRect/>
            </a:stretch>
          </p:blipFill>
          <p:spPr bwMode="auto">
            <a:xfrm>
              <a:off x="2062106" y="3881570"/>
              <a:ext cx="325951" cy="20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Forme libre 49"/>
            <p:cNvSpPr/>
            <p:nvPr/>
          </p:nvSpPr>
          <p:spPr>
            <a:xfrm rot="4620000">
              <a:off x="2016408" y="4482763"/>
              <a:ext cx="165240" cy="140840"/>
            </a:xfrm>
            <a:custGeom>
              <a:avLst/>
              <a:gdLst>
                <a:gd name="connsiteX0" fmla="*/ 12043 w 1508334"/>
                <a:gd name="connsiteY0" fmla="*/ 1496291 h 1538440"/>
                <a:gd name="connsiteX1" fmla="*/ 39752 w 1508334"/>
                <a:gd name="connsiteY1" fmla="*/ 1399309 h 1538440"/>
                <a:gd name="connsiteX2" fmla="*/ 67461 w 1508334"/>
                <a:gd name="connsiteY2" fmla="*/ 1302328 h 1538440"/>
                <a:gd name="connsiteX3" fmla="*/ 122879 w 1508334"/>
                <a:gd name="connsiteY3" fmla="*/ 1191491 h 1538440"/>
                <a:gd name="connsiteX4" fmla="*/ 150588 w 1508334"/>
                <a:gd name="connsiteY4" fmla="*/ 1080655 h 1538440"/>
                <a:gd name="connsiteX5" fmla="*/ 178298 w 1508334"/>
                <a:gd name="connsiteY5" fmla="*/ 1052946 h 1538440"/>
                <a:gd name="connsiteX6" fmla="*/ 206007 w 1508334"/>
                <a:gd name="connsiteY6" fmla="*/ 969819 h 1538440"/>
                <a:gd name="connsiteX7" fmla="*/ 261425 w 1508334"/>
                <a:gd name="connsiteY7" fmla="*/ 900546 h 1538440"/>
                <a:gd name="connsiteX8" fmla="*/ 316843 w 1508334"/>
                <a:gd name="connsiteY8" fmla="*/ 789709 h 1538440"/>
                <a:gd name="connsiteX9" fmla="*/ 455388 w 1508334"/>
                <a:gd name="connsiteY9" fmla="*/ 581891 h 1538440"/>
                <a:gd name="connsiteX10" fmla="*/ 483098 w 1508334"/>
                <a:gd name="connsiteY10" fmla="*/ 554182 h 1538440"/>
                <a:gd name="connsiteX11" fmla="*/ 538516 w 1508334"/>
                <a:gd name="connsiteY11" fmla="*/ 512619 h 1538440"/>
                <a:gd name="connsiteX12" fmla="*/ 580079 w 1508334"/>
                <a:gd name="connsiteY12" fmla="*/ 484909 h 1538440"/>
                <a:gd name="connsiteX13" fmla="*/ 621643 w 1508334"/>
                <a:gd name="connsiteY13" fmla="*/ 429491 h 1538440"/>
                <a:gd name="connsiteX14" fmla="*/ 663207 w 1508334"/>
                <a:gd name="connsiteY14" fmla="*/ 401782 h 1538440"/>
                <a:gd name="connsiteX15" fmla="*/ 732479 w 1508334"/>
                <a:gd name="connsiteY15" fmla="*/ 332509 h 1538440"/>
                <a:gd name="connsiteX16" fmla="*/ 774043 w 1508334"/>
                <a:gd name="connsiteY16" fmla="*/ 290946 h 1538440"/>
                <a:gd name="connsiteX17" fmla="*/ 857170 w 1508334"/>
                <a:gd name="connsiteY17" fmla="*/ 235528 h 1538440"/>
                <a:gd name="connsiteX18" fmla="*/ 912588 w 1508334"/>
                <a:gd name="connsiteY18" fmla="*/ 193964 h 1538440"/>
                <a:gd name="connsiteX19" fmla="*/ 954152 w 1508334"/>
                <a:gd name="connsiteY19" fmla="*/ 180109 h 1538440"/>
                <a:gd name="connsiteX20" fmla="*/ 1009570 w 1508334"/>
                <a:gd name="connsiteY20" fmla="*/ 152400 h 1538440"/>
                <a:gd name="connsiteX21" fmla="*/ 1051134 w 1508334"/>
                <a:gd name="connsiteY21" fmla="*/ 138546 h 1538440"/>
                <a:gd name="connsiteX22" fmla="*/ 1203534 w 1508334"/>
                <a:gd name="connsiteY22" fmla="*/ 83128 h 1538440"/>
                <a:gd name="connsiteX23" fmla="*/ 1342079 w 1508334"/>
                <a:gd name="connsiteY23" fmla="*/ 41564 h 1538440"/>
                <a:gd name="connsiteX24" fmla="*/ 1411352 w 1508334"/>
                <a:gd name="connsiteY24" fmla="*/ 13855 h 1538440"/>
                <a:gd name="connsiteX25" fmla="*/ 1508334 w 1508334"/>
                <a:gd name="connsiteY25" fmla="*/ 0 h 153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08334" h="1538440">
                  <a:moveTo>
                    <a:pt x="12043" y="1496291"/>
                  </a:moveTo>
                  <a:cubicBezTo>
                    <a:pt x="55356" y="1323046"/>
                    <a:pt x="0" y="1538440"/>
                    <a:pt x="39752" y="1399309"/>
                  </a:cubicBezTo>
                  <a:cubicBezTo>
                    <a:pt x="45669" y="1378600"/>
                    <a:pt x="56390" y="1324469"/>
                    <a:pt x="67461" y="1302328"/>
                  </a:cubicBezTo>
                  <a:cubicBezTo>
                    <a:pt x="110348" y="1216554"/>
                    <a:pt x="86921" y="1311349"/>
                    <a:pt x="122879" y="1191491"/>
                  </a:cubicBezTo>
                  <a:cubicBezTo>
                    <a:pt x="128836" y="1171634"/>
                    <a:pt x="135962" y="1105031"/>
                    <a:pt x="150588" y="1080655"/>
                  </a:cubicBezTo>
                  <a:cubicBezTo>
                    <a:pt x="157309" y="1069454"/>
                    <a:pt x="169061" y="1062182"/>
                    <a:pt x="178298" y="1052946"/>
                  </a:cubicBezTo>
                  <a:cubicBezTo>
                    <a:pt x="187534" y="1025237"/>
                    <a:pt x="185354" y="990472"/>
                    <a:pt x="206007" y="969819"/>
                  </a:cubicBezTo>
                  <a:cubicBezTo>
                    <a:pt x="245490" y="930335"/>
                    <a:pt x="226470" y="952978"/>
                    <a:pt x="261425" y="900546"/>
                  </a:cubicBezTo>
                  <a:cubicBezTo>
                    <a:pt x="284851" y="806838"/>
                    <a:pt x="259038" y="879629"/>
                    <a:pt x="316843" y="789709"/>
                  </a:cubicBezTo>
                  <a:cubicBezTo>
                    <a:pt x="408516" y="647107"/>
                    <a:pt x="369988" y="681524"/>
                    <a:pt x="455388" y="581891"/>
                  </a:cubicBezTo>
                  <a:cubicBezTo>
                    <a:pt x="463889" y="571973"/>
                    <a:pt x="473063" y="562544"/>
                    <a:pt x="483098" y="554182"/>
                  </a:cubicBezTo>
                  <a:cubicBezTo>
                    <a:pt x="500837" y="539400"/>
                    <a:pt x="519726" y="526040"/>
                    <a:pt x="538516" y="512619"/>
                  </a:cubicBezTo>
                  <a:cubicBezTo>
                    <a:pt x="552065" y="502941"/>
                    <a:pt x="568305" y="496683"/>
                    <a:pt x="580079" y="484909"/>
                  </a:cubicBezTo>
                  <a:cubicBezTo>
                    <a:pt x="596407" y="468581"/>
                    <a:pt x="605315" y="445819"/>
                    <a:pt x="621643" y="429491"/>
                  </a:cubicBezTo>
                  <a:cubicBezTo>
                    <a:pt x="633417" y="417717"/>
                    <a:pt x="650676" y="412747"/>
                    <a:pt x="663207" y="401782"/>
                  </a:cubicBezTo>
                  <a:cubicBezTo>
                    <a:pt x="687783" y="380278"/>
                    <a:pt x="709388" y="355600"/>
                    <a:pt x="732479" y="332509"/>
                  </a:cubicBezTo>
                  <a:cubicBezTo>
                    <a:pt x="746334" y="318654"/>
                    <a:pt x="757740" y="301814"/>
                    <a:pt x="774043" y="290946"/>
                  </a:cubicBezTo>
                  <a:cubicBezTo>
                    <a:pt x="801752" y="272473"/>
                    <a:pt x="830528" y="255509"/>
                    <a:pt x="857170" y="235528"/>
                  </a:cubicBezTo>
                  <a:cubicBezTo>
                    <a:pt x="875643" y="221673"/>
                    <a:pt x="892540" y="205420"/>
                    <a:pt x="912588" y="193964"/>
                  </a:cubicBezTo>
                  <a:cubicBezTo>
                    <a:pt x="925268" y="186718"/>
                    <a:pt x="940729" y="185862"/>
                    <a:pt x="954152" y="180109"/>
                  </a:cubicBezTo>
                  <a:cubicBezTo>
                    <a:pt x="973135" y="171973"/>
                    <a:pt x="990587" y="160536"/>
                    <a:pt x="1009570" y="152400"/>
                  </a:cubicBezTo>
                  <a:cubicBezTo>
                    <a:pt x="1022993" y="146647"/>
                    <a:pt x="1037460" y="143674"/>
                    <a:pt x="1051134" y="138546"/>
                  </a:cubicBezTo>
                  <a:cubicBezTo>
                    <a:pt x="1106229" y="117886"/>
                    <a:pt x="1145314" y="97684"/>
                    <a:pt x="1203534" y="83128"/>
                  </a:cubicBezTo>
                  <a:cubicBezTo>
                    <a:pt x="1257967" y="69519"/>
                    <a:pt x="1285863" y="64050"/>
                    <a:pt x="1342079" y="41564"/>
                  </a:cubicBezTo>
                  <a:cubicBezTo>
                    <a:pt x="1365170" y="32328"/>
                    <a:pt x="1387225" y="19887"/>
                    <a:pt x="1411352" y="13855"/>
                  </a:cubicBezTo>
                  <a:cubicBezTo>
                    <a:pt x="1443033" y="5935"/>
                    <a:pt x="1508334" y="0"/>
                    <a:pt x="1508334" y="0"/>
                  </a:cubicBezTo>
                </a:path>
              </a:pathLst>
            </a:custGeom>
            <a:ln w="2540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Forme libre 52"/>
            <p:cNvSpPr/>
            <p:nvPr/>
          </p:nvSpPr>
          <p:spPr>
            <a:xfrm rot="6840000">
              <a:off x="1901069" y="4660812"/>
              <a:ext cx="216000" cy="252000"/>
            </a:xfrm>
            <a:custGeom>
              <a:avLst/>
              <a:gdLst>
                <a:gd name="connsiteX0" fmla="*/ 0 w 3117273"/>
                <a:gd name="connsiteY0" fmla="*/ 2663369 h 2663369"/>
                <a:gd name="connsiteX1" fmla="*/ 13855 w 3117273"/>
                <a:gd name="connsiteY1" fmla="*/ 2524823 h 2663369"/>
                <a:gd name="connsiteX2" fmla="*/ 27709 w 3117273"/>
                <a:gd name="connsiteY2" fmla="*/ 2372423 h 2663369"/>
                <a:gd name="connsiteX3" fmla="*/ 55418 w 3117273"/>
                <a:gd name="connsiteY3" fmla="*/ 2261587 h 2663369"/>
                <a:gd name="connsiteX4" fmla="*/ 110836 w 3117273"/>
                <a:gd name="connsiteY4" fmla="*/ 2081478 h 2663369"/>
                <a:gd name="connsiteX5" fmla="*/ 138545 w 3117273"/>
                <a:gd name="connsiteY5" fmla="*/ 1901369 h 2663369"/>
                <a:gd name="connsiteX6" fmla="*/ 152400 w 3117273"/>
                <a:gd name="connsiteY6" fmla="*/ 1832096 h 2663369"/>
                <a:gd name="connsiteX7" fmla="*/ 180109 w 3117273"/>
                <a:gd name="connsiteY7" fmla="*/ 1790532 h 2663369"/>
                <a:gd name="connsiteX8" fmla="*/ 221673 w 3117273"/>
                <a:gd name="connsiteY8" fmla="*/ 1638132 h 2663369"/>
                <a:gd name="connsiteX9" fmla="*/ 263236 w 3117273"/>
                <a:gd name="connsiteY9" fmla="*/ 1582714 h 2663369"/>
                <a:gd name="connsiteX10" fmla="*/ 332509 w 3117273"/>
                <a:gd name="connsiteY10" fmla="*/ 1374896 h 2663369"/>
                <a:gd name="connsiteX11" fmla="*/ 374073 w 3117273"/>
                <a:gd name="connsiteY11" fmla="*/ 1319478 h 2663369"/>
                <a:gd name="connsiteX12" fmla="*/ 457200 w 3117273"/>
                <a:gd name="connsiteY12" fmla="*/ 1180932 h 2663369"/>
                <a:gd name="connsiteX13" fmla="*/ 512618 w 3117273"/>
                <a:gd name="connsiteY13" fmla="*/ 1070096 h 2663369"/>
                <a:gd name="connsiteX14" fmla="*/ 568036 w 3117273"/>
                <a:gd name="connsiteY14" fmla="*/ 1028532 h 2663369"/>
                <a:gd name="connsiteX15" fmla="*/ 651164 w 3117273"/>
                <a:gd name="connsiteY15" fmla="*/ 931550 h 2663369"/>
                <a:gd name="connsiteX16" fmla="*/ 678873 w 3117273"/>
                <a:gd name="connsiteY16" fmla="*/ 876132 h 2663369"/>
                <a:gd name="connsiteX17" fmla="*/ 748145 w 3117273"/>
                <a:gd name="connsiteY17" fmla="*/ 820714 h 2663369"/>
                <a:gd name="connsiteX18" fmla="*/ 914400 w 3117273"/>
                <a:gd name="connsiteY18" fmla="*/ 682169 h 2663369"/>
                <a:gd name="connsiteX19" fmla="*/ 1011382 w 3117273"/>
                <a:gd name="connsiteY19" fmla="*/ 626750 h 2663369"/>
                <a:gd name="connsiteX20" fmla="*/ 1108364 w 3117273"/>
                <a:gd name="connsiteY20" fmla="*/ 529769 h 2663369"/>
                <a:gd name="connsiteX21" fmla="*/ 1260764 w 3117273"/>
                <a:gd name="connsiteY21" fmla="*/ 446641 h 2663369"/>
                <a:gd name="connsiteX22" fmla="*/ 1357745 w 3117273"/>
                <a:gd name="connsiteY22" fmla="*/ 418932 h 2663369"/>
                <a:gd name="connsiteX23" fmla="*/ 1413164 w 3117273"/>
                <a:gd name="connsiteY23" fmla="*/ 377369 h 2663369"/>
                <a:gd name="connsiteX24" fmla="*/ 1537855 w 3117273"/>
                <a:gd name="connsiteY24" fmla="*/ 349659 h 2663369"/>
                <a:gd name="connsiteX25" fmla="*/ 1662545 w 3117273"/>
                <a:gd name="connsiteY25" fmla="*/ 294241 h 2663369"/>
                <a:gd name="connsiteX26" fmla="*/ 1731818 w 3117273"/>
                <a:gd name="connsiteY26" fmla="*/ 252678 h 2663369"/>
                <a:gd name="connsiteX27" fmla="*/ 1828800 w 3117273"/>
                <a:gd name="connsiteY27" fmla="*/ 224969 h 2663369"/>
                <a:gd name="connsiteX28" fmla="*/ 1925782 w 3117273"/>
                <a:gd name="connsiteY28" fmla="*/ 197259 h 2663369"/>
                <a:gd name="connsiteX29" fmla="*/ 2008909 w 3117273"/>
                <a:gd name="connsiteY29" fmla="*/ 183405 h 2663369"/>
                <a:gd name="connsiteX30" fmla="*/ 2064327 w 3117273"/>
                <a:gd name="connsiteY30" fmla="*/ 155696 h 2663369"/>
                <a:gd name="connsiteX31" fmla="*/ 2216727 w 3117273"/>
                <a:gd name="connsiteY31" fmla="*/ 127987 h 2663369"/>
                <a:gd name="connsiteX32" fmla="*/ 2272145 w 3117273"/>
                <a:gd name="connsiteY32" fmla="*/ 114132 h 2663369"/>
                <a:gd name="connsiteX33" fmla="*/ 2369127 w 3117273"/>
                <a:gd name="connsiteY33" fmla="*/ 72569 h 2663369"/>
                <a:gd name="connsiteX34" fmla="*/ 2563091 w 3117273"/>
                <a:gd name="connsiteY34" fmla="*/ 58714 h 2663369"/>
                <a:gd name="connsiteX35" fmla="*/ 2618509 w 3117273"/>
                <a:gd name="connsiteY35" fmla="*/ 44859 h 2663369"/>
                <a:gd name="connsiteX36" fmla="*/ 2687782 w 3117273"/>
                <a:gd name="connsiteY36" fmla="*/ 31005 h 2663369"/>
                <a:gd name="connsiteX37" fmla="*/ 2840182 w 3117273"/>
                <a:gd name="connsiteY37" fmla="*/ 3296 h 2663369"/>
                <a:gd name="connsiteX38" fmla="*/ 3117273 w 3117273"/>
                <a:gd name="connsiteY38" fmla="*/ 3296 h 266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117273" h="2663369">
                  <a:moveTo>
                    <a:pt x="0" y="2663369"/>
                  </a:moveTo>
                  <a:cubicBezTo>
                    <a:pt x="4618" y="2617187"/>
                    <a:pt x="9455" y="2571026"/>
                    <a:pt x="13855" y="2524823"/>
                  </a:cubicBezTo>
                  <a:cubicBezTo>
                    <a:pt x="18691" y="2474043"/>
                    <a:pt x="19754" y="2422808"/>
                    <a:pt x="27709" y="2372423"/>
                  </a:cubicBezTo>
                  <a:cubicBezTo>
                    <a:pt x="33648" y="2334807"/>
                    <a:pt x="46855" y="2298694"/>
                    <a:pt x="55418" y="2261587"/>
                  </a:cubicBezTo>
                  <a:cubicBezTo>
                    <a:pt x="85648" y="2130592"/>
                    <a:pt x="46534" y="2252953"/>
                    <a:pt x="110836" y="2081478"/>
                  </a:cubicBezTo>
                  <a:cubicBezTo>
                    <a:pt x="121211" y="2008854"/>
                    <a:pt x="125734" y="1971832"/>
                    <a:pt x="138545" y="1901369"/>
                  </a:cubicBezTo>
                  <a:cubicBezTo>
                    <a:pt x="142757" y="1878201"/>
                    <a:pt x="144132" y="1854145"/>
                    <a:pt x="152400" y="1832096"/>
                  </a:cubicBezTo>
                  <a:cubicBezTo>
                    <a:pt x="158247" y="1816505"/>
                    <a:pt x="170873" y="1804387"/>
                    <a:pt x="180109" y="1790532"/>
                  </a:cubicBezTo>
                  <a:cubicBezTo>
                    <a:pt x="190244" y="1739858"/>
                    <a:pt x="198236" y="1685006"/>
                    <a:pt x="221673" y="1638132"/>
                  </a:cubicBezTo>
                  <a:cubicBezTo>
                    <a:pt x="231999" y="1617479"/>
                    <a:pt x="249382" y="1601187"/>
                    <a:pt x="263236" y="1582714"/>
                  </a:cubicBezTo>
                  <a:cubicBezTo>
                    <a:pt x="271572" y="1554929"/>
                    <a:pt x="307719" y="1419518"/>
                    <a:pt x="332509" y="1374896"/>
                  </a:cubicBezTo>
                  <a:cubicBezTo>
                    <a:pt x="343723" y="1354711"/>
                    <a:pt x="362859" y="1339663"/>
                    <a:pt x="374073" y="1319478"/>
                  </a:cubicBezTo>
                  <a:cubicBezTo>
                    <a:pt x="462011" y="1161191"/>
                    <a:pt x="327691" y="1342820"/>
                    <a:pt x="457200" y="1180932"/>
                  </a:cubicBezTo>
                  <a:cubicBezTo>
                    <a:pt x="472063" y="1136345"/>
                    <a:pt x="477385" y="1110363"/>
                    <a:pt x="512618" y="1070096"/>
                  </a:cubicBezTo>
                  <a:cubicBezTo>
                    <a:pt x="527823" y="1052718"/>
                    <a:pt x="549563" y="1042387"/>
                    <a:pt x="568036" y="1028532"/>
                  </a:cubicBezTo>
                  <a:cubicBezTo>
                    <a:pt x="638244" y="888116"/>
                    <a:pt x="543252" y="1057446"/>
                    <a:pt x="651164" y="931550"/>
                  </a:cubicBezTo>
                  <a:cubicBezTo>
                    <a:pt x="664605" y="915869"/>
                    <a:pt x="665273" y="891675"/>
                    <a:pt x="678873" y="876132"/>
                  </a:cubicBezTo>
                  <a:cubicBezTo>
                    <a:pt x="698345" y="853878"/>
                    <a:pt x="726044" y="840360"/>
                    <a:pt x="748145" y="820714"/>
                  </a:cubicBezTo>
                  <a:cubicBezTo>
                    <a:pt x="852307" y="728126"/>
                    <a:pt x="754226" y="788952"/>
                    <a:pt x="914400" y="682169"/>
                  </a:cubicBezTo>
                  <a:cubicBezTo>
                    <a:pt x="945380" y="661516"/>
                    <a:pt x="982105" y="649753"/>
                    <a:pt x="1011382" y="626750"/>
                  </a:cubicBezTo>
                  <a:cubicBezTo>
                    <a:pt x="1047331" y="598505"/>
                    <a:pt x="1065917" y="546749"/>
                    <a:pt x="1108364" y="529769"/>
                  </a:cubicBezTo>
                  <a:cubicBezTo>
                    <a:pt x="1263943" y="467535"/>
                    <a:pt x="1082775" y="545522"/>
                    <a:pt x="1260764" y="446641"/>
                  </a:cubicBezTo>
                  <a:cubicBezTo>
                    <a:pt x="1277023" y="437608"/>
                    <a:pt x="1344705" y="422192"/>
                    <a:pt x="1357745" y="418932"/>
                  </a:cubicBezTo>
                  <a:cubicBezTo>
                    <a:pt x="1376218" y="405078"/>
                    <a:pt x="1392511" y="387696"/>
                    <a:pt x="1413164" y="377369"/>
                  </a:cubicBezTo>
                  <a:cubicBezTo>
                    <a:pt x="1426209" y="370846"/>
                    <a:pt x="1530566" y="351117"/>
                    <a:pt x="1537855" y="349659"/>
                  </a:cubicBezTo>
                  <a:cubicBezTo>
                    <a:pt x="1767594" y="211817"/>
                    <a:pt x="1479080" y="375780"/>
                    <a:pt x="1662545" y="294241"/>
                  </a:cubicBezTo>
                  <a:cubicBezTo>
                    <a:pt x="1687152" y="283304"/>
                    <a:pt x="1706961" y="263035"/>
                    <a:pt x="1731818" y="252678"/>
                  </a:cubicBezTo>
                  <a:cubicBezTo>
                    <a:pt x="1762853" y="239747"/>
                    <a:pt x="1796597" y="234630"/>
                    <a:pt x="1828800" y="224969"/>
                  </a:cubicBezTo>
                  <a:cubicBezTo>
                    <a:pt x="1881618" y="209124"/>
                    <a:pt x="1865075" y="209400"/>
                    <a:pt x="1925782" y="197259"/>
                  </a:cubicBezTo>
                  <a:cubicBezTo>
                    <a:pt x="1953328" y="191750"/>
                    <a:pt x="1981200" y="188023"/>
                    <a:pt x="2008909" y="183405"/>
                  </a:cubicBezTo>
                  <a:cubicBezTo>
                    <a:pt x="2027382" y="174169"/>
                    <a:pt x="2044989" y="162948"/>
                    <a:pt x="2064327" y="155696"/>
                  </a:cubicBezTo>
                  <a:cubicBezTo>
                    <a:pt x="2108694" y="139058"/>
                    <a:pt x="2174179" y="135723"/>
                    <a:pt x="2216727" y="127987"/>
                  </a:cubicBezTo>
                  <a:cubicBezTo>
                    <a:pt x="2235461" y="124581"/>
                    <a:pt x="2254250" y="120639"/>
                    <a:pt x="2272145" y="114132"/>
                  </a:cubicBezTo>
                  <a:cubicBezTo>
                    <a:pt x="2305198" y="102113"/>
                    <a:pt x="2334577" y="79150"/>
                    <a:pt x="2369127" y="72569"/>
                  </a:cubicBezTo>
                  <a:cubicBezTo>
                    <a:pt x="2432802" y="60441"/>
                    <a:pt x="2498436" y="63332"/>
                    <a:pt x="2563091" y="58714"/>
                  </a:cubicBezTo>
                  <a:cubicBezTo>
                    <a:pt x="2581564" y="54096"/>
                    <a:pt x="2599921" y="48990"/>
                    <a:pt x="2618509" y="44859"/>
                  </a:cubicBezTo>
                  <a:cubicBezTo>
                    <a:pt x="2641497" y="39751"/>
                    <a:pt x="2664937" y="36716"/>
                    <a:pt x="2687782" y="31005"/>
                  </a:cubicBezTo>
                  <a:cubicBezTo>
                    <a:pt x="2774092" y="9428"/>
                    <a:pt x="2690826" y="8630"/>
                    <a:pt x="2840182" y="3296"/>
                  </a:cubicBezTo>
                  <a:cubicBezTo>
                    <a:pt x="2932487" y="0"/>
                    <a:pt x="3024909" y="3296"/>
                    <a:pt x="3117273" y="3296"/>
                  </a:cubicBezTo>
                </a:path>
              </a:pathLst>
            </a:custGeom>
            <a:ln w="25400">
              <a:solidFill>
                <a:schemeClr val="tx1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Forme libre 59"/>
            <p:cNvSpPr/>
            <p:nvPr/>
          </p:nvSpPr>
          <p:spPr>
            <a:xfrm rot="8280000">
              <a:off x="2123984" y="4716000"/>
              <a:ext cx="216000" cy="216000"/>
            </a:xfrm>
            <a:custGeom>
              <a:avLst/>
              <a:gdLst>
                <a:gd name="connsiteX0" fmla="*/ 0 w 3325091"/>
                <a:gd name="connsiteY0" fmla="*/ 2247509 h 2247509"/>
                <a:gd name="connsiteX1" fmla="*/ 69273 w 3325091"/>
                <a:gd name="connsiteY1" fmla="*/ 2164381 h 2247509"/>
                <a:gd name="connsiteX2" fmla="*/ 83127 w 3325091"/>
                <a:gd name="connsiteY2" fmla="*/ 2122818 h 2247509"/>
                <a:gd name="connsiteX3" fmla="*/ 124691 w 3325091"/>
                <a:gd name="connsiteY3" fmla="*/ 2039690 h 2247509"/>
                <a:gd name="connsiteX4" fmla="*/ 138546 w 3325091"/>
                <a:gd name="connsiteY4" fmla="*/ 1998127 h 2247509"/>
                <a:gd name="connsiteX5" fmla="*/ 207818 w 3325091"/>
                <a:gd name="connsiteY5" fmla="*/ 1831872 h 2247509"/>
                <a:gd name="connsiteX6" fmla="*/ 249382 w 3325091"/>
                <a:gd name="connsiteY6" fmla="*/ 1748745 h 2247509"/>
                <a:gd name="connsiteX7" fmla="*/ 277091 w 3325091"/>
                <a:gd name="connsiteY7" fmla="*/ 1665618 h 2247509"/>
                <a:gd name="connsiteX8" fmla="*/ 290946 w 3325091"/>
                <a:gd name="connsiteY8" fmla="*/ 1610200 h 2247509"/>
                <a:gd name="connsiteX9" fmla="*/ 387927 w 3325091"/>
                <a:gd name="connsiteY9" fmla="*/ 1457800 h 2247509"/>
                <a:gd name="connsiteX10" fmla="*/ 429491 w 3325091"/>
                <a:gd name="connsiteY10" fmla="*/ 1388527 h 2247509"/>
                <a:gd name="connsiteX11" fmla="*/ 554182 w 3325091"/>
                <a:gd name="connsiteY11" fmla="*/ 1236127 h 2247509"/>
                <a:gd name="connsiteX12" fmla="*/ 623455 w 3325091"/>
                <a:gd name="connsiteY12" fmla="*/ 1139145 h 2247509"/>
                <a:gd name="connsiteX13" fmla="*/ 734291 w 3325091"/>
                <a:gd name="connsiteY13" fmla="*/ 1069872 h 2247509"/>
                <a:gd name="connsiteX14" fmla="*/ 983673 w 3325091"/>
                <a:gd name="connsiteY14" fmla="*/ 862054 h 2247509"/>
                <a:gd name="connsiteX15" fmla="*/ 1288473 w 3325091"/>
                <a:gd name="connsiteY15" fmla="*/ 695800 h 2247509"/>
                <a:gd name="connsiteX16" fmla="*/ 1440873 w 3325091"/>
                <a:gd name="connsiteY16" fmla="*/ 612672 h 2247509"/>
                <a:gd name="connsiteX17" fmla="*/ 1787236 w 3325091"/>
                <a:gd name="connsiteY17" fmla="*/ 432563 h 2247509"/>
                <a:gd name="connsiteX18" fmla="*/ 2078182 w 3325091"/>
                <a:gd name="connsiteY18" fmla="*/ 294018 h 2247509"/>
                <a:gd name="connsiteX19" fmla="*/ 2341418 w 3325091"/>
                <a:gd name="connsiteY19" fmla="*/ 210890 h 2247509"/>
                <a:gd name="connsiteX20" fmla="*/ 2452255 w 3325091"/>
                <a:gd name="connsiteY20" fmla="*/ 155472 h 2247509"/>
                <a:gd name="connsiteX21" fmla="*/ 2549236 w 3325091"/>
                <a:gd name="connsiteY21" fmla="*/ 141618 h 2247509"/>
                <a:gd name="connsiteX22" fmla="*/ 2701636 w 3325091"/>
                <a:gd name="connsiteY22" fmla="*/ 100054 h 2247509"/>
                <a:gd name="connsiteX23" fmla="*/ 2840182 w 3325091"/>
                <a:gd name="connsiteY23" fmla="*/ 72345 h 2247509"/>
                <a:gd name="connsiteX24" fmla="*/ 2937164 w 3325091"/>
                <a:gd name="connsiteY24" fmla="*/ 58490 h 2247509"/>
                <a:gd name="connsiteX25" fmla="*/ 3034146 w 3325091"/>
                <a:gd name="connsiteY25" fmla="*/ 30781 h 2247509"/>
                <a:gd name="connsiteX26" fmla="*/ 3117273 w 3325091"/>
                <a:gd name="connsiteY26" fmla="*/ 16927 h 2247509"/>
                <a:gd name="connsiteX27" fmla="*/ 3186546 w 3325091"/>
                <a:gd name="connsiteY27" fmla="*/ 3072 h 2247509"/>
                <a:gd name="connsiteX28" fmla="*/ 3325091 w 3325091"/>
                <a:gd name="connsiteY28" fmla="*/ 3072 h 224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325091" h="2247509">
                  <a:moveTo>
                    <a:pt x="0" y="2247509"/>
                  </a:moveTo>
                  <a:cubicBezTo>
                    <a:pt x="30641" y="2216868"/>
                    <a:pt x="49984" y="2202959"/>
                    <a:pt x="69273" y="2164381"/>
                  </a:cubicBezTo>
                  <a:cubicBezTo>
                    <a:pt x="75804" y="2151319"/>
                    <a:pt x="77196" y="2136163"/>
                    <a:pt x="83127" y="2122818"/>
                  </a:cubicBezTo>
                  <a:cubicBezTo>
                    <a:pt x="95709" y="2094508"/>
                    <a:pt x="112109" y="2068000"/>
                    <a:pt x="124691" y="2039690"/>
                  </a:cubicBezTo>
                  <a:cubicBezTo>
                    <a:pt x="130622" y="2026345"/>
                    <a:pt x="133122" y="2011686"/>
                    <a:pt x="138546" y="1998127"/>
                  </a:cubicBezTo>
                  <a:cubicBezTo>
                    <a:pt x="160843" y="1942385"/>
                    <a:pt x="180969" y="1885570"/>
                    <a:pt x="207818" y="1831872"/>
                  </a:cubicBezTo>
                  <a:cubicBezTo>
                    <a:pt x="221673" y="1804163"/>
                    <a:pt x="237467" y="1777342"/>
                    <a:pt x="249382" y="1748745"/>
                  </a:cubicBezTo>
                  <a:cubicBezTo>
                    <a:pt x="260616" y="1721784"/>
                    <a:pt x="268698" y="1693594"/>
                    <a:pt x="277091" y="1665618"/>
                  </a:cubicBezTo>
                  <a:cubicBezTo>
                    <a:pt x="282563" y="1647380"/>
                    <a:pt x="283067" y="1627534"/>
                    <a:pt x="290946" y="1610200"/>
                  </a:cubicBezTo>
                  <a:cubicBezTo>
                    <a:pt x="339363" y="1503683"/>
                    <a:pt x="335471" y="1536484"/>
                    <a:pt x="387927" y="1457800"/>
                  </a:cubicBezTo>
                  <a:cubicBezTo>
                    <a:pt x="402864" y="1435394"/>
                    <a:pt x="413334" y="1410070"/>
                    <a:pt x="429491" y="1388527"/>
                  </a:cubicBezTo>
                  <a:cubicBezTo>
                    <a:pt x="468873" y="1336018"/>
                    <a:pt x="516031" y="1289538"/>
                    <a:pt x="554182" y="1236127"/>
                  </a:cubicBezTo>
                  <a:cubicBezTo>
                    <a:pt x="577273" y="1203800"/>
                    <a:pt x="594263" y="1166091"/>
                    <a:pt x="623455" y="1139145"/>
                  </a:cubicBezTo>
                  <a:cubicBezTo>
                    <a:pt x="655469" y="1109594"/>
                    <a:pt x="699683" y="1096337"/>
                    <a:pt x="734291" y="1069872"/>
                  </a:cubicBezTo>
                  <a:cubicBezTo>
                    <a:pt x="839151" y="989685"/>
                    <a:pt x="871127" y="931033"/>
                    <a:pt x="983673" y="862054"/>
                  </a:cubicBezTo>
                  <a:cubicBezTo>
                    <a:pt x="1082346" y="801577"/>
                    <a:pt x="1186873" y="751218"/>
                    <a:pt x="1288473" y="695800"/>
                  </a:cubicBezTo>
                  <a:cubicBezTo>
                    <a:pt x="1339273" y="668091"/>
                    <a:pt x="1393468" y="645856"/>
                    <a:pt x="1440873" y="612672"/>
                  </a:cubicBezTo>
                  <a:cubicBezTo>
                    <a:pt x="1674724" y="448975"/>
                    <a:pt x="1481835" y="568296"/>
                    <a:pt x="1787236" y="432563"/>
                  </a:cubicBezTo>
                  <a:cubicBezTo>
                    <a:pt x="1885394" y="388937"/>
                    <a:pt x="1975752" y="326365"/>
                    <a:pt x="2078182" y="294018"/>
                  </a:cubicBezTo>
                  <a:cubicBezTo>
                    <a:pt x="2165927" y="266309"/>
                    <a:pt x="2259116" y="252041"/>
                    <a:pt x="2341418" y="210890"/>
                  </a:cubicBezTo>
                  <a:cubicBezTo>
                    <a:pt x="2378364" y="192417"/>
                    <a:pt x="2413068" y="168534"/>
                    <a:pt x="2452255" y="155472"/>
                  </a:cubicBezTo>
                  <a:cubicBezTo>
                    <a:pt x="2483234" y="145146"/>
                    <a:pt x="2517358" y="148702"/>
                    <a:pt x="2549236" y="141618"/>
                  </a:cubicBezTo>
                  <a:cubicBezTo>
                    <a:pt x="2600638" y="130195"/>
                    <a:pt x="2650412" y="112250"/>
                    <a:pt x="2701636" y="100054"/>
                  </a:cubicBezTo>
                  <a:cubicBezTo>
                    <a:pt x="2747452" y="89145"/>
                    <a:pt x="2793802" y="80530"/>
                    <a:pt x="2840182" y="72345"/>
                  </a:cubicBezTo>
                  <a:cubicBezTo>
                    <a:pt x="2872341" y="66670"/>
                    <a:pt x="2905233" y="65332"/>
                    <a:pt x="2937164" y="58490"/>
                  </a:cubicBezTo>
                  <a:cubicBezTo>
                    <a:pt x="2970039" y="51445"/>
                    <a:pt x="3001386" y="38341"/>
                    <a:pt x="3034146" y="30781"/>
                  </a:cubicBezTo>
                  <a:cubicBezTo>
                    <a:pt x="3061518" y="24465"/>
                    <a:pt x="3089635" y="21952"/>
                    <a:pt x="3117273" y="16927"/>
                  </a:cubicBezTo>
                  <a:cubicBezTo>
                    <a:pt x="3140441" y="12715"/>
                    <a:pt x="3163050" y="4638"/>
                    <a:pt x="3186546" y="3072"/>
                  </a:cubicBezTo>
                  <a:cubicBezTo>
                    <a:pt x="3232625" y="0"/>
                    <a:pt x="3278909" y="3072"/>
                    <a:pt x="3325091" y="3072"/>
                  </a:cubicBezTo>
                </a:path>
              </a:pathLst>
            </a:custGeom>
            <a:ln w="25400">
              <a:solidFill>
                <a:srgbClr val="0000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Forme libre 60"/>
            <p:cNvSpPr/>
            <p:nvPr/>
          </p:nvSpPr>
          <p:spPr>
            <a:xfrm rot="8460000">
              <a:off x="2596666" y="4896000"/>
              <a:ext cx="216000" cy="180000"/>
            </a:xfrm>
            <a:custGeom>
              <a:avLst/>
              <a:gdLst>
                <a:gd name="connsiteX0" fmla="*/ 12043 w 1508334"/>
                <a:gd name="connsiteY0" fmla="*/ 1496291 h 1538440"/>
                <a:gd name="connsiteX1" fmla="*/ 39752 w 1508334"/>
                <a:gd name="connsiteY1" fmla="*/ 1399309 h 1538440"/>
                <a:gd name="connsiteX2" fmla="*/ 67461 w 1508334"/>
                <a:gd name="connsiteY2" fmla="*/ 1302328 h 1538440"/>
                <a:gd name="connsiteX3" fmla="*/ 122879 w 1508334"/>
                <a:gd name="connsiteY3" fmla="*/ 1191491 h 1538440"/>
                <a:gd name="connsiteX4" fmla="*/ 150588 w 1508334"/>
                <a:gd name="connsiteY4" fmla="*/ 1080655 h 1538440"/>
                <a:gd name="connsiteX5" fmla="*/ 178298 w 1508334"/>
                <a:gd name="connsiteY5" fmla="*/ 1052946 h 1538440"/>
                <a:gd name="connsiteX6" fmla="*/ 206007 w 1508334"/>
                <a:gd name="connsiteY6" fmla="*/ 969819 h 1538440"/>
                <a:gd name="connsiteX7" fmla="*/ 261425 w 1508334"/>
                <a:gd name="connsiteY7" fmla="*/ 900546 h 1538440"/>
                <a:gd name="connsiteX8" fmla="*/ 316843 w 1508334"/>
                <a:gd name="connsiteY8" fmla="*/ 789709 h 1538440"/>
                <a:gd name="connsiteX9" fmla="*/ 455388 w 1508334"/>
                <a:gd name="connsiteY9" fmla="*/ 581891 h 1538440"/>
                <a:gd name="connsiteX10" fmla="*/ 483098 w 1508334"/>
                <a:gd name="connsiteY10" fmla="*/ 554182 h 1538440"/>
                <a:gd name="connsiteX11" fmla="*/ 538516 w 1508334"/>
                <a:gd name="connsiteY11" fmla="*/ 512619 h 1538440"/>
                <a:gd name="connsiteX12" fmla="*/ 580079 w 1508334"/>
                <a:gd name="connsiteY12" fmla="*/ 484909 h 1538440"/>
                <a:gd name="connsiteX13" fmla="*/ 621643 w 1508334"/>
                <a:gd name="connsiteY13" fmla="*/ 429491 h 1538440"/>
                <a:gd name="connsiteX14" fmla="*/ 663207 w 1508334"/>
                <a:gd name="connsiteY14" fmla="*/ 401782 h 1538440"/>
                <a:gd name="connsiteX15" fmla="*/ 732479 w 1508334"/>
                <a:gd name="connsiteY15" fmla="*/ 332509 h 1538440"/>
                <a:gd name="connsiteX16" fmla="*/ 774043 w 1508334"/>
                <a:gd name="connsiteY16" fmla="*/ 290946 h 1538440"/>
                <a:gd name="connsiteX17" fmla="*/ 857170 w 1508334"/>
                <a:gd name="connsiteY17" fmla="*/ 235528 h 1538440"/>
                <a:gd name="connsiteX18" fmla="*/ 912588 w 1508334"/>
                <a:gd name="connsiteY18" fmla="*/ 193964 h 1538440"/>
                <a:gd name="connsiteX19" fmla="*/ 954152 w 1508334"/>
                <a:gd name="connsiteY19" fmla="*/ 180109 h 1538440"/>
                <a:gd name="connsiteX20" fmla="*/ 1009570 w 1508334"/>
                <a:gd name="connsiteY20" fmla="*/ 152400 h 1538440"/>
                <a:gd name="connsiteX21" fmla="*/ 1051134 w 1508334"/>
                <a:gd name="connsiteY21" fmla="*/ 138546 h 1538440"/>
                <a:gd name="connsiteX22" fmla="*/ 1203534 w 1508334"/>
                <a:gd name="connsiteY22" fmla="*/ 83128 h 1538440"/>
                <a:gd name="connsiteX23" fmla="*/ 1342079 w 1508334"/>
                <a:gd name="connsiteY23" fmla="*/ 41564 h 1538440"/>
                <a:gd name="connsiteX24" fmla="*/ 1411352 w 1508334"/>
                <a:gd name="connsiteY24" fmla="*/ 13855 h 1538440"/>
                <a:gd name="connsiteX25" fmla="*/ 1508334 w 1508334"/>
                <a:gd name="connsiteY25" fmla="*/ 0 h 153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08334" h="1538440">
                  <a:moveTo>
                    <a:pt x="12043" y="1496291"/>
                  </a:moveTo>
                  <a:cubicBezTo>
                    <a:pt x="55356" y="1323046"/>
                    <a:pt x="0" y="1538440"/>
                    <a:pt x="39752" y="1399309"/>
                  </a:cubicBezTo>
                  <a:cubicBezTo>
                    <a:pt x="45669" y="1378600"/>
                    <a:pt x="56390" y="1324469"/>
                    <a:pt x="67461" y="1302328"/>
                  </a:cubicBezTo>
                  <a:cubicBezTo>
                    <a:pt x="110348" y="1216554"/>
                    <a:pt x="86921" y="1311349"/>
                    <a:pt x="122879" y="1191491"/>
                  </a:cubicBezTo>
                  <a:cubicBezTo>
                    <a:pt x="128836" y="1171634"/>
                    <a:pt x="135962" y="1105031"/>
                    <a:pt x="150588" y="1080655"/>
                  </a:cubicBezTo>
                  <a:cubicBezTo>
                    <a:pt x="157309" y="1069454"/>
                    <a:pt x="169061" y="1062182"/>
                    <a:pt x="178298" y="1052946"/>
                  </a:cubicBezTo>
                  <a:cubicBezTo>
                    <a:pt x="187534" y="1025237"/>
                    <a:pt x="185354" y="990472"/>
                    <a:pt x="206007" y="969819"/>
                  </a:cubicBezTo>
                  <a:cubicBezTo>
                    <a:pt x="245490" y="930335"/>
                    <a:pt x="226470" y="952978"/>
                    <a:pt x="261425" y="900546"/>
                  </a:cubicBezTo>
                  <a:cubicBezTo>
                    <a:pt x="284851" y="806838"/>
                    <a:pt x="259038" y="879629"/>
                    <a:pt x="316843" y="789709"/>
                  </a:cubicBezTo>
                  <a:cubicBezTo>
                    <a:pt x="408516" y="647107"/>
                    <a:pt x="369988" y="681524"/>
                    <a:pt x="455388" y="581891"/>
                  </a:cubicBezTo>
                  <a:cubicBezTo>
                    <a:pt x="463889" y="571973"/>
                    <a:pt x="473063" y="562544"/>
                    <a:pt x="483098" y="554182"/>
                  </a:cubicBezTo>
                  <a:cubicBezTo>
                    <a:pt x="500837" y="539400"/>
                    <a:pt x="519726" y="526040"/>
                    <a:pt x="538516" y="512619"/>
                  </a:cubicBezTo>
                  <a:cubicBezTo>
                    <a:pt x="552065" y="502941"/>
                    <a:pt x="568305" y="496683"/>
                    <a:pt x="580079" y="484909"/>
                  </a:cubicBezTo>
                  <a:cubicBezTo>
                    <a:pt x="596407" y="468581"/>
                    <a:pt x="605315" y="445819"/>
                    <a:pt x="621643" y="429491"/>
                  </a:cubicBezTo>
                  <a:cubicBezTo>
                    <a:pt x="633417" y="417717"/>
                    <a:pt x="650676" y="412747"/>
                    <a:pt x="663207" y="401782"/>
                  </a:cubicBezTo>
                  <a:cubicBezTo>
                    <a:pt x="687783" y="380278"/>
                    <a:pt x="709388" y="355600"/>
                    <a:pt x="732479" y="332509"/>
                  </a:cubicBezTo>
                  <a:cubicBezTo>
                    <a:pt x="746334" y="318654"/>
                    <a:pt x="757740" y="301814"/>
                    <a:pt x="774043" y="290946"/>
                  </a:cubicBezTo>
                  <a:cubicBezTo>
                    <a:pt x="801752" y="272473"/>
                    <a:pt x="830528" y="255509"/>
                    <a:pt x="857170" y="235528"/>
                  </a:cubicBezTo>
                  <a:cubicBezTo>
                    <a:pt x="875643" y="221673"/>
                    <a:pt x="892540" y="205420"/>
                    <a:pt x="912588" y="193964"/>
                  </a:cubicBezTo>
                  <a:cubicBezTo>
                    <a:pt x="925268" y="186718"/>
                    <a:pt x="940729" y="185862"/>
                    <a:pt x="954152" y="180109"/>
                  </a:cubicBezTo>
                  <a:cubicBezTo>
                    <a:pt x="973135" y="171973"/>
                    <a:pt x="990587" y="160536"/>
                    <a:pt x="1009570" y="152400"/>
                  </a:cubicBezTo>
                  <a:cubicBezTo>
                    <a:pt x="1022993" y="146647"/>
                    <a:pt x="1037460" y="143674"/>
                    <a:pt x="1051134" y="138546"/>
                  </a:cubicBezTo>
                  <a:cubicBezTo>
                    <a:pt x="1106229" y="117886"/>
                    <a:pt x="1145314" y="97684"/>
                    <a:pt x="1203534" y="83128"/>
                  </a:cubicBezTo>
                  <a:cubicBezTo>
                    <a:pt x="1257967" y="69519"/>
                    <a:pt x="1285863" y="64050"/>
                    <a:pt x="1342079" y="41564"/>
                  </a:cubicBezTo>
                  <a:cubicBezTo>
                    <a:pt x="1365170" y="32328"/>
                    <a:pt x="1387225" y="19887"/>
                    <a:pt x="1411352" y="13855"/>
                  </a:cubicBezTo>
                  <a:cubicBezTo>
                    <a:pt x="1443033" y="5935"/>
                    <a:pt x="1508334" y="0"/>
                    <a:pt x="1508334" y="0"/>
                  </a:cubicBezTo>
                </a:path>
              </a:pathLst>
            </a:custGeom>
            <a:ln w="25400">
              <a:solidFill>
                <a:schemeClr val="bg1">
                  <a:lumMod val="85000"/>
                </a:schemeClr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" name="Groupe 97"/>
          <p:cNvGrpSpPr/>
          <p:nvPr/>
        </p:nvGrpSpPr>
        <p:grpSpPr>
          <a:xfrm>
            <a:off x="3851920" y="3836570"/>
            <a:ext cx="2010831" cy="1742149"/>
            <a:chOff x="3851920" y="3836570"/>
            <a:chExt cx="2010831" cy="1742149"/>
          </a:xfrm>
        </p:grpSpPr>
        <p:sp>
          <p:nvSpPr>
            <p:cNvPr id="94" name="Forme libre 93"/>
            <p:cNvSpPr/>
            <p:nvPr/>
          </p:nvSpPr>
          <p:spPr>
            <a:xfrm rot="8280000" flipV="1">
              <a:off x="4597200" y="4273200"/>
              <a:ext cx="144000" cy="144000"/>
            </a:xfrm>
            <a:custGeom>
              <a:avLst/>
              <a:gdLst>
                <a:gd name="connsiteX0" fmla="*/ 12043 w 1508334"/>
                <a:gd name="connsiteY0" fmla="*/ 1496291 h 1538440"/>
                <a:gd name="connsiteX1" fmla="*/ 39752 w 1508334"/>
                <a:gd name="connsiteY1" fmla="*/ 1399309 h 1538440"/>
                <a:gd name="connsiteX2" fmla="*/ 67461 w 1508334"/>
                <a:gd name="connsiteY2" fmla="*/ 1302328 h 1538440"/>
                <a:gd name="connsiteX3" fmla="*/ 122879 w 1508334"/>
                <a:gd name="connsiteY3" fmla="*/ 1191491 h 1538440"/>
                <a:gd name="connsiteX4" fmla="*/ 150588 w 1508334"/>
                <a:gd name="connsiteY4" fmla="*/ 1080655 h 1538440"/>
                <a:gd name="connsiteX5" fmla="*/ 178298 w 1508334"/>
                <a:gd name="connsiteY5" fmla="*/ 1052946 h 1538440"/>
                <a:gd name="connsiteX6" fmla="*/ 206007 w 1508334"/>
                <a:gd name="connsiteY6" fmla="*/ 969819 h 1538440"/>
                <a:gd name="connsiteX7" fmla="*/ 261425 w 1508334"/>
                <a:gd name="connsiteY7" fmla="*/ 900546 h 1538440"/>
                <a:gd name="connsiteX8" fmla="*/ 316843 w 1508334"/>
                <a:gd name="connsiteY8" fmla="*/ 789709 h 1538440"/>
                <a:gd name="connsiteX9" fmla="*/ 455388 w 1508334"/>
                <a:gd name="connsiteY9" fmla="*/ 581891 h 1538440"/>
                <a:gd name="connsiteX10" fmla="*/ 483098 w 1508334"/>
                <a:gd name="connsiteY10" fmla="*/ 554182 h 1538440"/>
                <a:gd name="connsiteX11" fmla="*/ 538516 w 1508334"/>
                <a:gd name="connsiteY11" fmla="*/ 512619 h 1538440"/>
                <a:gd name="connsiteX12" fmla="*/ 580079 w 1508334"/>
                <a:gd name="connsiteY12" fmla="*/ 484909 h 1538440"/>
                <a:gd name="connsiteX13" fmla="*/ 621643 w 1508334"/>
                <a:gd name="connsiteY13" fmla="*/ 429491 h 1538440"/>
                <a:gd name="connsiteX14" fmla="*/ 663207 w 1508334"/>
                <a:gd name="connsiteY14" fmla="*/ 401782 h 1538440"/>
                <a:gd name="connsiteX15" fmla="*/ 732479 w 1508334"/>
                <a:gd name="connsiteY15" fmla="*/ 332509 h 1538440"/>
                <a:gd name="connsiteX16" fmla="*/ 774043 w 1508334"/>
                <a:gd name="connsiteY16" fmla="*/ 290946 h 1538440"/>
                <a:gd name="connsiteX17" fmla="*/ 857170 w 1508334"/>
                <a:gd name="connsiteY17" fmla="*/ 235528 h 1538440"/>
                <a:gd name="connsiteX18" fmla="*/ 912588 w 1508334"/>
                <a:gd name="connsiteY18" fmla="*/ 193964 h 1538440"/>
                <a:gd name="connsiteX19" fmla="*/ 954152 w 1508334"/>
                <a:gd name="connsiteY19" fmla="*/ 180109 h 1538440"/>
                <a:gd name="connsiteX20" fmla="*/ 1009570 w 1508334"/>
                <a:gd name="connsiteY20" fmla="*/ 152400 h 1538440"/>
                <a:gd name="connsiteX21" fmla="*/ 1051134 w 1508334"/>
                <a:gd name="connsiteY21" fmla="*/ 138546 h 1538440"/>
                <a:gd name="connsiteX22" fmla="*/ 1203534 w 1508334"/>
                <a:gd name="connsiteY22" fmla="*/ 83128 h 1538440"/>
                <a:gd name="connsiteX23" fmla="*/ 1342079 w 1508334"/>
                <a:gd name="connsiteY23" fmla="*/ 41564 h 1538440"/>
                <a:gd name="connsiteX24" fmla="*/ 1411352 w 1508334"/>
                <a:gd name="connsiteY24" fmla="*/ 13855 h 1538440"/>
                <a:gd name="connsiteX25" fmla="*/ 1508334 w 1508334"/>
                <a:gd name="connsiteY25" fmla="*/ 0 h 153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08334" h="1538440">
                  <a:moveTo>
                    <a:pt x="12043" y="1496291"/>
                  </a:moveTo>
                  <a:cubicBezTo>
                    <a:pt x="55356" y="1323046"/>
                    <a:pt x="0" y="1538440"/>
                    <a:pt x="39752" y="1399309"/>
                  </a:cubicBezTo>
                  <a:cubicBezTo>
                    <a:pt x="45669" y="1378600"/>
                    <a:pt x="56390" y="1324469"/>
                    <a:pt x="67461" y="1302328"/>
                  </a:cubicBezTo>
                  <a:cubicBezTo>
                    <a:pt x="110348" y="1216554"/>
                    <a:pt x="86921" y="1311349"/>
                    <a:pt x="122879" y="1191491"/>
                  </a:cubicBezTo>
                  <a:cubicBezTo>
                    <a:pt x="128836" y="1171634"/>
                    <a:pt x="135962" y="1105031"/>
                    <a:pt x="150588" y="1080655"/>
                  </a:cubicBezTo>
                  <a:cubicBezTo>
                    <a:pt x="157309" y="1069454"/>
                    <a:pt x="169061" y="1062182"/>
                    <a:pt x="178298" y="1052946"/>
                  </a:cubicBezTo>
                  <a:cubicBezTo>
                    <a:pt x="187534" y="1025237"/>
                    <a:pt x="185354" y="990472"/>
                    <a:pt x="206007" y="969819"/>
                  </a:cubicBezTo>
                  <a:cubicBezTo>
                    <a:pt x="245490" y="930335"/>
                    <a:pt x="226470" y="952978"/>
                    <a:pt x="261425" y="900546"/>
                  </a:cubicBezTo>
                  <a:cubicBezTo>
                    <a:pt x="284851" y="806838"/>
                    <a:pt x="259038" y="879629"/>
                    <a:pt x="316843" y="789709"/>
                  </a:cubicBezTo>
                  <a:cubicBezTo>
                    <a:pt x="408516" y="647107"/>
                    <a:pt x="369988" y="681524"/>
                    <a:pt x="455388" y="581891"/>
                  </a:cubicBezTo>
                  <a:cubicBezTo>
                    <a:pt x="463889" y="571973"/>
                    <a:pt x="473063" y="562544"/>
                    <a:pt x="483098" y="554182"/>
                  </a:cubicBezTo>
                  <a:cubicBezTo>
                    <a:pt x="500837" y="539400"/>
                    <a:pt x="519726" y="526040"/>
                    <a:pt x="538516" y="512619"/>
                  </a:cubicBezTo>
                  <a:cubicBezTo>
                    <a:pt x="552065" y="502941"/>
                    <a:pt x="568305" y="496683"/>
                    <a:pt x="580079" y="484909"/>
                  </a:cubicBezTo>
                  <a:cubicBezTo>
                    <a:pt x="596407" y="468581"/>
                    <a:pt x="605315" y="445819"/>
                    <a:pt x="621643" y="429491"/>
                  </a:cubicBezTo>
                  <a:cubicBezTo>
                    <a:pt x="633417" y="417717"/>
                    <a:pt x="650676" y="412747"/>
                    <a:pt x="663207" y="401782"/>
                  </a:cubicBezTo>
                  <a:cubicBezTo>
                    <a:pt x="687783" y="380278"/>
                    <a:pt x="709388" y="355600"/>
                    <a:pt x="732479" y="332509"/>
                  </a:cubicBezTo>
                  <a:cubicBezTo>
                    <a:pt x="746334" y="318654"/>
                    <a:pt x="757740" y="301814"/>
                    <a:pt x="774043" y="290946"/>
                  </a:cubicBezTo>
                  <a:cubicBezTo>
                    <a:pt x="801752" y="272473"/>
                    <a:pt x="830528" y="255509"/>
                    <a:pt x="857170" y="235528"/>
                  </a:cubicBezTo>
                  <a:cubicBezTo>
                    <a:pt x="875643" y="221673"/>
                    <a:pt x="892540" y="205420"/>
                    <a:pt x="912588" y="193964"/>
                  </a:cubicBezTo>
                  <a:cubicBezTo>
                    <a:pt x="925268" y="186718"/>
                    <a:pt x="940729" y="185862"/>
                    <a:pt x="954152" y="180109"/>
                  </a:cubicBezTo>
                  <a:cubicBezTo>
                    <a:pt x="973135" y="171973"/>
                    <a:pt x="990587" y="160536"/>
                    <a:pt x="1009570" y="152400"/>
                  </a:cubicBezTo>
                  <a:cubicBezTo>
                    <a:pt x="1022993" y="146647"/>
                    <a:pt x="1037460" y="143674"/>
                    <a:pt x="1051134" y="138546"/>
                  </a:cubicBezTo>
                  <a:cubicBezTo>
                    <a:pt x="1106229" y="117886"/>
                    <a:pt x="1145314" y="97684"/>
                    <a:pt x="1203534" y="83128"/>
                  </a:cubicBezTo>
                  <a:cubicBezTo>
                    <a:pt x="1257967" y="69519"/>
                    <a:pt x="1285863" y="64050"/>
                    <a:pt x="1342079" y="41564"/>
                  </a:cubicBezTo>
                  <a:cubicBezTo>
                    <a:pt x="1365170" y="32328"/>
                    <a:pt x="1387225" y="19887"/>
                    <a:pt x="1411352" y="13855"/>
                  </a:cubicBezTo>
                  <a:cubicBezTo>
                    <a:pt x="1443033" y="5935"/>
                    <a:pt x="1508334" y="0"/>
                    <a:pt x="1508334" y="0"/>
                  </a:cubicBezTo>
                </a:path>
              </a:pathLst>
            </a:custGeom>
            <a:ln w="25400">
              <a:solidFill>
                <a:schemeClr val="bg1">
                  <a:lumMod val="85000"/>
                </a:schemeClr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0" name="Connecteur droit avec flèche 89"/>
            <p:cNvCxnSpPr/>
            <p:nvPr/>
          </p:nvCxnSpPr>
          <p:spPr>
            <a:xfrm flipV="1">
              <a:off x="4612294" y="4149080"/>
              <a:ext cx="247738" cy="690036"/>
            </a:xfrm>
            <a:prstGeom prst="straightConnector1">
              <a:avLst/>
            </a:prstGeom>
            <a:ln w="31750">
              <a:solidFill>
                <a:schemeClr val="bg1">
                  <a:lumMod val="8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79713" b="56552"/>
            <a:stretch>
              <a:fillRect/>
            </a:stretch>
          </p:blipFill>
          <p:spPr bwMode="auto">
            <a:xfrm>
              <a:off x="4352261" y="3836570"/>
              <a:ext cx="325951" cy="20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r="73334" b="46948"/>
            <a:stretch>
              <a:fillRect/>
            </a:stretch>
          </p:blipFill>
          <p:spPr bwMode="auto">
            <a:xfrm>
              <a:off x="5311890" y="4332498"/>
              <a:ext cx="550861" cy="220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Ellipse 62"/>
            <p:cNvSpPr/>
            <p:nvPr/>
          </p:nvSpPr>
          <p:spPr>
            <a:xfrm>
              <a:off x="3851920" y="4091394"/>
              <a:ext cx="1487161" cy="14873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4" name="Connecteur droit avec flèche 63"/>
            <p:cNvCxnSpPr/>
            <p:nvPr/>
          </p:nvCxnSpPr>
          <p:spPr>
            <a:xfrm flipV="1">
              <a:off x="4595800" y="4476996"/>
              <a:ext cx="633341" cy="359519"/>
            </a:xfrm>
            <a:prstGeom prst="straightConnector1">
              <a:avLst/>
            </a:prstGeom>
            <a:ln w="50800" cmpd="dbl">
              <a:solidFill>
                <a:srgbClr val="0000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avec flèche 64"/>
            <p:cNvCxnSpPr/>
            <p:nvPr/>
          </p:nvCxnSpPr>
          <p:spPr>
            <a:xfrm flipV="1">
              <a:off x="4595801" y="4836517"/>
              <a:ext cx="9914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avec flèche 65"/>
            <p:cNvCxnSpPr/>
            <p:nvPr/>
          </p:nvCxnSpPr>
          <p:spPr>
            <a:xfrm flipH="1" flipV="1">
              <a:off x="4512954" y="4091394"/>
              <a:ext cx="82846" cy="74512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orme libre 68"/>
            <p:cNvSpPr/>
            <p:nvPr/>
          </p:nvSpPr>
          <p:spPr>
            <a:xfrm rot="7155322">
              <a:off x="4918753" y="4683908"/>
              <a:ext cx="117259" cy="137700"/>
            </a:xfrm>
            <a:custGeom>
              <a:avLst/>
              <a:gdLst>
                <a:gd name="connsiteX0" fmla="*/ 0 w 4558146"/>
                <a:gd name="connsiteY0" fmla="*/ 2313710 h 2313710"/>
                <a:gd name="connsiteX1" fmla="*/ 83128 w 4558146"/>
                <a:gd name="connsiteY1" fmla="*/ 2230582 h 2313710"/>
                <a:gd name="connsiteX2" fmla="*/ 96982 w 4558146"/>
                <a:gd name="connsiteY2" fmla="*/ 2189019 h 2313710"/>
                <a:gd name="connsiteX3" fmla="*/ 263237 w 4558146"/>
                <a:gd name="connsiteY3" fmla="*/ 2036619 h 2313710"/>
                <a:gd name="connsiteX4" fmla="*/ 318655 w 4558146"/>
                <a:gd name="connsiteY4" fmla="*/ 1981200 h 2313710"/>
                <a:gd name="connsiteX5" fmla="*/ 457200 w 4558146"/>
                <a:gd name="connsiteY5" fmla="*/ 1870364 h 2313710"/>
                <a:gd name="connsiteX6" fmla="*/ 651164 w 4558146"/>
                <a:gd name="connsiteY6" fmla="*/ 1690255 h 2313710"/>
                <a:gd name="connsiteX7" fmla="*/ 762000 w 4558146"/>
                <a:gd name="connsiteY7" fmla="*/ 1620982 h 2313710"/>
                <a:gd name="connsiteX8" fmla="*/ 900546 w 4558146"/>
                <a:gd name="connsiteY8" fmla="*/ 1524000 h 2313710"/>
                <a:gd name="connsiteX9" fmla="*/ 1510146 w 4558146"/>
                <a:gd name="connsiteY9" fmla="*/ 1191491 h 2313710"/>
                <a:gd name="connsiteX10" fmla="*/ 1662546 w 4558146"/>
                <a:gd name="connsiteY10" fmla="*/ 1108364 h 2313710"/>
                <a:gd name="connsiteX11" fmla="*/ 2105891 w 4558146"/>
                <a:gd name="connsiteY11" fmla="*/ 928255 h 2313710"/>
                <a:gd name="connsiteX12" fmla="*/ 2673928 w 4558146"/>
                <a:gd name="connsiteY12" fmla="*/ 706582 h 2313710"/>
                <a:gd name="connsiteX13" fmla="*/ 3006437 w 4558146"/>
                <a:gd name="connsiteY13" fmla="*/ 554182 h 2313710"/>
                <a:gd name="connsiteX14" fmla="*/ 3311237 w 4558146"/>
                <a:gd name="connsiteY14" fmla="*/ 471055 h 2313710"/>
                <a:gd name="connsiteX15" fmla="*/ 3671455 w 4558146"/>
                <a:gd name="connsiteY15" fmla="*/ 332510 h 2313710"/>
                <a:gd name="connsiteX16" fmla="*/ 4114800 w 4558146"/>
                <a:gd name="connsiteY16" fmla="*/ 207819 h 2313710"/>
                <a:gd name="connsiteX17" fmla="*/ 4405746 w 4558146"/>
                <a:gd name="connsiteY17" fmla="*/ 69273 h 2313710"/>
                <a:gd name="connsiteX18" fmla="*/ 4488873 w 4558146"/>
                <a:gd name="connsiteY18" fmla="*/ 27710 h 2313710"/>
                <a:gd name="connsiteX19" fmla="*/ 4558146 w 4558146"/>
                <a:gd name="connsiteY19" fmla="*/ 0 h 2313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58146" h="2313710">
                  <a:moveTo>
                    <a:pt x="0" y="2313710"/>
                  </a:moveTo>
                  <a:cubicBezTo>
                    <a:pt x="46477" y="2282724"/>
                    <a:pt x="51403" y="2286101"/>
                    <a:pt x="83128" y="2230582"/>
                  </a:cubicBezTo>
                  <a:cubicBezTo>
                    <a:pt x="90373" y="2217902"/>
                    <a:pt x="87734" y="2200322"/>
                    <a:pt x="96982" y="2189019"/>
                  </a:cubicBezTo>
                  <a:cubicBezTo>
                    <a:pt x="221963" y="2036264"/>
                    <a:pt x="166984" y="2120840"/>
                    <a:pt x="263237" y="2036619"/>
                  </a:cubicBezTo>
                  <a:cubicBezTo>
                    <a:pt x="282898" y="2019416"/>
                    <a:pt x="298820" y="1998202"/>
                    <a:pt x="318655" y="1981200"/>
                  </a:cubicBezTo>
                  <a:cubicBezTo>
                    <a:pt x="363558" y="1942711"/>
                    <a:pt x="415381" y="1912183"/>
                    <a:pt x="457200" y="1870364"/>
                  </a:cubicBezTo>
                  <a:cubicBezTo>
                    <a:pt x="518638" y="1808926"/>
                    <a:pt x="580612" y="1741994"/>
                    <a:pt x="651164" y="1690255"/>
                  </a:cubicBezTo>
                  <a:cubicBezTo>
                    <a:pt x="686297" y="1664491"/>
                    <a:pt x="725749" y="1645149"/>
                    <a:pt x="762000" y="1620982"/>
                  </a:cubicBezTo>
                  <a:cubicBezTo>
                    <a:pt x="808905" y="1589712"/>
                    <a:pt x="852842" y="1554036"/>
                    <a:pt x="900546" y="1524000"/>
                  </a:cubicBezTo>
                  <a:cubicBezTo>
                    <a:pt x="1136526" y="1375421"/>
                    <a:pt x="1241201" y="1333041"/>
                    <a:pt x="1510146" y="1191491"/>
                  </a:cubicBezTo>
                  <a:cubicBezTo>
                    <a:pt x="1561352" y="1164540"/>
                    <a:pt x="1607314" y="1125624"/>
                    <a:pt x="1662546" y="1108364"/>
                  </a:cubicBezTo>
                  <a:cubicBezTo>
                    <a:pt x="2161336" y="952492"/>
                    <a:pt x="1603401" y="1139830"/>
                    <a:pt x="2105891" y="928255"/>
                  </a:cubicBezTo>
                  <a:cubicBezTo>
                    <a:pt x="2293216" y="849381"/>
                    <a:pt x="2489158" y="791268"/>
                    <a:pt x="2673928" y="706582"/>
                  </a:cubicBezTo>
                  <a:cubicBezTo>
                    <a:pt x="2784764" y="655782"/>
                    <a:pt x="2892073" y="596447"/>
                    <a:pt x="3006437" y="554182"/>
                  </a:cubicBezTo>
                  <a:cubicBezTo>
                    <a:pt x="3105218" y="517676"/>
                    <a:pt x="3211330" y="504357"/>
                    <a:pt x="3311237" y="471055"/>
                  </a:cubicBezTo>
                  <a:cubicBezTo>
                    <a:pt x="3433283" y="430373"/>
                    <a:pt x="3549409" y="373192"/>
                    <a:pt x="3671455" y="332510"/>
                  </a:cubicBezTo>
                  <a:cubicBezTo>
                    <a:pt x="3773873" y="298371"/>
                    <a:pt x="4001358" y="254530"/>
                    <a:pt x="4114800" y="207819"/>
                  </a:cubicBezTo>
                  <a:cubicBezTo>
                    <a:pt x="4214126" y="166920"/>
                    <a:pt x="4308964" y="115872"/>
                    <a:pt x="4405746" y="69273"/>
                  </a:cubicBezTo>
                  <a:cubicBezTo>
                    <a:pt x="4433659" y="55834"/>
                    <a:pt x="4459483" y="37507"/>
                    <a:pt x="4488873" y="27710"/>
                  </a:cubicBezTo>
                  <a:cubicBezTo>
                    <a:pt x="4540234" y="10589"/>
                    <a:pt x="4517375" y="20386"/>
                    <a:pt x="4558146" y="0"/>
                  </a:cubicBezTo>
                </a:path>
              </a:pathLst>
            </a:custGeom>
            <a:ln w="25400">
              <a:solidFill>
                <a:srgbClr val="0000FF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Forme libre 77"/>
            <p:cNvSpPr/>
            <p:nvPr/>
          </p:nvSpPr>
          <p:spPr>
            <a:xfrm rot="5460000">
              <a:off x="4587232" y="4590546"/>
              <a:ext cx="219495" cy="236232"/>
            </a:xfrm>
            <a:custGeom>
              <a:avLst/>
              <a:gdLst>
                <a:gd name="connsiteX0" fmla="*/ 0 w 3117273"/>
                <a:gd name="connsiteY0" fmla="*/ 2663369 h 2663369"/>
                <a:gd name="connsiteX1" fmla="*/ 13855 w 3117273"/>
                <a:gd name="connsiteY1" fmla="*/ 2524823 h 2663369"/>
                <a:gd name="connsiteX2" fmla="*/ 27709 w 3117273"/>
                <a:gd name="connsiteY2" fmla="*/ 2372423 h 2663369"/>
                <a:gd name="connsiteX3" fmla="*/ 55418 w 3117273"/>
                <a:gd name="connsiteY3" fmla="*/ 2261587 h 2663369"/>
                <a:gd name="connsiteX4" fmla="*/ 110836 w 3117273"/>
                <a:gd name="connsiteY4" fmla="*/ 2081478 h 2663369"/>
                <a:gd name="connsiteX5" fmla="*/ 138545 w 3117273"/>
                <a:gd name="connsiteY5" fmla="*/ 1901369 h 2663369"/>
                <a:gd name="connsiteX6" fmla="*/ 152400 w 3117273"/>
                <a:gd name="connsiteY6" fmla="*/ 1832096 h 2663369"/>
                <a:gd name="connsiteX7" fmla="*/ 180109 w 3117273"/>
                <a:gd name="connsiteY7" fmla="*/ 1790532 h 2663369"/>
                <a:gd name="connsiteX8" fmla="*/ 221673 w 3117273"/>
                <a:gd name="connsiteY8" fmla="*/ 1638132 h 2663369"/>
                <a:gd name="connsiteX9" fmla="*/ 263236 w 3117273"/>
                <a:gd name="connsiteY9" fmla="*/ 1582714 h 2663369"/>
                <a:gd name="connsiteX10" fmla="*/ 332509 w 3117273"/>
                <a:gd name="connsiteY10" fmla="*/ 1374896 h 2663369"/>
                <a:gd name="connsiteX11" fmla="*/ 374073 w 3117273"/>
                <a:gd name="connsiteY11" fmla="*/ 1319478 h 2663369"/>
                <a:gd name="connsiteX12" fmla="*/ 457200 w 3117273"/>
                <a:gd name="connsiteY12" fmla="*/ 1180932 h 2663369"/>
                <a:gd name="connsiteX13" fmla="*/ 512618 w 3117273"/>
                <a:gd name="connsiteY13" fmla="*/ 1070096 h 2663369"/>
                <a:gd name="connsiteX14" fmla="*/ 568036 w 3117273"/>
                <a:gd name="connsiteY14" fmla="*/ 1028532 h 2663369"/>
                <a:gd name="connsiteX15" fmla="*/ 651164 w 3117273"/>
                <a:gd name="connsiteY15" fmla="*/ 931550 h 2663369"/>
                <a:gd name="connsiteX16" fmla="*/ 678873 w 3117273"/>
                <a:gd name="connsiteY16" fmla="*/ 876132 h 2663369"/>
                <a:gd name="connsiteX17" fmla="*/ 748145 w 3117273"/>
                <a:gd name="connsiteY17" fmla="*/ 820714 h 2663369"/>
                <a:gd name="connsiteX18" fmla="*/ 914400 w 3117273"/>
                <a:gd name="connsiteY18" fmla="*/ 682169 h 2663369"/>
                <a:gd name="connsiteX19" fmla="*/ 1011382 w 3117273"/>
                <a:gd name="connsiteY19" fmla="*/ 626750 h 2663369"/>
                <a:gd name="connsiteX20" fmla="*/ 1108364 w 3117273"/>
                <a:gd name="connsiteY20" fmla="*/ 529769 h 2663369"/>
                <a:gd name="connsiteX21" fmla="*/ 1260764 w 3117273"/>
                <a:gd name="connsiteY21" fmla="*/ 446641 h 2663369"/>
                <a:gd name="connsiteX22" fmla="*/ 1357745 w 3117273"/>
                <a:gd name="connsiteY22" fmla="*/ 418932 h 2663369"/>
                <a:gd name="connsiteX23" fmla="*/ 1413164 w 3117273"/>
                <a:gd name="connsiteY23" fmla="*/ 377369 h 2663369"/>
                <a:gd name="connsiteX24" fmla="*/ 1537855 w 3117273"/>
                <a:gd name="connsiteY24" fmla="*/ 349659 h 2663369"/>
                <a:gd name="connsiteX25" fmla="*/ 1662545 w 3117273"/>
                <a:gd name="connsiteY25" fmla="*/ 294241 h 2663369"/>
                <a:gd name="connsiteX26" fmla="*/ 1731818 w 3117273"/>
                <a:gd name="connsiteY26" fmla="*/ 252678 h 2663369"/>
                <a:gd name="connsiteX27" fmla="*/ 1828800 w 3117273"/>
                <a:gd name="connsiteY27" fmla="*/ 224969 h 2663369"/>
                <a:gd name="connsiteX28" fmla="*/ 1925782 w 3117273"/>
                <a:gd name="connsiteY28" fmla="*/ 197259 h 2663369"/>
                <a:gd name="connsiteX29" fmla="*/ 2008909 w 3117273"/>
                <a:gd name="connsiteY29" fmla="*/ 183405 h 2663369"/>
                <a:gd name="connsiteX30" fmla="*/ 2064327 w 3117273"/>
                <a:gd name="connsiteY30" fmla="*/ 155696 h 2663369"/>
                <a:gd name="connsiteX31" fmla="*/ 2216727 w 3117273"/>
                <a:gd name="connsiteY31" fmla="*/ 127987 h 2663369"/>
                <a:gd name="connsiteX32" fmla="*/ 2272145 w 3117273"/>
                <a:gd name="connsiteY32" fmla="*/ 114132 h 2663369"/>
                <a:gd name="connsiteX33" fmla="*/ 2369127 w 3117273"/>
                <a:gd name="connsiteY33" fmla="*/ 72569 h 2663369"/>
                <a:gd name="connsiteX34" fmla="*/ 2563091 w 3117273"/>
                <a:gd name="connsiteY34" fmla="*/ 58714 h 2663369"/>
                <a:gd name="connsiteX35" fmla="*/ 2618509 w 3117273"/>
                <a:gd name="connsiteY35" fmla="*/ 44859 h 2663369"/>
                <a:gd name="connsiteX36" fmla="*/ 2687782 w 3117273"/>
                <a:gd name="connsiteY36" fmla="*/ 31005 h 2663369"/>
                <a:gd name="connsiteX37" fmla="*/ 2840182 w 3117273"/>
                <a:gd name="connsiteY37" fmla="*/ 3296 h 2663369"/>
                <a:gd name="connsiteX38" fmla="*/ 3117273 w 3117273"/>
                <a:gd name="connsiteY38" fmla="*/ 3296 h 266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117273" h="2663369">
                  <a:moveTo>
                    <a:pt x="0" y="2663369"/>
                  </a:moveTo>
                  <a:cubicBezTo>
                    <a:pt x="4618" y="2617187"/>
                    <a:pt x="9455" y="2571026"/>
                    <a:pt x="13855" y="2524823"/>
                  </a:cubicBezTo>
                  <a:cubicBezTo>
                    <a:pt x="18691" y="2474043"/>
                    <a:pt x="19754" y="2422808"/>
                    <a:pt x="27709" y="2372423"/>
                  </a:cubicBezTo>
                  <a:cubicBezTo>
                    <a:pt x="33648" y="2334807"/>
                    <a:pt x="46855" y="2298694"/>
                    <a:pt x="55418" y="2261587"/>
                  </a:cubicBezTo>
                  <a:cubicBezTo>
                    <a:pt x="85648" y="2130592"/>
                    <a:pt x="46534" y="2252953"/>
                    <a:pt x="110836" y="2081478"/>
                  </a:cubicBezTo>
                  <a:cubicBezTo>
                    <a:pt x="121211" y="2008854"/>
                    <a:pt x="125734" y="1971832"/>
                    <a:pt x="138545" y="1901369"/>
                  </a:cubicBezTo>
                  <a:cubicBezTo>
                    <a:pt x="142757" y="1878201"/>
                    <a:pt x="144132" y="1854145"/>
                    <a:pt x="152400" y="1832096"/>
                  </a:cubicBezTo>
                  <a:cubicBezTo>
                    <a:pt x="158247" y="1816505"/>
                    <a:pt x="170873" y="1804387"/>
                    <a:pt x="180109" y="1790532"/>
                  </a:cubicBezTo>
                  <a:cubicBezTo>
                    <a:pt x="190244" y="1739858"/>
                    <a:pt x="198236" y="1685006"/>
                    <a:pt x="221673" y="1638132"/>
                  </a:cubicBezTo>
                  <a:cubicBezTo>
                    <a:pt x="231999" y="1617479"/>
                    <a:pt x="249382" y="1601187"/>
                    <a:pt x="263236" y="1582714"/>
                  </a:cubicBezTo>
                  <a:cubicBezTo>
                    <a:pt x="271572" y="1554929"/>
                    <a:pt x="307719" y="1419518"/>
                    <a:pt x="332509" y="1374896"/>
                  </a:cubicBezTo>
                  <a:cubicBezTo>
                    <a:pt x="343723" y="1354711"/>
                    <a:pt x="362859" y="1339663"/>
                    <a:pt x="374073" y="1319478"/>
                  </a:cubicBezTo>
                  <a:cubicBezTo>
                    <a:pt x="462011" y="1161191"/>
                    <a:pt x="327691" y="1342820"/>
                    <a:pt x="457200" y="1180932"/>
                  </a:cubicBezTo>
                  <a:cubicBezTo>
                    <a:pt x="472063" y="1136345"/>
                    <a:pt x="477385" y="1110363"/>
                    <a:pt x="512618" y="1070096"/>
                  </a:cubicBezTo>
                  <a:cubicBezTo>
                    <a:pt x="527823" y="1052718"/>
                    <a:pt x="549563" y="1042387"/>
                    <a:pt x="568036" y="1028532"/>
                  </a:cubicBezTo>
                  <a:cubicBezTo>
                    <a:pt x="638244" y="888116"/>
                    <a:pt x="543252" y="1057446"/>
                    <a:pt x="651164" y="931550"/>
                  </a:cubicBezTo>
                  <a:cubicBezTo>
                    <a:pt x="664605" y="915869"/>
                    <a:pt x="665273" y="891675"/>
                    <a:pt x="678873" y="876132"/>
                  </a:cubicBezTo>
                  <a:cubicBezTo>
                    <a:pt x="698345" y="853878"/>
                    <a:pt x="726044" y="840360"/>
                    <a:pt x="748145" y="820714"/>
                  </a:cubicBezTo>
                  <a:cubicBezTo>
                    <a:pt x="852307" y="728126"/>
                    <a:pt x="754226" y="788952"/>
                    <a:pt x="914400" y="682169"/>
                  </a:cubicBezTo>
                  <a:cubicBezTo>
                    <a:pt x="945380" y="661516"/>
                    <a:pt x="982105" y="649753"/>
                    <a:pt x="1011382" y="626750"/>
                  </a:cubicBezTo>
                  <a:cubicBezTo>
                    <a:pt x="1047331" y="598505"/>
                    <a:pt x="1065917" y="546749"/>
                    <a:pt x="1108364" y="529769"/>
                  </a:cubicBezTo>
                  <a:cubicBezTo>
                    <a:pt x="1263943" y="467535"/>
                    <a:pt x="1082775" y="545522"/>
                    <a:pt x="1260764" y="446641"/>
                  </a:cubicBezTo>
                  <a:cubicBezTo>
                    <a:pt x="1277023" y="437608"/>
                    <a:pt x="1344705" y="422192"/>
                    <a:pt x="1357745" y="418932"/>
                  </a:cubicBezTo>
                  <a:cubicBezTo>
                    <a:pt x="1376218" y="405078"/>
                    <a:pt x="1392511" y="387696"/>
                    <a:pt x="1413164" y="377369"/>
                  </a:cubicBezTo>
                  <a:cubicBezTo>
                    <a:pt x="1426209" y="370846"/>
                    <a:pt x="1530566" y="351117"/>
                    <a:pt x="1537855" y="349659"/>
                  </a:cubicBezTo>
                  <a:cubicBezTo>
                    <a:pt x="1767594" y="211817"/>
                    <a:pt x="1479080" y="375780"/>
                    <a:pt x="1662545" y="294241"/>
                  </a:cubicBezTo>
                  <a:cubicBezTo>
                    <a:pt x="1687152" y="283304"/>
                    <a:pt x="1706961" y="263035"/>
                    <a:pt x="1731818" y="252678"/>
                  </a:cubicBezTo>
                  <a:cubicBezTo>
                    <a:pt x="1762853" y="239747"/>
                    <a:pt x="1796597" y="234630"/>
                    <a:pt x="1828800" y="224969"/>
                  </a:cubicBezTo>
                  <a:cubicBezTo>
                    <a:pt x="1881618" y="209124"/>
                    <a:pt x="1865075" y="209400"/>
                    <a:pt x="1925782" y="197259"/>
                  </a:cubicBezTo>
                  <a:cubicBezTo>
                    <a:pt x="1953328" y="191750"/>
                    <a:pt x="1981200" y="188023"/>
                    <a:pt x="2008909" y="183405"/>
                  </a:cubicBezTo>
                  <a:cubicBezTo>
                    <a:pt x="2027382" y="174169"/>
                    <a:pt x="2044989" y="162948"/>
                    <a:pt x="2064327" y="155696"/>
                  </a:cubicBezTo>
                  <a:cubicBezTo>
                    <a:pt x="2108694" y="139058"/>
                    <a:pt x="2174179" y="135723"/>
                    <a:pt x="2216727" y="127987"/>
                  </a:cubicBezTo>
                  <a:cubicBezTo>
                    <a:pt x="2235461" y="124581"/>
                    <a:pt x="2254250" y="120639"/>
                    <a:pt x="2272145" y="114132"/>
                  </a:cubicBezTo>
                  <a:cubicBezTo>
                    <a:pt x="2305198" y="102113"/>
                    <a:pt x="2334577" y="79150"/>
                    <a:pt x="2369127" y="72569"/>
                  </a:cubicBezTo>
                  <a:cubicBezTo>
                    <a:pt x="2432802" y="60441"/>
                    <a:pt x="2498436" y="63332"/>
                    <a:pt x="2563091" y="58714"/>
                  </a:cubicBezTo>
                  <a:cubicBezTo>
                    <a:pt x="2581564" y="54096"/>
                    <a:pt x="2599921" y="48990"/>
                    <a:pt x="2618509" y="44859"/>
                  </a:cubicBezTo>
                  <a:cubicBezTo>
                    <a:pt x="2641497" y="39751"/>
                    <a:pt x="2664937" y="36716"/>
                    <a:pt x="2687782" y="31005"/>
                  </a:cubicBezTo>
                  <a:cubicBezTo>
                    <a:pt x="2774092" y="9428"/>
                    <a:pt x="2690826" y="8630"/>
                    <a:pt x="2840182" y="3296"/>
                  </a:cubicBezTo>
                  <a:cubicBezTo>
                    <a:pt x="2932487" y="0"/>
                    <a:pt x="3024909" y="3296"/>
                    <a:pt x="3117273" y="3296"/>
                  </a:cubicBezTo>
                </a:path>
              </a:pathLst>
            </a:custGeom>
            <a:ln w="25400">
              <a:solidFill>
                <a:schemeClr val="tx1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Forme libre 78"/>
            <p:cNvSpPr/>
            <p:nvPr/>
          </p:nvSpPr>
          <p:spPr>
            <a:xfrm rot="4380000">
              <a:off x="4587931" y="4387368"/>
              <a:ext cx="290729" cy="256734"/>
            </a:xfrm>
            <a:custGeom>
              <a:avLst/>
              <a:gdLst>
                <a:gd name="connsiteX0" fmla="*/ 0 w 3325091"/>
                <a:gd name="connsiteY0" fmla="*/ 2247509 h 2247509"/>
                <a:gd name="connsiteX1" fmla="*/ 69273 w 3325091"/>
                <a:gd name="connsiteY1" fmla="*/ 2164381 h 2247509"/>
                <a:gd name="connsiteX2" fmla="*/ 83127 w 3325091"/>
                <a:gd name="connsiteY2" fmla="*/ 2122818 h 2247509"/>
                <a:gd name="connsiteX3" fmla="*/ 124691 w 3325091"/>
                <a:gd name="connsiteY3" fmla="*/ 2039690 h 2247509"/>
                <a:gd name="connsiteX4" fmla="*/ 138546 w 3325091"/>
                <a:gd name="connsiteY4" fmla="*/ 1998127 h 2247509"/>
                <a:gd name="connsiteX5" fmla="*/ 207818 w 3325091"/>
                <a:gd name="connsiteY5" fmla="*/ 1831872 h 2247509"/>
                <a:gd name="connsiteX6" fmla="*/ 249382 w 3325091"/>
                <a:gd name="connsiteY6" fmla="*/ 1748745 h 2247509"/>
                <a:gd name="connsiteX7" fmla="*/ 277091 w 3325091"/>
                <a:gd name="connsiteY7" fmla="*/ 1665618 h 2247509"/>
                <a:gd name="connsiteX8" fmla="*/ 290946 w 3325091"/>
                <a:gd name="connsiteY8" fmla="*/ 1610200 h 2247509"/>
                <a:gd name="connsiteX9" fmla="*/ 387927 w 3325091"/>
                <a:gd name="connsiteY9" fmla="*/ 1457800 h 2247509"/>
                <a:gd name="connsiteX10" fmla="*/ 429491 w 3325091"/>
                <a:gd name="connsiteY10" fmla="*/ 1388527 h 2247509"/>
                <a:gd name="connsiteX11" fmla="*/ 554182 w 3325091"/>
                <a:gd name="connsiteY11" fmla="*/ 1236127 h 2247509"/>
                <a:gd name="connsiteX12" fmla="*/ 623455 w 3325091"/>
                <a:gd name="connsiteY12" fmla="*/ 1139145 h 2247509"/>
                <a:gd name="connsiteX13" fmla="*/ 734291 w 3325091"/>
                <a:gd name="connsiteY13" fmla="*/ 1069872 h 2247509"/>
                <a:gd name="connsiteX14" fmla="*/ 983673 w 3325091"/>
                <a:gd name="connsiteY14" fmla="*/ 862054 h 2247509"/>
                <a:gd name="connsiteX15" fmla="*/ 1288473 w 3325091"/>
                <a:gd name="connsiteY15" fmla="*/ 695800 h 2247509"/>
                <a:gd name="connsiteX16" fmla="*/ 1440873 w 3325091"/>
                <a:gd name="connsiteY16" fmla="*/ 612672 h 2247509"/>
                <a:gd name="connsiteX17" fmla="*/ 1787236 w 3325091"/>
                <a:gd name="connsiteY17" fmla="*/ 432563 h 2247509"/>
                <a:gd name="connsiteX18" fmla="*/ 2078182 w 3325091"/>
                <a:gd name="connsiteY18" fmla="*/ 294018 h 2247509"/>
                <a:gd name="connsiteX19" fmla="*/ 2341418 w 3325091"/>
                <a:gd name="connsiteY19" fmla="*/ 210890 h 2247509"/>
                <a:gd name="connsiteX20" fmla="*/ 2452255 w 3325091"/>
                <a:gd name="connsiteY20" fmla="*/ 155472 h 2247509"/>
                <a:gd name="connsiteX21" fmla="*/ 2549236 w 3325091"/>
                <a:gd name="connsiteY21" fmla="*/ 141618 h 2247509"/>
                <a:gd name="connsiteX22" fmla="*/ 2701636 w 3325091"/>
                <a:gd name="connsiteY22" fmla="*/ 100054 h 2247509"/>
                <a:gd name="connsiteX23" fmla="*/ 2840182 w 3325091"/>
                <a:gd name="connsiteY23" fmla="*/ 72345 h 2247509"/>
                <a:gd name="connsiteX24" fmla="*/ 2937164 w 3325091"/>
                <a:gd name="connsiteY24" fmla="*/ 58490 h 2247509"/>
                <a:gd name="connsiteX25" fmla="*/ 3034146 w 3325091"/>
                <a:gd name="connsiteY25" fmla="*/ 30781 h 2247509"/>
                <a:gd name="connsiteX26" fmla="*/ 3117273 w 3325091"/>
                <a:gd name="connsiteY26" fmla="*/ 16927 h 2247509"/>
                <a:gd name="connsiteX27" fmla="*/ 3186546 w 3325091"/>
                <a:gd name="connsiteY27" fmla="*/ 3072 h 2247509"/>
                <a:gd name="connsiteX28" fmla="*/ 3325091 w 3325091"/>
                <a:gd name="connsiteY28" fmla="*/ 3072 h 224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325091" h="2247509">
                  <a:moveTo>
                    <a:pt x="0" y="2247509"/>
                  </a:moveTo>
                  <a:cubicBezTo>
                    <a:pt x="30641" y="2216868"/>
                    <a:pt x="49984" y="2202959"/>
                    <a:pt x="69273" y="2164381"/>
                  </a:cubicBezTo>
                  <a:cubicBezTo>
                    <a:pt x="75804" y="2151319"/>
                    <a:pt x="77196" y="2136163"/>
                    <a:pt x="83127" y="2122818"/>
                  </a:cubicBezTo>
                  <a:cubicBezTo>
                    <a:pt x="95709" y="2094508"/>
                    <a:pt x="112109" y="2068000"/>
                    <a:pt x="124691" y="2039690"/>
                  </a:cubicBezTo>
                  <a:cubicBezTo>
                    <a:pt x="130622" y="2026345"/>
                    <a:pt x="133122" y="2011686"/>
                    <a:pt x="138546" y="1998127"/>
                  </a:cubicBezTo>
                  <a:cubicBezTo>
                    <a:pt x="160843" y="1942385"/>
                    <a:pt x="180969" y="1885570"/>
                    <a:pt x="207818" y="1831872"/>
                  </a:cubicBezTo>
                  <a:cubicBezTo>
                    <a:pt x="221673" y="1804163"/>
                    <a:pt x="237467" y="1777342"/>
                    <a:pt x="249382" y="1748745"/>
                  </a:cubicBezTo>
                  <a:cubicBezTo>
                    <a:pt x="260616" y="1721784"/>
                    <a:pt x="268698" y="1693594"/>
                    <a:pt x="277091" y="1665618"/>
                  </a:cubicBezTo>
                  <a:cubicBezTo>
                    <a:pt x="282563" y="1647380"/>
                    <a:pt x="283067" y="1627534"/>
                    <a:pt x="290946" y="1610200"/>
                  </a:cubicBezTo>
                  <a:cubicBezTo>
                    <a:pt x="339363" y="1503683"/>
                    <a:pt x="335471" y="1536484"/>
                    <a:pt x="387927" y="1457800"/>
                  </a:cubicBezTo>
                  <a:cubicBezTo>
                    <a:pt x="402864" y="1435394"/>
                    <a:pt x="413334" y="1410070"/>
                    <a:pt x="429491" y="1388527"/>
                  </a:cubicBezTo>
                  <a:cubicBezTo>
                    <a:pt x="468873" y="1336018"/>
                    <a:pt x="516031" y="1289538"/>
                    <a:pt x="554182" y="1236127"/>
                  </a:cubicBezTo>
                  <a:cubicBezTo>
                    <a:pt x="577273" y="1203800"/>
                    <a:pt x="594263" y="1166091"/>
                    <a:pt x="623455" y="1139145"/>
                  </a:cubicBezTo>
                  <a:cubicBezTo>
                    <a:pt x="655469" y="1109594"/>
                    <a:pt x="699683" y="1096337"/>
                    <a:pt x="734291" y="1069872"/>
                  </a:cubicBezTo>
                  <a:cubicBezTo>
                    <a:pt x="839151" y="989685"/>
                    <a:pt x="871127" y="931033"/>
                    <a:pt x="983673" y="862054"/>
                  </a:cubicBezTo>
                  <a:cubicBezTo>
                    <a:pt x="1082346" y="801577"/>
                    <a:pt x="1186873" y="751218"/>
                    <a:pt x="1288473" y="695800"/>
                  </a:cubicBezTo>
                  <a:cubicBezTo>
                    <a:pt x="1339273" y="668091"/>
                    <a:pt x="1393468" y="645856"/>
                    <a:pt x="1440873" y="612672"/>
                  </a:cubicBezTo>
                  <a:cubicBezTo>
                    <a:pt x="1674724" y="448975"/>
                    <a:pt x="1481835" y="568296"/>
                    <a:pt x="1787236" y="432563"/>
                  </a:cubicBezTo>
                  <a:cubicBezTo>
                    <a:pt x="1885394" y="388937"/>
                    <a:pt x="1975752" y="326365"/>
                    <a:pt x="2078182" y="294018"/>
                  </a:cubicBezTo>
                  <a:cubicBezTo>
                    <a:pt x="2165927" y="266309"/>
                    <a:pt x="2259116" y="252041"/>
                    <a:pt x="2341418" y="210890"/>
                  </a:cubicBezTo>
                  <a:cubicBezTo>
                    <a:pt x="2378364" y="192417"/>
                    <a:pt x="2413068" y="168534"/>
                    <a:pt x="2452255" y="155472"/>
                  </a:cubicBezTo>
                  <a:cubicBezTo>
                    <a:pt x="2483234" y="145146"/>
                    <a:pt x="2517358" y="148702"/>
                    <a:pt x="2549236" y="141618"/>
                  </a:cubicBezTo>
                  <a:cubicBezTo>
                    <a:pt x="2600638" y="130195"/>
                    <a:pt x="2650412" y="112250"/>
                    <a:pt x="2701636" y="100054"/>
                  </a:cubicBezTo>
                  <a:cubicBezTo>
                    <a:pt x="2747452" y="89145"/>
                    <a:pt x="2793802" y="80530"/>
                    <a:pt x="2840182" y="72345"/>
                  </a:cubicBezTo>
                  <a:cubicBezTo>
                    <a:pt x="2872341" y="66670"/>
                    <a:pt x="2905233" y="65332"/>
                    <a:pt x="2937164" y="58490"/>
                  </a:cubicBezTo>
                  <a:cubicBezTo>
                    <a:pt x="2970039" y="51445"/>
                    <a:pt x="3001386" y="38341"/>
                    <a:pt x="3034146" y="30781"/>
                  </a:cubicBezTo>
                  <a:cubicBezTo>
                    <a:pt x="3061518" y="24465"/>
                    <a:pt x="3089635" y="21952"/>
                    <a:pt x="3117273" y="16927"/>
                  </a:cubicBezTo>
                  <a:cubicBezTo>
                    <a:pt x="3140441" y="12715"/>
                    <a:pt x="3163050" y="4638"/>
                    <a:pt x="3186546" y="3072"/>
                  </a:cubicBezTo>
                  <a:cubicBezTo>
                    <a:pt x="3232625" y="0"/>
                    <a:pt x="3278909" y="3072"/>
                    <a:pt x="3325091" y="3072"/>
                  </a:cubicBezTo>
                </a:path>
              </a:pathLst>
            </a:custGeom>
            <a:ln w="254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3" name="Text Box 41"/>
          <p:cNvSpPr txBox="1">
            <a:spLocks noChangeArrowheads="1"/>
          </p:cNvSpPr>
          <p:nvPr/>
        </p:nvSpPr>
        <p:spPr bwMode="auto">
          <a:xfrm>
            <a:off x="323528" y="3409255"/>
            <a:ext cx="30243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400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Passive</a:t>
            </a:r>
            <a:endParaRPr lang="fr-BE" sz="1400" b="1" i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4" name="Text Box 41"/>
          <p:cNvSpPr txBox="1">
            <a:spLocks noChangeArrowheads="1"/>
          </p:cNvSpPr>
          <p:nvPr/>
        </p:nvSpPr>
        <p:spPr bwMode="auto">
          <a:xfrm>
            <a:off x="3131840" y="3409255"/>
            <a:ext cx="28803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400" b="1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Active</a:t>
            </a:r>
            <a:endParaRPr lang="fr-BE" sz="1400" b="1" i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87" name="Connecteur droit avec flèche 86"/>
          <p:cNvCxnSpPr/>
          <p:nvPr/>
        </p:nvCxnSpPr>
        <p:spPr>
          <a:xfrm flipV="1">
            <a:off x="4896000" y="1447206"/>
            <a:ext cx="432048" cy="432048"/>
          </a:xfrm>
          <a:prstGeom prst="straightConnector1">
            <a:avLst/>
          </a:prstGeom>
          <a:ln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Box 41"/>
          <p:cNvSpPr txBox="1">
            <a:spLocks noChangeArrowheads="1"/>
          </p:cNvSpPr>
          <p:nvPr/>
        </p:nvSpPr>
        <p:spPr bwMode="auto">
          <a:xfrm>
            <a:off x="6876256" y="1224000"/>
            <a:ext cx="18000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« </a:t>
            </a:r>
            <a:r>
              <a:rPr lang="fr-BE" sz="12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Physical</a:t>
            </a:r>
            <a:r>
              <a:rPr lang="fr-BE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 »</a:t>
            </a:r>
            <a:endParaRPr lang="fr-BE" sz="1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5004048" y="620688"/>
            <a:ext cx="41044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[C.L. (in </a:t>
            </a:r>
            <a:r>
              <a:rPr lang="fr-BE" sz="1400" b="1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preparation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)]</a:t>
            </a:r>
          </a:p>
        </p:txBody>
      </p:sp>
      <p:sp>
        <p:nvSpPr>
          <p:cNvPr id="101" name="Text Box 41"/>
          <p:cNvSpPr txBox="1">
            <a:spLocks noChangeArrowheads="1"/>
          </p:cNvSpPr>
          <p:nvPr/>
        </p:nvSpPr>
        <p:spPr bwMode="auto">
          <a:xfrm>
            <a:off x="6876440" y="1700808"/>
            <a:ext cx="18000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« Background »</a:t>
            </a:r>
            <a:endParaRPr lang="fr-BE" sz="1200" b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9001" y="5805264"/>
            <a:ext cx="1869758" cy="77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5805264"/>
            <a:ext cx="1869758" cy="77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2296" y="5796000"/>
            <a:ext cx="2055495" cy="79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e 102"/>
          <p:cNvGrpSpPr/>
          <p:nvPr/>
        </p:nvGrpSpPr>
        <p:grpSpPr>
          <a:xfrm>
            <a:off x="6624304" y="3836569"/>
            <a:ext cx="1990557" cy="1742150"/>
            <a:chOff x="6624304" y="3836569"/>
            <a:chExt cx="1990557" cy="1742150"/>
          </a:xfrm>
        </p:grpSpPr>
        <p:sp>
          <p:nvSpPr>
            <p:cNvPr id="93" name="Forme libre 92"/>
            <p:cNvSpPr/>
            <p:nvPr/>
          </p:nvSpPr>
          <p:spPr>
            <a:xfrm rot="8280000" flipV="1">
              <a:off x="7362000" y="4273935"/>
              <a:ext cx="144000" cy="144000"/>
            </a:xfrm>
            <a:custGeom>
              <a:avLst/>
              <a:gdLst>
                <a:gd name="connsiteX0" fmla="*/ 12043 w 1508334"/>
                <a:gd name="connsiteY0" fmla="*/ 1496291 h 1538440"/>
                <a:gd name="connsiteX1" fmla="*/ 39752 w 1508334"/>
                <a:gd name="connsiteY1" fmla="*/ 1399309 h 1538440"/>
                <a:gd name="connsiteX2" fmla="*/ 67461 w 1508334"/>
                <a:gd name="connsiteY2" fmla="*/ 1302328 h 1538440"/>
                <a:gd name="connsiteX3" fmla="*/ 122879 w 1508334"/>
                <a:gd name="connsiteY3" fmla="*/ 1191491 h 1538440"/>
                <a:gd name="connsiteX4" fmla="*/ 150588 w 1508334"/>
                <a:gd name="connsiteY4" fmla="*/ 1080655 h 1538440"/>
                <a:gd name="connsiteX5" fmla="*/ 178298 w 1508334"/>
                <a:gd name="connsiteY5" fmla="*/ 1052946 h 1538440"/>
                <a:gd name="connsiteX6" fmla="*/ 206007 w 1508334"/>
                <a:gd name="connsiteY6" fmla="*/ 969819 h 1538440"/>
                <a:gd name="connsiteX7" fmla="*/ 261425 w 1508334"/>
                <a:gd name="connsiteY7" fmla="*/ 900546 h 1538440"/>
                <a:gd name="connsiteX8" fmla="*/ 316843 w 1508334"/>
                <a:gd name="connsiteY8" fmla="*/ 789709 h 1538440"/>
                <a:gd name="connsiteX9" fmla="*/ 455388 w 1508334"/>
                <a:gd name="connsiteY9" fmla="*/ 581891 h 1538440"/>
                <a:gd name="connsiteX10" fmla="*/ 483098 w 1508334"/>
                <a:gd name="connsiteY10" fmla="*/ 554182 h 1538440"/>
                <a:gd name="connsiteX11" fmla="*/ 538516 w 1508334"/>
                <a:gd name="connsiteY11" fmla="*/ 512619 h 1538440"/>
                <a:gd name="connsiteX12" fmla="*/ 580079 w 1508334"/>
                <a:gd name="connsiteY12" fmla="*/ 484909 h 1538440"/>
                <a:gd name="connsiteX13" fmla="*/ 621643 w 1508334"/>
                <a:gd name="connsiteY13" fmla="*/ 429491 h 1538440"/>
                <a:gd name="connsiteX14" fmla="*/ 663207 w 1508334"/>
                <a:gd name="connsiteY14" fmla="*/ 401782 h 1538440"/>
                <a:gd name="connsiteX15" fmla="*/ 732479 w 1508334"/>
                <a:gd name="connsiteY15" fmla="*/ 332509 h 1538440"/>
                <a:gd name="connsiteX16" fmla="*/ 774043 w 1508334"/>
                <a:gd name="connsiteY16" fmla="*/ 290946 h 1538440"/>
                <a:gd name="connsiteX17" fmla="*/ 857170 w 1508334"/>
                <a:gd name="connsiteY17" fmla="*/ 235528 h 1538440"/>
                <a:gd name="connsiteX18" fmla="*/ 912588 w 1508334"/>
                <a:gd name="connsiteY18" fmla="*/ 193964 h 1538440"/>
                <a:gd name="connsiteX19" fmla="*/ 954152 w 1508334"/>
                <a:gd name="connsiteY19" fmla="*/ 180109 h 1538440"/>
                <a:gd name="connsiteX20" fmla="*/ 1009570 w 1508334"/>
                <a:gd name="connsiteY20" fmla="*/ 152400 h 1538440"/>
                <a:gd name="connsiteX21" fmla="*/ 1051134 w 1508334"/>
                <a:gd name="connsiteY21" fmla="*/ 138546 h 1538440"/>
                <a:gd name="connsiteX22" fmla="*/ 1203534 w 1508334"/>
                <a:gd name="connsiteY22" fmla="*/ 83128 h 1538440"/>
                <a:gd name="connsiteX23" fmla="*/ 1342079 w 1508334"/>
                <a:gd name="connsiteY23" fmla="*/ 41564 h 1538440"/>
                <a:gd name="connsiteX24" fmla="*/ 1411352 w 1508334"/>
                <a:gd name="connsiteY24" fmla="*/ 13855 h 1538440"/>
                <a:gd name="connsiteX25" fmla="*/ 1508334 w 1508334"/>
                <a:gd name="connsiteY25" fmla="*/ 0 h 153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08334" h="1538440">
                  <a:moveTo>
                    <a:pt x="12043" y="1496291"/>
                  </a:moveTo>
                  <a:cubicBezTo>
                    <a:pt x="55356" y="1323046"/>
                    <a:pt x="0" y="1538440"/>
                    <a:pt x="39752" y="1399309"/>
                  </a:cubicBezTo>
                  <a:cubicBezTo>
                    <a:pt x="45669" y="1378600"/>
                    <a:pt x="56390" y="1324469"/>
                    <a:pt x="67461" y="1302328"/>
                  </a:cubicBezTo>
                  <a:cubicBezTo>
                    <a:pt x="110348" y="1216554"/>
                    <a:pt x="86921" y="1311349"/>
                    <a:pt x="122879" y="1191491"/>
                  </a:cubicBezTo>
                  <a:cubicBezTo>
                    <a:pt x="128836" y="1171634"/>
                    <a:pt x="135962" y="1105031"/>
                    <a:pt x="150588" y="1080655"/>
                  </a:cubicBezTo>
                  <a:cubicBezTo>
                    <a:pt x="157309" y="1069454"/>
                    <a:pt x="169061" y="1062182"/>
                    <a:pt x="178298" y="1052946"/>
                  </a:cubicBezTo>
                  <a:cubicBezTo>
                    <a:pt x="187534" y="1025237"/>
                    <a:pt x="185354" y="990472"/>
                    <a:pt x="206007" y="969819"/>
                  </a:cubicBezTo>
                  <a:cubicBezTo>
                    <a:pt x="245490" y="930335"/>
                    <a:pt x="226470" y="952978"/>
                    <a:pt x="261425" y="900546"/>
                  </a:cubicBezTo>
                  <a:cubicBezTo>
                    <a:pt x="284851" y="806838"/>
                    <a:pt x="259038" y="879629"/>
                    <a:pt x="316843" y="789709"/>
                  </a:cubicBezTo>
                  <a:cubicBezTo>
                    <a:pt x="408516" y="647107"/>
                    <a:pt x="369988" y="681524"/>
                    <a:pt x="455388" y="581891"/>
                  </a:cubicBezTo>
                  <a:cubicBezTo>
                    <a:pt x="463889" y="571973"/>
                    <a:pt x="473063" y="562544"/>
                    <a:pt x="483098" y="554182"/>
                  </a:cubicBezTo>
                  <a:cubicBezTo>
                    <a:pt x="500837" y="539400"/>
                    <a:pt x="519726" y="526040"/>
                    <a:pt x="538516" y="512619"/>
                  </a:cubicBezTo>
                  <a:cubicBezTo>
                    <a:pt x="552065" y="502941"/>
                    <a:pt x="568305" y="496683"/>
                    <a:pt x="580079" y="484909"/>
                  </a:cubicBezTo>
                  <a:cubicBezTo>
                    <a:pt x="596407" y="468581"/>
                    <a:pt x="605315" y="445819"/>
                    <a:pt x="621643" y="429491"/>
                  </a:cubicBezTo>
                  <a:cubicBezTo>
                    <a:pt x="633417" y="417717"/>
                    <a:pt x="650676" y="412747"/>
                    <a:pt x="663207" y="401782"/>
                  </a:cubicBezTo>
                  <a:cubicBezTo>
                    <a:pt x="687783" y="380278"/>
                    <a:pt x="709388" y="355600"/>
                    <a:pt x="732479" y="332509"/>
                  </a:cubicBezTo>
                  <a:cubicBezTo>
                    <a:pt x="746334" y="318654"/>
                    <a:pt x="757740" y="301814"/>
                    <a:pt x="774043" y="290946"/>
                  </a:cubicBezTo>
                  <a:cubicBezTo>
                    <a:pt x="801752" y="272473"/>
                    <a:pt x="830528" y="255509"/>
                    <a:pt x="857170" y="235528"/>
                  </a:cubicBezTo>
                  <a:cubicBezTo>
                    <a:pt x="875643" y="221673"/>
                    <a:pt x="892540" y="205420"/>
                    <a:pt x="912588" y="193964"/>
                  </a:cubicBezTo>
                  <a:cubicBezTo>
                    <a:pt x="925268" y="186718"/>
                    <a:pt x="940729" y="185862"/>
                    <a:pt x="954152" y="180109"/>
                  </a:cubicBezTo>
                  <a:cubicBezTo>
                    <a:pt x="973135" y="171973"/>
                    <a:pt x="990587" y="160536"/>
                    <a:pt x="1009570" y="152400"/>
                  </a:cubicBezTo>
                  <a:cubicBezTo>
                    <a:pt x="1022993" y="146647"/>
                    <a:pt x="1037460" y="143674"/>
                    <a:pt x="1051134" y="138546"/>
                  </a:cubicBezTo>
                  <a:cubicBezTo>
                    <a:pt x="1106229" y="117886"/>
                    <a:pt x="1145314" y="97684"/>
                    <a:pt x="1203534" y="83128"/>
                  </a:cubicBezTo>
                  <a:cubicBezTo>
                    <a:pt x="1257967" y="69519"/>
                    <a:pt x="1285863" y="64050"/>
                    <a:pt x="1342079" y="41564"/>
                  </a:cubicBezTo>
                  <a:cubicBezTo>
                    <a:pt x="1365170" y="32328"/>
                    <a:pt x="1387225" y="19887"/>
                    <a:pt x="1411352" y="13855"/>
                  </a:cubicBezTo>
                  <a:cubicBezTo>
                    <a:pt x="1443033" y="5935"/>
                    <a:pt x="1508334" y="0"/>
                    <a:pt x="1508334" y="0"/>
                  </a:cubicBezTo>
                </a:path>
              </a:pathLst>
            </a:custGeom>
            <a:ln w="25400">
              <a:solidFill>
                <a:schemeClr val="bg1">
                  <a:lumMod val="85000"/>
                </a:schemeClr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1" name="Connecteur droit avec flèche 90"/>
            <p:cNvCxnSpPr/>
            <p:nvPr/>
          </p:nvCxnSpPr>
          <p:spPr>
            <a:xfrm flipV="1">
              <a:off x="7380312" y="4149080"/>
              <a:ext cx="247738" cy="690036"/>
            </a:xfrm>
            <a:prstGeom prst="straightConnector1">
              <a:avLst/>
            </a:prstGeom>
            <a:ln w="31750">
              <a:solidFill>
                <a:schemeClr val="bg1">
                  <a:lumMod val="8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r="73334" b="46948"/>
            <a:stretch>
              <a:fillRect/>
            </a:stretch>
          </p:blipFill>
          <p:spPr bwMode="auto">
            <a:xfrm>
              <a:off x="8064000" y="4284000"/>
              <a:ext cx="550861" cy="220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79713" b="56552"/>
            <a:stretch>
              <a:fillRect/>
            </a:stretch>
          </p:blipFill>
          <p:spPr bwMode="auto">
            <a:xfrm>
              <a:off x="7124645" y="3836569"/>
              <a:ext cx="325951" cy="20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Ellipse 58"/>
            <p:cNvSpPr/>
            <p:nvPr/>
          </p:nvSpPr>
          <p:spPr>
            <a:xfrm>
              <a:off x="6624304" y="4091394"/>
              <a:ext cx="1487161" cy="14873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8" name="Connecteur droit avec flèche 67"/>
            <p:cNvCxnSpPr/>
            <p:nvPr/>
          </p:nvCxnSpPr>
          <p:spPr>
            <a:xfrm flipV="1">
              <a:off x="7368184" y="4476996"/>
              <a:ext cx="633341" cy="359519"/>
            </a:xfrm>
            <a:prstGeom prst="straightConnector1">
              <a:avLst/>
            </a:prstGeom>
            <a:ln w="50800" cmpd="dbl">
              <a:solidFill>
                <a:srgbClr val="0000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avec flèche 69"/>
            <p:cNvCxnSpPr/>
            <p:nvPr/>
          </p:nvCxnSpPr>
          <p:spPr>
            <a:xfrm flipV="1">
              <a:off x="7368184" y="4836516"/>
              <a:ext cx="991440" cy="0"/>
            </a:xfrm>
            <a:prstGeom prst="straightConnector1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avec flèche 70"/>
            <p:cNvCxnSpPr/>
            <p:nvPr/>
          </p:nvCxnSpPr>
          <p:spPr>
            <a:xfrm flipH="1" flipV="1">
              <a:off x="7285338" y="4091394"/>
              <a:ext cx="82846" cy="74512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Forme libre 71"/>
            <p:cNvSpPr/>
            <p:nvPr/>
          </p:nvSpPr>
          <p:spPr>
            <a:xfrm rot="7155322">
              <a:off x="7704136" y="4644000"/>
              <a:ext cx="36000" cy="72000"/>
            </a:xfrm>
            <a:custGeom>
              <a:avLst/>
              <a:gdLst>
                <a:gd name="connsiteX0" fmla="*/ 0 w 4558146"/>
                <a:gd name="connsiteY0" fmla="*/ 2313710 h 2313710"/>
                <a:gd name="connsiteX1" fmla="*/ 83128 w 4558146"/>
                <a:gd name="connsiteY1" fmla="*/ 2230582 h 2313710"/>
                <a:gd name="connsiteX2" fmla="*/ 96982 w 4558146"/>
                <a:gd name="connsiteY2" fmla="*/ 2189019 h 2313710"/>
                <a:gd name="connsiteX3" fmla="*/ 263237 w 4558146"/>
                <a:gd name="connsiteY3" fmla="*/ 2036619 h 2313710"/>
                <a:gd name="connsiteX4" fmla="*/ 318655 w 4558146"/>
                <a:gd name="connsiteY4" fmla="*/ 1981200 h 2313710"/>
                <a:gd name="connsiteX5" fmla="*/ 457200 w 4558146"/>
                <a:gd name="connsiteY5" fmla="*/ 1870364 h 2313710"/>
                <a:gd name="connsiteX6" fmla="*/ 651164 w 4558146"/>
                <a:gd name="connsiteY6" fmla="*/ 1690255 h 2313710"/>
                <a:gd name="connsiteX7" fmla="*/ 762000 w 4558146"/>
                <a:gd name="connsiteY7" fmla="*/ 1620982 h 2313710"/>
                <a:gd name="connsiteX8" fmla="*/ 900546 w 4558146"/>
                <a:gd name="connsiteY8" fmla="*/ 1524000 h 2313710"/>
                <a:gd name="connsiteX9" fmla="*/ 1510146 w 4558146"/>
                <a:gd name="connsiteY9" fmla="*/ 1191491 h 2313710"/>
                <a:gd name="connsiteX10" fmla="*/ 1662546 w 4558146"/>
                <a:gd name="connsiteY10" fmla="*/ 1108364 h 2313710"/>
                <a:gd name="connsiteX11" fmla="*/ 2105891 w 4558146"/>
                <a:gd name="connsiteY11" fmla="*/ 928255 h 2313710"/>
                <a:gd name="connsiteX12" fmla="*/ 2673928 w 4558146"/>
                <a:gd name="connsiteY12" fmla="*/ 706582 h 2313710"/>
                <a:gd name="connsiteX13" fmla="*/ 3006437 w 4558146"/>
                <a:gd name="connsiteY13" fmla="*/ 554182 h 2313710"/>
                <a:gd name="connsiteX14" fmla="*/ 3311237 w 4558146"/>
                <a:gd name="connsiteY14" fmla="*/ 471055 h 2313710"/>
                <a:gd name="connsiteX15" fmla="*/ 3671455 w 4558146"/>
                <a:gd name="connsiteY15" fmla="*/ 332510 h 2313710"/>
                <a:gd name="connsiteX16" fmla="*/ 4114800 w 4558146"/>
                <a:gd name="connsiteY16" fmla="*/ 207819 h 2313710"/>
                <a:gd name="connsiteX17" fmla="*/ 4405746 w 4558146"/>
                <a:gd name="connsiteY17" fmla="*/ 69273 h 2313710"/>
                <a:gd name="connsiteX18" fmla="*/ 4488873 w 4558146"/>
                <a:gd name="connsiteY18" fmla="*/ 27710 h 2313710"/>
                <a:gd name="connsiteX19" fmla="*/ 4558146 w 4558146"/>
                <a:gd name="connsiteY19" fmla="*/ 0 h 2313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58146" h="2313710">
                  <a:moveTo>
                    <a:pt x="0" y="2313710"/>
                  </a:moveTo>
                  <a:cubicBezTo>
                    <a:pt x="46477" y="2282724"/>
                    <a:pt x="51403" y="2286101"/>
                    <a:pt x="83128" y="2230582"/>
                  </a:cubicBezTo>
                  <a:cubicBezTo>
                    <a:pt x="90373" y="2217902"/>
                    <a:pt x="87734" y="2200322"/>
                    <a:pt x="96982" y="2189019"/>
                  </a:cubicBezTo>
                  <a:cubicBezTo>
                    <a:pt x="221963" y="2036264"/>
                    <a:pt x="166984" y="2120840"/>
                    <a:pt x="263237" y="2036619"/>
                  </a:cubicBezTo>
                  <a:cubicBezTo>
                    <a:pt x="282898" y="2019416"/>
                    <a:pt x="298820" y="1998202"/>
                    <a:pt x="318655" y="1981200"/>
                  </a:cubicBezTo>
                  <a:cubicBezTo>
                    <a:pt x="363558" y="1942711"/>
                    <a:pt x="415381" y="1912183"/>
                    <a:pt x="457200" y="1870364"/>
                  </a:cubicBezTo>
                  <a:cubicBezTo>
                    <a:pt x="518638" y="1808926"/>
                    <a:pt x="580612" y="1741994"/>
                    <a:pt x="651164" y="1690255"/>
                  </a:cubicBezTo>
                  <a:cubicBezTo>
                    <a:pt x="686297" y="1664491"/>
                    <a:pt x="725749" y="1645149"/>
                    <a:pt x="762000" y="1620982"/>
                  </a:cubicBezTo>
                  <a:cubicBezTo>
                    <a:pt x="808905" y="1589712"/>
                    <a:pt x="852842" y="1554036"/>
                    <a:pt x="900546" y="1524000"/>
                  </a:cubicBezTo>
                  <a:cubicBezTo>
                    <a:pt x="1136526" y="1375421"/>
                    <a:pt x="1241201" y="1333041"/>
                    <a:pt x="1510146" y="1191491"/>
                  </a:cubicBezTo>
                  <a:cubicBezTo>
                    <a:pt x="1561352" y="1164540"/>
                    <a:pt x="1607314" y="1125624"/>
                    <a:pt x="1662546" y="1108364"/>
                  </a:cubicBezTo>
                  <a:cubicBezTo>
                    <a:pt x="2161336" y="952492"/>
                    <a:pt x="1603401" y="1139830"/>
                    <a:pt x="2105891" y="928255"/>
                  </a:cubicBezTo>
                  <a:cubicBezTo>
                    <a:pt x="2293216" y="849381"/>
                    <a:pt x="2489158" y="791268"/>
                    <a:pt x="2673928" y="706582"/>
                  </a:cubicBezTo>
                  <a:cubicBezTo>
                    <a:pt x="2784764" y="655782"/>
                    <a:pt x="2892073" y="596447"/>
                    <a:pt x="3006437" y="554182"/>
                  </a:cubicBezTo>
                  <a:cubicBezTo>
                    <a:pt x="3105218" y="517676"/>
                    <a:pt x="3211330" y="504357"/>
                    <a:pt x="3311237" y="471055"/>
                  </a:cubicBezTo>
                  <a:cubicBezTo>
                    <a:pt x="3433283" y="430373"/>
                    <a:pt x="3549409" y="373192"/>
                    <a:pt x="3671455" y="332510"/>
                  </a:cubicBezTo>
                  <a:cubicBezTo>
                    <a:pt x="3773873" y="298371"/>
                    <a:pt x="4001358" y="254530"/>
                    <a:pt x="4114800" y="207819"/>
                  </a:cubicBezTo>
                  <a:cubicBezTo>
                    <a:pt x="4214126" y="166920"/>
                    <a:pt x="4308964" y="115872"/>
                    <a:pt x="4405746" y="69273"/>
                  </a:cubicBezTo>
                  <a:cubicBezTo>
                    <a:pt x="4433659" y="55834"/>
                    <a:pt x="4459483" y="37507"/>
                    <a:pt x="4488873" y="27710"/>
                  </a:cubicBezTo>
                  <a:cubicBezTo>
                    <a:pt x="4540234" y="10589"/>
                    <a:pt x="4517375" y="20386"/>
                    <a:pt x="4558146" y="0"/>
                  </a:cubicBezTo>
                </a:path>
              </a:pathLst>
            </a:custGeom>
            <a:ln w="25400">
              <a:solidFill>
                <a:srgbClr val="0000FF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Forme libre 72"/>
            <p:cNvSpPr/>
            <p:nvPr/>
          </p:nvSpPr>
          <p:spPr>
            <a:xfrm rot="4380000">
              <a:off x="7360317" y="4387369"/>
              <a:ext cx="290729" cy="256734"/>
            </a:xfrm>
            <a:custGeom>
              <a:avLst/>
              <a:gdLst>
                <a:gd name="connsiteX0" fmla="*/ 0 w 3325091"/>
                <a:gd name="connsiteY0" fmla="*/ 2247509 h 2247509"/>
                <a:gd name="connsiteX1" fmla="*/ 69273 w 3325091"/>
                <a:gd name="connsiteY1" fmla="*/ 2164381 h 2247509"/>
                <a:gd name="connsiteX2" fmla="*/ 83127 w 3325091"/>
                <a:gd name="connsiteY2" fmla="*/ 2122818 h 2247509"/>
                <a:gd name="connsiteX3" fmla="*/ 124691 w 3325091"/>
                <a:gd name="connsiteY3" fmla="*/ 2039690 h 2247509"/>
                <a:gd name="connsiteX4" fmla="*/ 138546 w 3325091"/>
                <a:gd name="connsiteY4" fmla="*/ 1998127 h 2247509"/>
                <a:gd name="connsiteX5" fmla="*/ 207818 w 3325091"/>
                <a:gd name="connsiteY5" fmla="*/ 1831872 h 2247509"/>
                <a:gd name="connsiteX6" fmla="*/ 249382 w 3325091"/>
                <a:gd name="connsiteY6" fmla="*/ 1748745 h 2247509"/>
                <a:gd name="connsiteX7" fmla="*/ 277091 w 3325091"/>
                <a:gd name="connsiteY7" fmla="*/ 1665618 h 2247509"/>
                <a:gd name="connsiteX8" fmla="*/ 290946 w 3325091"/>
                <a:gd name="connsiteY8" fmla="*/ 1610200 h 2247509"/>
                <a:gd name="connsiteX9" fmla="*/ 387927 w 3325091"/>
                <a:gd name="connsiteY9" fmla="*/ 1457800 h 2247509"/>
                <a:gd name="connsiteX10" fmla="*/ 429491 w 3325091"/>
                <a:gd name="connsiteY10" fmla="*/ 1388527 h 2247509"/>
                <a:gd name="connsiteX11" fmla="*/ 554182 w 3325091"/>
                <a:gd name="connsiteY11" fmla="*/ 1236127 h 2247509"/>
                <a:gd name="connsiteX12" fmla="*/ 623455 w 3325091"/>
                <a:gd name="connsiteY12" fmla="*/ 1139145 h 2247509"/>
                <a:gd name="connsiteX13" fmla="*/ 734291 w 3325091"/>
                <a:gd name="connsiteY13" fmla="*/ 1069872 h 2247509"/>
                <a:gd name="connsiteX14" fmla="*/ 983673 w 3325091"/>
                <a:gd name="connsiteY14" fmla="*/ 862054 h 2247509"/>
                <a:gd name="connsiteX15" fmla="*/ 1288473 w 3325091"/>
                <a:gd name="connsiteY15" fmla="*/ 695800 h 2247509"/>
                <a:gd name="connsiteX16" fmla="*/ 1440873 w 3325091"/>
                <a:gd name="connsiteY16" fmla="*/ 612672 h 2247509"/>
                <a:gd name="connsiteX17" fmla="*/ 1787236 w 3325091"/>
                <a:gd name="connsiteY17" fmla="*/ 432563 h 2247509"/>
                <a:gd name="connsiteX18" fmla="*/ 2078182 w 3325091"/>
                <a:gd name="connsiteY18" fmla="*/ 294018 h 2247509"/>
                <a:gd name="connsiteX19" fmla="*/ 2341418 w 3325091"/>
                <a:gd name="connsiteY19" fmla="*/ 210890 h 2247509"/>
                <a:gd name="connsiteX20" fmla="*/ 2452255 w 3325091"/>
                <a:gd name="connsiteY20" fmla="*/ 155472 h 2247509"/>
                <a:gd name="connsiteX21" fmla="*/ 2549236 w 3325091"/>
                <a:gd name="connsiteY21" fmla="*/ 141618 h 2247509"/>
                <a:gd name="connsiteX22" fmla="*/ 2701636 w 3325091"/>
                <a:gd name="connsiteY22" fmla="*/ 100054 h 2247509"/>
                <a:gd name="connsiteX23" fmla="*/ 2840182 w 3325091"/>
                <a:gd name="connsiteY23" fmla="*/ 72345 h 2247509"/>
                <a:gd name="connsiteX24" fmla="*/ 2937164 w 3325091"/>
                <a:gd name="connsiteY24" fmla="*/ 58490 h 2247509"/>
                <a:gd name="connsiteX25" fmla="*/ 3034146 w 3325091"/>
                <a:gd name="connsiteY25" fmla="*/ 30781 h 2247509"/>
                <a:gd name="connsiteX26" fmla="*/ 3117273 w 3325091"/>
                <a:gd name="connsiteY26" fmla="*/ 16927 h 2247509"/>
                <a:gd name="connsiteX27" fmla="*/ 3186546 w 3325091"/>
                <a:gd name="connsiteY27" fmla="*/ 3072 h 2247509"/>
                <a:gd name="connsiteX28" fmla="*/ 3325091 w 3325091"/>
                <a:gd name="connsiteY28" fmla="*/ 3072 h 224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325091" h="2247509">
                  <a:moveTo>
                    <a:pt x="0" y="2247509"/>
                  </a:moveTo>
                  <a:cubicBezTo>
                    <a:pt x="30641" y="2216868"/>
                    <a:pt x="49984" y="2202959"/>
                    <a:pt x="69273" y="2164381"/>
                  </a:cubicBezTo>
                  <a:cubicBezTo>
                    <a:pt x="75804" y="2151319"/>
                    <a:pt x="77196" y="2136163"/>
                    <a:pt x="83127" y="2122818"/>
                  </a:cubicBezTo>
                  <a:cubicBezTo>
                    <a:pt x="95709" y="2094508"/>
                    <a:pt x="112109" y="2068000"/>
                    <a:pt x="124691" y="2039690"/>
                  </a:cubicBezTo>
                  <a:cubicBezTo>
                    <a:pt x="130622" y="2026345"/>
                    <a:pt x="133122" y="2011686"/>
                    <a:pt x="138546" y="1998127"/>
                  </a:cubicBezTo>
                  <a:cubicBezTo>
                    <a:pt x="160843" y="1942385"/>
                    <a:pt x="180969" y="1885570"/>
                    <a:pt x="207818" y="1831872"/>
                  </a:cubicBezTo>
                  <a:cubicBezTo>
                    <a:pt x="221673" y="1804163"/>
                    <a:pt x="237467" y="1777342"/>
                    <a:pt x="249382" y="1748745"/>
                  </a:cubicBezTo>
                  <a:cubicBezTo>
                    <a:pt x="260616" y="1721784"/>
                    <a:pt x="268698" y="1693594"/>
                    <a:pt x="277091" y="1665618"/>
                  </a:cubicBezTo>
                  <a:cubicBezTo>
                    <a:pt x="282563" y="1647380"/>
                    <a:pt x="283067" y="1627534"/>
                    <a:pt x="290946" y="1610200"/>
                  </a:cubicBezTo>
                  <a:cubicBezTo>
                    <a:pt x="339363" y="1503683"/>
                    <a:pt x="335471" y="1536484"/>
                    <a:pt x="387927" y="1457800"/>
                  </a:cubicBezTo>
                  <a:cubicBezTo>
                    <a:pt x="402864" y="1435394"/>
                    <a:pt x="413334" y="1410070"/>
                    <a:pt x="429491" y="1388527"/>
                  </a:cubicBezTo>
                  <a:cubicBezTo>
                    <a:pt x="468873" y="1336018"/>
                    <a:pt x="516031" y="1289538"/>
                    <a:pt x="554182" y="1236127"/>
                  </a:cubicBezTo>
                  <a:cubicBezTo>
                    <a:pt x="577273" y="1203800"/>
                    <a:pt x="594263" y="1166091"/>
                    <a:pt x="623455" y="1139145"/>
                  </a:cubicBezTo>
                  <a:cubicBezTo>
                    <a:pt x="655469" y="1109594"/>
                    <a:pt x="699683" y="1096337"/>
                    <a:pt x="734291" y="1069872"/>
                  </a:cubicBezTo>
                  <a:cubicBezTo>
                    <a:pt x="839151" y="989685"/>
                    <a:pt x="871127" y="931033"/>
                    <a:pt x="983673" y="862054"/>
                  </a:cubicBezTo>
                  <a:cubicBezTo>
                    <a:pt x="1082346" y="801577"/>
                    <a:pt x="1186873" y="751218"/>
                    <a:pt x="1288473" y="695800"/>
                  </a:cubicBezTo>
                  <a:cubicBezTo>
                    <a:pt x="1339273" y="668091"/>
                    <a:pt x="1393468" y="645856"/>
                    <a:pt x="1440873" y="612672"/>
                  </a:cubicBezTo>
                  <a:cubicBezTo>
                    <a:pt x="1674724" y="448975"/>
                    <a:pt x="1481835" y="568296"/>
                    <a:pt x="1787236" y="432563"/>
                  </a:cubicBezTo>
                  <a:cubicBezTo>
                    <a:pt x="1885394" y="388937"/>
                    <a:pt x="1975752" y="326365"/>
                    <a:pt x="2078182" y="294018"/>
                  </a:cubicBezTo>
                  <a:cubicBezTo>
                    <a:pt x="2165927" y="266309"/>
                    <a:pt x="2259116" y="252041"/>
                    <a:pt x="2341418" y="210890"/>
                  </a:cubicBezTo>
                  <a:cubicBezTo>
                    <a:pt x="2378364" y="192417"/>
                    <a:pt x="2413068" y="168534"/>
                    <a:pt x="2452255" y="155472"/>
                  </a:cubicBezTo>
                  <a:cubicBezTo>
                    <a:pt x="2483234" y="145146"/>
                    <a:pt x="2517358" y="148702"/>
                    <a:pt x="2549236" y="141618"/>
                  </a:cubicBezTo>
                  <a:cubicBezTo>
                    <a:pt x="2600638" y="130195"/>
                    <a:pt x="2650412" y="112250"/>
                    <a:pt x="2701636" y="100054"/>
                  </a:cubicBezTo>
                  <a:cubicBezTo>
                    <a:pt x="2747452" y="89145"/>
                    <a:pt x="2793802" y="80530"/>
                    <a:pt x="2840182" y="72345"/>
                  </a:cubicBezTo>
                  <a:cubicBezTo>
                    <a:pt x="2872341" y="66670"/>
                    <a:pt x="2905233" y="65332"/>
                    <a:pt x="2937164" y="58490"/>
                  </a:cubicBezTo>
                  <a:cubicBezTo>
                    <a:pt x="2970039" y="51445"/>
                    <a:pt x="3001386" y="38341"/>
                    <a:pt x="3034146" y="30781"/>
                  </a:cubicBezTo>
                  <a:cubicBezTo>
                    <a:pt x="3061518" y="24465"/>
                    <a:pt x="3089635" y="21952"/>
                    <a:pt x="3117273" y="16927"/>
                  </a:cubicBezTo>
                  <a:cubicBezTo>
                    <a:pt x="3140441" y="12715"/>
                    <a:pt x="3163050" y="4638"/>
                    <a:pt x="3186546" y="3072"/>
                  </a:cubicBezTo>
                  <a:cubicBezTo>
                    <a:pt x="3232625" y="0"/>
                    <a:pt x="3278909" y="3072"/>
                    <a:pt x="3325091" y="3072"/>
                  </a:cubicBezTo>
                </a:path>
              </a:pathLst>
            </a:custGeom>
            <a:ln w="254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4" name="Connecteur droit avec flèche 73"/>
            <p:cNvCxnSpPr/>
            <p:nvPr/>
          </p:nvCxnSpPr>
          <p:spPr>
            <a:xfrm flipV="1">
              <a:off x="7369336" y="4509120"/>
              <a:ext cx="911152" cy="338392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Forme libre 74"/>
            <p:cNvSpPr/>
            <p:nvPr/>
          </p:nvSpPr>
          <p:spPr>
            <a:xfrm rot="13140000" flipV="1">
              <a:off x="8088395" y="4604258"/>
              <a:ext cx="216000" cy="180000"/>
            </a:xfrm>
            <a:custGeom>
              <a:avLst/>
              <a:gdLst>
                <a:gd name="connsiteX0" fmla="*/ 12043 w 1508334"/>
                <a:gd name="connsiteY0" fmla="*/ 1496291 h 1538440"/>
                <a:gd name="connsiteX1" fmla="*/ 39752 w 1508334"/>
                <a:gd name="connsiteY1" fmla="*/ 1399309 h 1538440"/>
                <a:gd name="connsiteX2" fmla="*/ 67461 w 1508334"/>
                <a:gd name="connsiteY2" fmla="*/ 1302328 h 1538440"/>
                <a:gd name="connsiteX3" fmla="*/ 122879 w 1508334"/>
                <a:gd name="connsiteY3" fmla="*/ 1191491 h 1538440"/>
                <a:gd name="connsiteX4" fmla="*/ 150588 w 1508334"/>
                <a:gd name="connsiteY4" fmla="*/ 1080655 h 1538440"/>
                <a:gd name="connsiteX5" fmla="*/ 178298 w 1508334"/>
                <a:gd name="connsiteY5" fmla="*/ 1052946 h 1538440"/>
                <a:gd name="connsiteX6" fmla="*/ 206007 w 1508334"/>
                <a:gd name="connsiteY6" fmla="*/ 969819 h 1538440"/>
                <a:gd name="connsiteX7" fmla="*/ 261425 w 1508334"/>
                <a:gd name="connsiteY7" fmla="*/ 900546 h 1538440"/>
                <a:gd name="connsiteX8" fmla="*/ 316843 w 1508334"/>
                <a:gd name="connsiteY8" fmla="*/ 789709 h 1538440"/>
                <a:gd name="connsiteX9" fmla="*/ 455388 w 1508334"/>
                <a:gd name="connsiteY9" fmla="*/ 581891 h 1538440"/>
                <a:gd name="connsiteX10" fmla="*/ 483098 w 1508334"/>
                <a:gd name="connsiteY10" fmla="*/ 554182 h 1538440"/>
                <a:gd name="connsiteX11" fmla="*/ 538516 w 1508334"/>
                <a:gd name="connsiteY11" fmla="*/ 512619 h 1538440"/>
                <a:gd name="connsiteX12" fmla="*/ 580079 w 1508334"/>
                <a:gd name="connsiteY12" fmla="*/ 484909 h 1538440"/>
                <a:gd name="connsiteX13" fmla="*/ 621643 w 1508334"/>
                <a:gd name="connsiteY13" fmla="*/ 429491 h 1538440"/>
                <a:gd name="connsiteX14" fmla="*/ 663207 w 1508334"/>
                <a:gd name="connsiteY14" fmla="*/ 401782 h 1538440"/>
                <a:gd name="connsiteX15" fmla="*/ 732479 w 1508334"/>
                <a:gd name="connsiteY15" fmla="*/ 332509 h 1538440"/>
                <a:gd name="connsiteX16" fmla="*/ 774043 w 1508334"/>
                <a:gd name="connsiteY16" fmla="*/ 290946 h 1538440"/>
                <a:gd name="connsiteX17" fmla="*/ 857170 w 1508334"/>
                <a:gd name="connsiteY17" fmla="*/ 235528 h 1538440"/>
                <a:gd name="connsiteX18" fmla="*/ 912588 w 1508334"/>
                <a:gd name="connsiteY18" fmla="*/ 193964 h 1538440"/>
                <a:gd name="connsiteX19" fmla="*/ 954152 w 1508334"/>
                <a:gd name="connsiteY19" fmla="*/ 180109 h 1538440"/>
                <a:gd name="connsiteX20" fmla="*/ 1009570 w 1508334"/>
                <a:gd name="connsiteY20" fmla="*/ 152400 h 1538440"/>
                <a:gd name="connsiteX21" fmla="*/ 1051134 w 1508334"/>
                <a:gd name="connsiteY21" fmla="*/ 138546 h 1538440"/>
                <a:gd name="connsiteX22" fmla="*/ 1203534 w 1508334"/>
                <a:gd name="connsiteY22" fmla="*/ 83128 h 1538440"/>
                <a:gd name="connsiteX23" fmla="*/ 1342079 w 1508334"/>
                <a:gd name="connsiteY23" fmla="*/ 41564 h 1538440"/>
                <a:gd name="connsiteX24" fmla="*/ 1411352 w 1508334"/>
                <a:gd name="connsiteY24" fmla="*/ 13855 h 1538440"/>
                <a:gd name="connsiteX25" fmla="*/ 1508334 w 1508334"/>
                <a:gd name="connsiteY25" fmla="*/ 0 h 153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08334" h="1538440">
                  <a:moveTo>
                    <a:pt x="12043" y="1496291"/>
                  </a:moveTo>
                  <a:cubicBezTo>
                    <a:pt x="55356" y="1323046"/>
                    <a:pt x="0" y="1538440"/>
                    <a:pt x="39752" y="1399309"/>
                  </a:cubicBezTo>
                  <a:cubicBezTo>
                    <a:pt x="45669" y="1378600"/>
                    <a:pt x="56390" y="1324469"/>
                    <a:pt x="67461" y="1302328"/>
                  </a:cubicBezTo>
                  <a:cubicBezTo>
                    <a:pt x="110348" y="1216554"/>
                    <a:pt x="86921" y="1311349"/>
                    <a:pt x="122879" y="1191491"/>
                  </a:cubicBezTo>
                  <a:cubicBezTo>
                    <a:pt x="128836" y="1171634"/>
                    <a:pt x="135962" y="1105031"/>
                    <a:pt x="150588" y="1080655"/>
                  </a:cubicBezTo>
                  <a:cubicBezTo>
                    <a:pt x="157309" y="1069454"/>
                    <a:pt x="169061" y="1062182"/>
                    <a:pt x="178298" y="1052946"/>
                  </a:cubicBezTo>
                  <a:cubicBezTo>
                    <a:pt x="187534" y="1025237"/>
                    <a:pt x="185354" y="990472"/>
                    <a:pt x="206007" y="969819"/>
                  </a:cubicBezTo>
                  <a:cubicBezTo>
                    <a:pt x="245490" y="930335"/>
                    <a:pt x="226470" y="952978"/>
                    <a:pt x="261425" y="900546"/>
                  </a:cubicBezTo>
                  <a:cubicBezTo>
                    <a:pt x="284851" y="806838"/>
                    <a:pt x="259038" y="879629"/>
                    <a:pt x="316843" y="789709"/>
                  </a:cubicBezTo>
                  <a:cubicBezTo>
                    <a:pt x="408516" y="647107"/>
                    <a:pt x="369988" y="681524"/>
                    <a:pt x="455388" y="581891"/>
                  </a:cubicBezTo>
                  <a:cubicBezTo>
                    <a:pt x="463889" y="571973"/>
                    <a:pt x="473063" y="562544"/>
                    <a:pt x="483098" y="554182"/>
                  </a:cubicBezTo>
                  <a:cubicBezTo>
                    <a:pt x="500837" y="539400"/>
                    <a:pt x="519726" y="526040"/>
                    <a:pt x="538516" y="512619"/>
                  </a:cubicBezTo>
                  <a:cubicBezTo>
                    <a:pt x="552065" y="502941"/>
                    <a:pt x="568305" y="496683"/>
                    <a:pt x="580079" y="484909"/>
                  </a:cubicBezTo>
                  <a:cubicBezTo>
                    <a:pt x="596407" y="468581"/>
                    <a:pt x="605315" y="445819"/>
                    <a:pt x="621643" y="429491"/>
                  </a:cubicBezTo>
                  <a:cubicBezTo>
                    <a:pt x="633417" y="417717"/>
                    <a:pt x="650676" y="412747"/>
                    <a:pt x="663207" y="401782"/>
                  </a:cubicBezTo>
                  <a:cubicBezTo>
                    <a:pt x="687783" y="380278"/>
                    <a:pt x="709388" y="355600"/>
                    <a:pt x="732479" y="332509"/>
                  </a:cubicBezTo>
                  <a:cubicBezTo>
                    <a:pt x="746334" y="318654"/>
                    <a:pt x="757740" y="301814"/>
                    <a:pt x="774043" y="290946"/>
                  </a:cubicBezTo>
                  <a:cubicBezTo>
                    <a:pt x="801752" y="272473"/>
                    <a:pt x="830528" y="255509"/>
                    <a:pt x="857170" y="235528"/>
                  </a:cubicBezTo>
                  <a:cubicBezTo>
                    <a:pt x="875643" y="221673"/>
                    <a:pt x="892540" y="205420"/>
                    <a:pt x="912588" y="193964"/>
                  </a:cubicBezTo>
                  <a:cubicBezTo>
                    <a:pt x="925268" y="186718"/>
                    <a:pt x="940729" y="185862"/>
                    <a:pt x="954152" y="180109"/>
                  </a:cubicBezTo>
                  <a:cubicBezTo>
                    <a:pt x="973135" y="171973"/>
                    <a:pt x="990587" y="160536"/>
                    <a:pt x="1009570" y="152400"/>
                  </a:cubicBezTo>
                  <a:cubicBezTo>
                    <a:pt x="1022993" y="146647"/>
                    <a:pt x="1037460" y="143674"/>
                    <a:pt x="1051134" y="138546"/>
                  </a:cubicBezTo>
                  <a:cubicBezTo>
                    <a:pt x="1106229" y="117886"/>
                    <a:pt x="1145314" y="97684"/>
                    <a:pt x="1203534" y="83128"/>
                  </a:cubicBezTo>
                  <a:cubicBezTo>
                    <a:pt x="1257967" y="69519"/>
                    <a:pt x="1285863" y="64050"/>
                    <a:pt x="1342079" y="41564"/>
                  </a:cubicBezTo>
                  <a:cubicBezTo>
                    <a:pt x="1365170" y="32328"/>
                    <a:pt x="1387225" y="19887"/>
                    <a:pt x="1411352" y="13855"/>
                  </a:cubicBezTo>
                  <a:cubicBezTo>
                    <a:pt x="1443033" y="5935"/>
                    <a:pt x="1508334" y="0"/>
                    <a:pt x="1508334" y="0"/>
                  </a:cubicBezTo>
                </a:path>
              </a:pathLst>
            </a:custGeom>
            <a:ln w="25400">
              <a:solidFill>
                <a:schemeClr val="bg1">
                  <a:lumMod val="85000"/>
                </a:schemeClr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Forme libre 75"/>
            <p:cNvSpPr/>
            <p:nvPr/>
          </p:nvSpPr>
          <p:spPr>
            <a:xfrm rot="4980000">
              <a:off x="7383736" y="4572000"/>
              <a:ext cx="181095" cy="207525"/>
            </a:xfrm>
            <a:custGeom>
              <a:avLst/>
              <a:gdLst>
                <a:gd name="connsiteX0" fmla="*/ 0 w 6026728"/>
                <a:gd name="connsiteY0" fmla="*/ 3977784 h 3977784"/>
                <a:gd name="connsiteX1" fmla="*/ 27709 w 6026728"/>
                <a:gd name="connsiteY1" fmla="*/ 3880802 h 3977784"/>
                <a:gd name="connsiteX2" fmla="*/ 41564 w 6026728"/>
                <a:gd name="connsiteY2" fmla="*/ 3825384 h 3977784"/>
                <a:gd name="connsiteX3" fmla="*/ 110837 w 6026728"/>
                <a:gd name="connsiteY3" fmla="*/ 3700693 h 3977784"/>
                <a:gd name="connsiteX4" fmla="*/ 180109 w 6026728"/>
                <a:gd name="connsiteY4" fmla="*/ 3492875 h 3977784"/>
                <a:gd name="connsiteX5" fmla="*/ 193964 w 6026728"/>
                <a:gd name="connsiteY5" fmla="*/ 3423602 h 3977784"/>
                <a:gd name="connsiteX6" fmla="*/ 249382 w 6026728"/>
                <a:gd name="connsiteY6" fmla="*/ 3312766 h 3977784"/>
                <a:gd name="connsiteX7" fmla="*/ 304800 w 6026728"/>
                <a:gd name="connsiteY7" fmla="*/ 3077239 h 3977784"/>
                <a:gd name="connsiteX8" fmla="*/ 318655 w 6026728"/>
                <a:gd name="connsiteY8" fmla="*/ 2980257 h 3977784"/>
                <a:gd name="connsiteX9" fmla="*/ 360219 w 6026728"/>
                <a:gd name="connsiteY9" fmla="*/ 2883275 h 3977784"/>
                <a:gd name="connsiteX10" fmla="*/ 415637 w 6026728"/>
                <a:gd name="connsiteY10" fmla="*/ 2730875 h 3977784"/>
                <a:gd name="connsiteX11" fmla="*/ 429491 w 6026728"/>
                <a:gd name="connsiteY11" fmla="*/ 2647748 h 3977784"/>
                <a:gd name="connsiteX12" fmla="*/ 609600 w 6026728"/>
                <a:gd name="connsiteY12" fmla="*/ 2273675 h 3977784"/>
                <a:gd name="connsiteX13" fmla="*/ 692728 w 6026728"/>
                <a:gd name="connsiteY13" fmla="*/ 2121275 h 3977784"/>
                <a:gd name="connsiteX14" fmla="*/ 748146 w 6026728"/>
                <a:gd name="connsiteY14" fmla="*/ 2024293 h 3977784"/>
                <a:gd name="connsiteX15" fmla="*/ 845128 w 6026728"/>
                <a:gd name="connsiteY15" fmla="*/ 1899602 h 3977784"/>
                <a:gd name="connsiteX16" fmla="*/ 983673 w 6026728"/>
                <a:gd name="connsiteY16" fmla="*/ 1691784 h 3977784"/>
                <a:gd name="connsiteX17" fmla="*/ 1080655 w 6026728"/>
                <a:gd name="connsiteY17" fmla="*/ 1594802 h 3977784"/>
                <a:gd name="connsiteX18" fmla="*/ 1302328 w 6026728"/>
                <a:gd name="connsiteY18" fmla="*/ 1414693 h 3977784"/>
                <a:gd name="connsiteX19" fmla="*/ 1468582 w 6026728"/>
                <a:gd name="connsiteY19" fmla="*/ 1303857 h 3977784"/>
                <a:gd name="connsiteX20" fmla="*/ 1745673 w 6026728"/>
                <a:gd name="connsiteY20" fmla="*/ 1151457 h 3977784"/>
                <a:gd name="connsiteX21" fmla="*/ 1898073 w 6026728"/>
                <a:gd name="connsiteY21" fmla="*/ 1109893 h 3977784"/>
                <a:gd name="connsiteX22" fmla="*/ 2105891 w 6026728"/>
                <a:gd name="connsiteY22" fmla="*/ 999057 h 3977784"/>
                <a:gd name="connsiteX23" fmla="*/ 2244437 w 6026728"/>
                <a:gd name="connsiteY23" fmla="*/ 943639 h 3977784"/>
                <a:gd name="connsiteX24" fmla="*/ 2646219 w 6026728"/>
                <a:gd name="connsiteY24" fmla="*/ 735821 h 3977784"/>
                <a:gd name="connsiteX25" fmla="*/ 2826328 w 6026728"/>
                <a:gd name="connsiteY25" fmla="*/ 694257 h 3977784"/>
                <a:gd name="connsiteX26" fmla="*/ 3186546 w 6026728"/>
                <a:gd name="connsiteY26" fmla="*/ 569566 h 3977784"/>
                <a:gd name="connsiteX27" fmla="*/ 3574473 w 6026728"/>
                <a:gd name="connsiteY27" fmla="*/ 458730 h 3977784"/>
                <a:gd name="connsiteX28" fmla="*/ 3796146 w 6026728"/>
                <a:gd name="connsiteY28" fmla="*/ 403312 h 3977784"/>
                <a:gd name="connsiteX29" fmla="*/ 4031673 w 6026728"/>
                <a:gd name="connsiteY29" fmla="*/ 320184 h 3977784"/>
                <a:gd name="connsiteX30" fmla="*/ 4170219 w 6026728"/>
                <a:gd name="connsiteY30" fmla="*/ 292475 h 3977784"/>
                <a:gd name="connsiteX31" fmla="*/ 4627419 w 6026728"/>
                <a:gd name="connsiteY31" fmla="*/ 195493 h 3977784"/>
                <a:gd name="connsiteX32" fmla="*/ 4779819 w 6026728"/>
                <a:gd name="connsiteY32" fmla="*/ 167784 h 3977784"/>
                <a:gd name="connsiteX33" fmla="*/ 4904509 w 6026728"/>
                <a:gd name="connsiteY33" fmla="*/ 140075 h 3977784"/>
                <a:gd name="connsiteX34" fmla="*/ 5140037 w 6026728"/>
                <a:gd name="connsiteY34" fmla="*/ 126221 h 3977784"/>
                <a:gd name="connsiteX35" fmla="*/ 5209309 w 6026728"/>
                <a:gd name="connsiteY35" fmla="*/ 98512 h 3977784"/>
                <a:gd name="connsiteX36" fmla="*/ 5666509 w 6026728"/>
                <a:gd name="connsiteY36" fmla="*/ 70802 h 3977784"/>
                <a:gd name="connsiteX37" fmla="*/ 5763491 w 6026728"/>
                <a:gd name="connsiteY37" fmla="*/ 29239 h 3977784"/>
                <a:gd name="connsiteX38" fmla="*/ 5860473 w 6026728"/>
                <a:gd name="connsiteY38" fmla="*/ 15384 h 3977784"/>
                <a:gd name="connsiteX39" fmla="*/ 6026728 w 6026728"/>
                <a:gd name="connsiteY39" fmla="*/ 1530 h 3977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026728" h="3977784">
                  <a:moveTo>
                    <a:pt x="0" y="3977784"/>
                  </a:moveTo>
                  <a:cubicBezTo>
                    <a:pt x="9236" y="3945457"/>
                    <a:pt x="18863" y="3913238"/>
                    <a:pt x="27709" y="3880802"/>
                  </a:cubicBezTo>
                  <a:cubicBezTo>
                    <a:pt x="32719" y="3862432"/>
                    <a:pt x="33585" y="3842673"/>
                    <a:pt x="41564" y="3825384"/>
                  </a:cubicBezTo>
                  <a:cubicBezTo>
                    <a:pt x="61489" y="3782213"/>
                    <a:pt x="87746" y="3742257"/>
                    <a:pt x="110837" y="3700693"/>
                  </a:cubicBezTo>
                  <a:cubicBezTo>
                    <a:pt x="138080" y="3509983"/>
                    <a:pt x="100540" y="3699756"/>
                    <a:pt x="180109" y="3492875"/>
                  </a:cubicBezTo>
                  <a:cubicBezTo>
                    <a:pt x="188562" y="3470896"/>
                    <a:pt x="185511" y="3445581"/>
                    <a:pt x="193964" y="3423602"/>
                  </a:cubicBezTo>
                  <a:cubicBezTo>
                    <a:pt x="208792" y="3385049"/>
                    <a:pt x="230909" y="3349711"/>
                    <a:pt x="249382" y="3312766"/>
                  </a:cubicBezTo>
                  <a:cubicBezTo>
                    <a:pt x="280912" y="2997479"/>
                    <a:pt x="234213" y="3324296"/>
                    <a:pt x="304800" y="3077239"/>
                  </a:cubicBezTo>
                  <a:cubicBezTo>
                    <a:pt x="313771" y="3045840"/>
                    <a:pt x="309684" y="3011656"/>
                    <a:pt x="318655" y="2980257"/>
                  </a:cubicBezTo>
                  <a:cubicBezTo>
                    <a:pt x="328317" y="2946439"/>
                    <a:pt x="347471" y="2916055"/>
                    <a:pt x="360219" y="2883275"/>
                  </a:cubicBezTo>
                  <a:cubicBezTo>
                    <a:pt x="379811" y="2832896"/>
                    <a:pt x="397164" y="2781675"/>
                    <a:pt x="415637" y="2730875"/>
                  </a:cubicBezTo>
                  <a:cubicBezTo>
                    <a:pt x="420255" y="2703166"/>
                    <a:pt x="420608" y="2674398"/>
                    <a:pt x="429491" y="2647748"/>
                  </a:cubicBezTo>
                  <a:cubicBezTo>
                    <a:pt x="452713" y="2578081"/>
                    <a:pt x="607484" y="2277767"/>
                    <a:pt x="609600" y="2273675"/>
                  </a:cubicBezTo>
                  <a:cubicBezTo>
                    <a:pt x="636185" y="2222278"/>
                    <a:pt x="664626" y="2171859"/>
                    <a:pt x="692728" y="2121275"/>
                  </a:cubicBezTo>
                  <a:cubicBezTo>
                    <a:pt x="710810" y="2088728"/>
                    <a:pt x="725287" y="2053683"/>
                    <a:pt x="748146" y="2024293"/>
                  </a:cubicBezTo>
                  <a:cubicBezTo>
                    <a:pt x="780473" y="1982729"/>
                    <a:pt x="815920" y="1943414"/>
                    <a:pt x="845128" y="1899602"/>
                  </a:cubicBezTo>
                  <a:cubicBezTo>
                    <a:pt x="974098" y="1706147"/>
                    <a:pt x="759131" y="1948403"/>
                    <a:pt x="983673" y="1691784"/>
                  </a:cubicBezTo>
                  <a:cubicBezTo>
                    <a:pt x="1013778" y="1657378"/>
                    <a:pt x="1047233" y="1625996"/>
                    <a:pt x="1080655" y="1594802"/>
                  </a:cubicBezTo>
                  <a:cubicBezTo>
                    <a:pt x="1155653" y="1524804"/>
                    <a:pt x="1218628" y="1473283"/>
                    <a:pt x="1302328" y="1414693"/>
                  </a:cubicBezTo>
                  <a:cubicBezTo>
                    <a:pt x="1356892" y="1376498"/>
                    <a:pt x="1411312" y="1337861"/>
                    <a:pt x="1468582" y="1303857"/>
                  </a:cubicBezTo>
                  <a:cubicBezTo>
                    <a:pt x="1559221" y="1250040"/>
                    <a:pt x="1643975" y="1179193"/>
                    <a:pt x="1745673" y="1151457"/>
                  </a:cubicBezTo>
                  <a:cubicBezTo>
                    <a:pt x="1796473" y="1137602"/>
                    <a:pt x="1849579" y="1130410"/>
                    <a:pt x="1898073" y="1109893"/>
                  </a:cubicBezTo>
                  <a:cubicBezTo>
                    <a:pt x="1970377" y="1079303"/>
                    <a:pt x="2035113" y="1033030"/>
                    <a:pt x="2105891" y="999057"/>
                  </a:cubicBezTo>
                  <a:cubicBezTo>
                    <a:pt x="2150732" y="977533"/>
                    <a:pt x="2199949" y="965883"/>
                    <a:pt x="2244437" y="943639"/>
                  </a:cubicBezTo>
                  <a:cubicBezTo>
                    <a:pt x="2429357" y="851179"/>
                    <a:pt x="2448340" y="806492"/>
                    <a:pt x="2646219" y="735821"/>
                  </a:cubicBezTo>
                  <a:cubicBezTo>
                    <a:pt x="2704244" y="715098"/>
                    <a:pt x="2767438" y="712377"/>
                    <a:pt x="2826328" y="694257"/>
                  </a:cubicBezTo>
                  <a:cubicBezTo>
                    <a:pt x="2947772" y="656889"/>
                    <a:pt x="3063277" y="600383"/>
                    <a:pt x="3186546" y="569566"/>
                  </a:cubicBezTo>
                  <a:cubicBezTo>
                    <a:pt x="3879534" y="396320"/>
                    <a:pt x="3017947" y="617737"/>
                    <a:pt x="3574473" y="458730"/>
                  </a:cubicBezTo>
                  <a:cubicBezTo>
                    <a:pt x="3647708" y="437806"/>
                    <a:pt x="3723254" y="425401"/>
                    <a:pt x="3796146" y="403312"/>
                  </a:cubicBezTo>
                  <a:cubicBezTo>
                    <a:pt x="3875823" y="379167"/>
                    <a:pt x="3951848" y="343836"/>
                    <a:pt x="4031673" y="320184"/>
                  </a:cubicBezTo>
                  <a:cubicBezTo>
                    <a:pt x="4076829" y="306804"/>
                    <a:pt x="4124403" y="303383"/>
                    <a:pt x="4170219" y="292475"/>
                  </a:cubicBezTo>
                  <a:cubicBezTo>
                    <a:pt x="4577343" y="195542"/>
                    <a:pt x="3966642" y="315635"/>
                    <a:pt x="4627419" y="195493"/>
                  </a:cubicBezTo>
                  <a:cubicBezTo>
                    <a:pt x="4678219" y="186257"/>
                    <a:pt x="4729416" y="178985"/>
                    <a:pt x="4779819" y="167784"/>
                  </a:cubicBezTo>
                  <a:cubicBezTo>
                    <a:pt x="4821382" y="158548"/>
                    <a:pt x="4862212" y="144955"/>
                    <a:pt x="4904509" y="140075"/>
                  </a:cubicBezTo>
                  <a:cubicBezTo>
                    <a:pt x="4982636" y="131061"/>
                    <a:pt x="5061528" y="130839"/>
                    <a:pt x="5140037" y="126221"/>
                  </a:cubicBezTo>
                  <a:cubicBezTo>
                    <a:pt x="5163128" y="116985"/>
                    <a:pt x="5185488" y="105658"/>
                    <a:pt x="5209309" y="98512"/>
                  </a:cubicBezTo>
                  <a:cubicBezTo>
                    <a:pt x="5331243" y="61931"/>
                    <a:pt x="5662852" y="70933"/>
                    <a:pt x="5666509" y="70802"/>
                  </a:cubicBezTo>
                  <a:cubicBezTo>
                    <a:pt x="5698836" y="56948"/>
                    <a:pt x="5729673" y="38901"/>
                    <a:pt x="5763491" y="29239"/>
                  </a:cubicBezTo>
                  <a:cubicBezTo>
                    <a:pt x="5794890" y="20268"/>
                    <a:pt x="5828070" y="19434"/>
                    <a:pt x="5860473" y="15384"/>
                  </a:cubicBezTo>
                  <a:cubicBezTo>
                    <a:pt x="5983545" y="0"/>
                    <a:pt x="5948443" y="1530"/>
                    <a:pt x="6026728" y="1530"/>
                  </a:cubicBezTo>
                </a:path>
              </a:pathLst>
            </a:custGeom>
            <a:ln w="25400">
              <a:solidFill>
                <a:schemeClr val="tx1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7" name="Text Box 41"/>
          <p:cNvSpPr txBox="1">
            <a:spLocks noChangeArrowheads="1"/>
          </p:cNvSpPr>
          <p:nvPr/>
        </p:nvSpPr>
        <p:spPr bwMode="auto">
          <a:xfrm>
            <a:off x="5364088" y="3409255"/>
            <a:ext cx="41044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400" b="1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Active</a:t>
            </a:r>
            <a:r>
              <a:rPr lang="fr-BE" sz="1400" b="1" i="1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x  </a:t>
            </a:r>
            <a:r>
              <a:rPr lang="fr-BE" sz="14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fr-BE" sz="1400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Passive</a:t>
            </a:r>
            <a:r>
              <a:rPr lang="fr-BE" sz="14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)</a:t>
            </a:r>
            <a:r>
              <a:rPr lang="fr-BE" sz="1400" b="1" baseline="30000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-1</a:t>
            </a:r>
            <a:endParaRPr lang="fr-BE" sz="1400" b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156176" y="3068960"/>
            <a:ext cx="2664296" cy="3636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Text Box 97"/>
          <p:cNvSpPr txBox="1">
            <a:spLocks noChangeArrowheads="1"/>
          </p:cNvSpPr>
          <p:nvPr/>
        </p:nvSpPr>
        <p:spPr bwMode="auto">
          <a:xfrm>
            <a:off x="6660232" y="2924944"/>
            <a:ext cx="1656184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600" b="1" dirty="0" err="1" smtClean="0">
                <a:latin typeface="Tahoma" pitchFamily="34" charset="0"/>
                <a:cs typeface="Tahoma" pitchFamily="34" charset="0"/>
              </a:rPr>
              <a:t>Stueckelberg</a:t>
            </a:r>
            <a:endParaRPr lang="fr-BE" sz="16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semantic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ambiguity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4" name="Text Box 41"/>
          <p:cNvSpPr txBox="1">
            <a:spLocks noChangeArrowheads="1"/>
          </p:cNvSpPr>
          <p:nvPr/>
        </p:nvSpPr>
        <p:spPr bwMode="auto">
          <a:xfrm>
            <a:off x="5004048" y="1465039"/>
            <a:ext cx="17281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« 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measurable</a:t>
            </a:r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 »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6" name="Text Box 41"/>
          <p:cNvSpPr txBox="1">
            <a:spLocks noChangeArrowheads="1"/>
          </p:cNvSpPr>
          <p:nvPr/>
        </p:nvSpPr>
        <p:spPr bwMode="auto">
          <a:xfrm>
            <a:off x="707776" y="1124744"/>
            <a:ext cx="7678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Quid ?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7" name="Text Box 41"/>
          <p:cNvSpPr txBox="1">
            <a:spLocks noChangeArrowheads="1"/>
          </p:cNvSpPr>
          <p:nvPr/>
        </p:nvSpPr>
        <p:spPr bwMode="auto">
          <a:xfrm>
            <a:off x="2699792" y="1465039"/>
            <a:ext cx="14401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« 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physical</a:t>
            </a:r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 »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8" name="Text Box 41"/>
          <p:cNvSpPr txBox="1">
            <a:spLocks noChangeArrowheads="1"/>
          </p:cNvSpPr>
          <p:nvPr/>
        </p:nvSpPr>
        <p:spPr bwMode="auto">
          <a:xfrm>
            <a:off x="3419872" y="2617167"/>
            <a:ext cx="23042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« gauge invariant »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9" name="Double flèche horizontale 118"/>
          <p:cNvSpPr/>
          <p:nvPr/>
        </p:nvSpPr>
        <p:spPr>
          <a:xfrm>
            <a:off x="4211960" y="1537047"/>
            <a:ext cx="720080" cy="144016"/>
          </a:xfrm>
          <a:prstGeom prst="left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Double flèche horizontale 119"/>
          <p:cNvSpPr/>
          <p:nvPr/>
        </p:nvSpPr>
        <p:spPr>
          <a:xfrm rot="-3600000">
            <a:off x="4598356" y="2172886"/>
            <a:ext cx="720080" cy="144016"/>
          </a:xfrm>
          <a:prstGeom prst="left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Double flèche horizontale 120"/>
          <p:cNvSpPr/>
          <p:nvPr/>
        </p:nvSpPr>
        <p:spPr>
          <a:xfrm rot="3600000">
            <a:off x="3825563" y="2172887"/>
            <a:ext cx="720080" cy="144016"/>
          </a:xfrm>
          <a:prstGeom prst="left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semantic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ambiguity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1" name="Text Box 41"/>
          <p:cNvSpPr txBox="1">
            <a:spLocks noChangeArrowheads="1"/>
          </p:cNvSpPr>
          <p:nvPr/>
        </p:nvSpPr>
        <p:spPr bwMode="auto">
          <a:xfrm>
            <a:off x="683568" y="3625279"/>
            <a:ext cx="1800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Observables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4" name="Text Box 41"/>
          <p:cNvSpPr txBox="1">
            <a:spLocks noChangeArrowheads="1"/>
          </p:cNvSpPr>
          <p:nvPr/>
        </p:nvSpPr>
        <p:spPr bwMode="auto">
          <a:xfrm>
            <a:off x="5004048" y="1465039"/>
            <a:ext cx="17281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« 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measurable</a:t>
            </a:r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 »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6" name="Text Box 41"/>
          <p:cNvSpPr txBox="1">
            <a:spLocks noChangeArrowheads="1"/>
          </p:cNvSpPr>
          <p:nvPr/>
        </p:nvSpPr>
        <p:spPr bwMode="auto">
          <a:xfrm>
            <a:off x="707776" y="1124744"/>
            <a:ext cx="7678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Quid ?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7" name="Text Box 41"/>
          <p:cNvSpPr txBox="1">
            <a:spLocks noChangeArrowheads="1"/>
          </p:cNvSpPr>
          <p:nvPr/>
        </p:nvSpPr>
        <p:spPr bwMode="auto">
          <a:xfrm>
            <a:off x="2699792" y="1465039"/>
            <a:ext cx="14401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« 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physical</a:t>
            </a:r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 »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8" name="Text Box 41"/>
          <p:cNvSpPr txBox="1">
            <a:spLocks noChangeArrowheads="1"/>
          </p:cNvSpPr>
          <p:nvPr/>
        </p:nvSpPr>
        <p:spPr bwMode="auto">
          <a:xfrm>
            <a:off x="3419872" y="2617167"/>
            <a:ext cx="23042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« gauge invariant »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9" name="Double flèche horizontale 118"/>
          <p:cNvSpPr/>
          <p:nvPr/>
        </p:nvSpPr>
        <p:spPr>
          <a:xfrm>
            <a:off x="4211960" y="1537047"/>
            <a:ext cx="720080" cy="144016"/>
          </a:xfrm>
          <a:prstGeom prst="left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Double flèche horizontale 119"/>
          <p:cNvSpPr/>
          <p:nvPr/>
        </p:nvSpPr>
        <p:spPr>
          <a:xfrm rot="-3600000">
            <a:off x="4598356" y="2172886"/>
            <a:ext cx="720080" cy="144016"/>
          </a:xfrm>
          <a:prstGeom prst="left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Double flèche horizontale 120"/>
          <p:cNvSpPr/>
          <p:nvPr/>
        </p:nvSpPr>
        <p:spPr>
          <a:xfrm rot="3600000">
            <a:off x="3825563" y="2172887"/>
            <a:ext cx="720080" cy="144016"/>
          </a:xfrm>
          <a:prstGeom prst="left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Text Box 41"/>
          <p:cNvSpPr txBox="1">
            <a:spLocks noChangeArrowheads="1"/>
          </p:cNvSpPr>
          <p:nvPr/>
        </p:nvSpPr>
        <p:spPr bwMode="auto">
          <a:xfrm>
            <a:off x="3491880" y="3625279"/>
            <a:ext cx="55446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Measurable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physical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, gauge invariant (</a:t>
            </a:r>
            <a:r>
              <a:rPr lang="fr-BE" sz="1200" b="1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active</a:t>
            </a:r>
            <a:r>
              <a:rPr lang="fr-BE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and </a:t>
            </a:r>
            <a:r>
              <a:rPr lang="fr-BE" sz="1200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passive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)</a:t>
            </a:r>
            <a:endParaRPr lang="fr-BE" sz="12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6" name="Text Box 41"/>
          <p:cNvSpPr txBox="1">
            <a:spLocks noChangeArrowheads="1"/>
          </p:cNvSpPr>
          <p:nvPr/>
        </p:nvSpPr>
        <p:spPr bwMode="auto">
          <a:xfrm>
            <a:off x="1187624" y="3933056"/>
            <a:ext cx="18722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000" b="1" i="1" dirty="0" err="1" smtClean="0">
                <a:latin typeface="Tahoma" pitchFamily="34" charset="0"/>
                <a:cs typeface="Tahoma" pitchFamily="34" charset="0"/>
              </a:rPr>
              <a:t>E.g</a:t>
            </a:r>
            <a:r>
              <a:rPr lang="fr-BE" sz="1000" b="1" i="1" dirty="0" smtClean="0">
                <a:latin typeface="Tahoma" pitchFamily="34" charset="0"/>
                <a:cs typeface="Tahoma" pitchFamily="34" charset="0"/>
              </a:rPr>
              <a:t>.  </a:t>
            </a:r>
            <a:r>
              <a:rPr lang="fr-BE" sz="1000" b="1" dirty="0" smtClean="0">
                <a:latin typeface="Tahoma" pitchFamily="34" charset="0"/>
                <a:cs typeface="Tahoma" pitchFamily="34" charset="0"/>
              </a:rPr>
              <a:t>cross-sections</a:t>
            </a:r>
            <a:endParaRPr lang="fr-BE" sz="10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semantic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ambiguity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41"/>
          <p:cNvSpPr txBox="1">
            <a:spLocks noChangeArrowheads="1"/>
          </p:cNvSpPr>
          <p:nvPr/>
        </p:nvSpPr>
        <p:spPr bwMode="auto">
          <a:xfrm>
            <a:off x="4644008" y="4582869"/>
            <a:ext cx="17281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err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Path</a:t>
            </a:r>
            <a:endParaRPr lang="fr-BE" sz="1200" b="1" dirty="0" smtClean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fr-BE" sz="1200" b="1" dirty="0" err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Stueckelberg</a:t>
            </a:r>
            <a:endParaRPr lang="fr-BE" sz="1200" b="1" dirty="0" smtClean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fr-BE" sz="12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Background</a:t>
            </a:r>
            <a:endParaRPr lang="fr-BE" sz="1200" b="1" i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1" name="Text Box 41"/>
          <p:cNvSpPr txBox="1">
            <a:spLocks noChangeArrowheads="1"/>
          </p:cNvSpPr>
          <p:nvPr/>
        </p:nvSpPr>
        <p:spPr bwMode="auto">
          <a:xfrm>
            <a:off x="683568" y="3625279"/>
            <a:ext cx="1800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Observables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4" name="Text Box 41"/>
          <p:cNvSpPr txBox="1">
            <a:spLocks noChangeArrowheads="1"/>
          </p:cNvSpPr>
          <p:nvPr/>
        </p:nvSpPr>
        <p:spPr bwMode="auto">
          <a:xfrm>
            <a:off x="5004048" y="1465039"/>
            <a:ext cx="17281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« 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measurable</a:t>
            </a:r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 »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6" name="Text Box 41"/>
          <p:cNvSpPr txBox="1">
            <a:spLocks noChangeArrowheads="1"/>
          </p:cNvSpPr>
          <p:nvPr/>
        </p:nvSpPr>
        <p:spPr bwMode="auto">
          <a:xfrm>
            <a:off x="707776" y="1124744"/>
            <a:ext cx="7678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Quid ?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7" name="Text Box 41"/>
          <p:cNvSpPr txBox="1">
            <a:spLocks noChangeArrowheads="1"/>
          </p:cNvSpPr>
          <p:nvPr/>
        </p:nvSpPr>
        <p:spPr bwMode="auto">
          <a:xfrm>
            <a:off x="2699792" y="1465039"/>
            <a:ext cx="14401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« 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physical</a:t>
            </a:r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 »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8" name="Text Box 41"/>
          <p:cNvSpPr txBox="1">
            <a:spLocks noChangeArrowheads="1"/>
          </p:cNvSpPr>
          <p:nvPr/>
        </p:nvSpPr>
        <p:spPr bwMode="auto">
          <a:xfrm>
            <a:off x="3419872" y="2617167"/>
            <a:ext cx="23042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« gauge invariant »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9" name="Double flèche horizontale 118"/>
          <p:cNvSpPr/>
          <p:nvPr/>
        </p:nvSpPr>
        <p:spPr>
          <a:xfrm>
            <a:off x="4211960" y="1537047"/>
            <a:ext cx="720080" cy="144016"/>
          </a:xfrm>
          <a:prstGeom prst="left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Double flèche horizontale 119"/>
          <p:cNvSpPr/>
          <p:nvPr/>
        </p:nvSpPr>
        <p:spPr>
          <a:xfrm rot="-3600000">
            <a:off x="4598356" y="2172886"/>
            <a:ext cx="720080" cy="144016"/>
          </a:xfrm>
          <a:prstGeom prst="left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Double flèche horizontale 120"/>
          <p:cNvSpPr/>
          <p:nvPr/>
        </p:nvSpPr>
        <p:spPr>
          <a:xfrm rot="3600000">
            <a:off x="3825563" y="2172887"/>
            <a:ext cx="720080" cy="144016"/>
          </a:xfrm>
          <a:prstGeom prst="left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Text Box 41"/>
          <p:cNvSpPr txBox="1">
            <a:spLocks noChangeArrowheads="1"/>
          </p:cNvSpPr>
          <p:nvPr/>
        </p:nvSpPr>
        <p:spPr bwMode="auto">
          <a:xfrm>
            <a:off x="3491880" y="3625279"/>
            <a:ext cx="55446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Measurable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physical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, gauge invariant (</a:t>
            </a:r>
            <a:r>
              <a:rPr lang="fr-BE" sz="1200" b="1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active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 and </a:t>
            </a:r>
            <a:r>
              <a:rPr lang="fr-BE" sz="1200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passive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)</a:t>
            </a:r>
            <a:endParaRPr lang="fr-BE" sz="12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5" name="Text Box 41"/>
          <p:cNvSpPr txBox="1">
            <a:spLocks noChangeArrowheads="1"/>
          </p:cNvSpPr>
          <p:nvPr/>
        </p:nvSpPr>
        <p:spPr bwMode="auto">
          <a:xfrm>
            <a:off x="1691680" y="4752000"/>
            <a:ext cx="29523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Expansion 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scheme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6" name="Text Box 41"/>
          <p:cNvSpPr txBox="1">
            <a:spLocks noChangeArrowheads="1"/>
          </p:cNvSpPr>
          <p:nvPr/>
        </p:nvSpPr>
        <p:spPr bwMode="auto">
          <a:xfrm>
            <a:off x="1187624" y="3933056"/>
            <a:ext cx="18722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000" b="1" i="1" dirty="0" err="1" smtClean="0">
                <a:latin typeface="Tahoma" pitchFamily="34" charset="0"/>
                <a:cs typeface="Tahoma" pitchFamily="34" charset="0"/>
              </a:rPr>
              <a:t>E.g</a:t>
            </a:r>
            <a:r>
              <a:rPr lang="fr-BE" sz="1000" b="1" i="1" dirty="0" smtClean="0">
                <a:latin typeface="Tahoma" pitchFamily="34" charset="0"/>
                <a:cs typeface="Tahoma" pitchFamily="34" charset="0"/>
              </a:rPr>
              <a:t>.  </a:t>
            </a:r>
            <a:r>
              <a:rPr lang="fr-BE" sz="1000" b="1" dirty="0" smtClean="0">
                <a:latin typeface="Tahoma" pitchFamily="34" charset="0"/>
                <a:cs typeface="Tahoma" pitchFamily="34" charset="0"/>
              </a:rPr>
              <a:t>cross-sections</a:t>
            </a:r>
            <a:endParaRPr lang="fr-BE" sz="1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8" name="Flèche vers le bas 127"/>
          <p:cNvSpPr/>
          <p:nvPr/>
        </p:nvSpPr>
        <p:spPr>
          <a:xfrm>
            <a:off x="1403648" y="4608000"/>
            <a:ext cx="144016" cy="648072"/>
          </a:xfrm>
          <a:prstGeom prst="down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Accolade ouvrante 128"/>
          <p:cNvSpPr/>
          <p:nvPr/>
        </p:nvSpPr>
        <p:spPr>
          <a:xfrm>
            <a:off x="4860032" y="4581128"/>
            <a:ext cx="72008" cy="64807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30" name="Accolade ouvrante 129"/>
          <p:cNvSpPr/>
          <p:nvPr/>
        </p:nvSpPr>
        <p:spPr>
          <a:xfrm rot="10800000">
            <a:off x="6084169" y="4581128"/>
            <a:ext cx="72008" cy="64807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31" name="Text Box 41"/>
          <p:cNvSpPr txBox="1">
            <a:spLocks noChangeArrowheads="1"/>
          </p:cNvSpPr>
          <p:nvPr/>
        </p:nvSpPr>
        <p:spPr bwMode="auto">
          <a:xfrm>
            <a:off x="6156176" y="4773600"/>
            <a:ext cx="12241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dependent</a:t>
            </a:r>
            <a:endParaRPr lang="fr-BE" sz="12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6" name="Text Box 41"/>
          <p:cNvSpPr txBox="1">
            <a:spLocks noChangeArrowheads="1"/>
          </p:cNvSpPr>
          <p:nvPr/>
        </p:nvSpPr>
        <p:spPr bwMode="auto">
          <a:xfrm>
            <a:off x="2195736" y="5054987"/>
            <a:ext cx="20882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000" b="1" i="1" dirty="0" err="1" smtClean="0">
                <a:latin typeface="Tahoma" pitchFamily="34" charset="0"/>
                <a:cs typeface="Tahoma" pitchFamily="34" charset="0"/>
              </a:rPr>
              <a:t>E.g</a:t>
            </a:r>
            <a:r>
              <a:rPr lang="fr-BE" sz="1000" b="1" i="1" dirty="0" smtClean="0">
                <a:latin typeface="Tahoma" pitchFamily="34" charset="0"/>
                <a:cs typeface="Tahoma" pitchFamily="34" charset="0"/>
              </a:rPr>
              <a:t>.  </a:t>
            </a:r>
            <a:r>
              <a:rPr lang="fr-BE" sz="1000" b="1" dirty="0" err="1" smtClean="0">
                <a:latin typeface="Tahoma" pitchFamily="34" charset="0"/>
                <a:cs typeface="Tahoma" pitchFamily="34" charset="0"/>
              </a:rPr>
              <a:t>collinear</a:t>
            </a:r>
            <a:r>
              <a:rPr lang="fr-BE" sz="1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BE" sz="1000" b="1" dirty="0" err="1" smtClean="0">
                <a:latin typeface="Tahoma" pitchFamily="34" charset="0"/>
                <a:cs typeface="Tahoma" pitchFamily="34" charset="0"/>
              </a:rPr>
              <a:t>factorization</a:t>
            </a:r>
            <a:endParaRPr lang="fr-BE" sz="10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semantic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ambiguity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41"/>
          <p:cNvSpPr txBox="1">
            <a:spLocks noChangeArrowheads="1"/>
          </p:cNvSpPr>
          <p:nvPr/>
        </p:nvSpPr>
        <p:spPr bwMode="auto">
          <a:xfrm>
            <a:off x="4644008" y="4582869"/>
            <a:ext cx="17281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err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Path</a:t>
            </a:r>
            <a:endParaRPr lang="fr-BE" sz="1200" b="1" dirty="0" smtClean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fr-BE" sz="1200" b="1" dirty="0" err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Stueckelberg</a:t>
            </a:r>
            <a:endParaRPr lang="fr-BE" sz="1200" b="1" dirty="0" smtClean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fr-BE" sz="12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Background</a:t>
            </a:r>
            <a:endParaRPr lang="fr-BE" sz="1200" b="1" i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1" name="Text Box 41"/>
          <p:cNvSpPr txBox="1">
            <a:spLocks noChangeArrowheads="1"/>
          </p:cNvSpPr>
          <p:nvPr/>
        </p:nvSpPr>
        <p:spPr bwMode="auto">
          <a:xfrm>
            <a:off x="683568" y="3625279"/>
            <a:ext cx="1800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Observables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2" name="Text Box 41"/>
          <p:cNvSpPr txBox="1">
            <a:spLocks noChangeArrowheads="1"/>
          </p:cNvSpPr>
          <p:nvPr/>
        </p:nvSpPr>
        <p:spPr bwMode="auto">
          <a:xfrm>
            <a:off x="683568" y="5683314"/>
            <a:ext cx="19442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i="1" dirty="0" smtClean="0">
                <a:latin typeface="Tahoma" pitchFamily="34" charset="0"/>
                <a:cs typeface="Tahoma" pitchFamily="34" charset="0"/>
              </a:rPr>
              <a:t>Quasi</a:t>
            </a:r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-observables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4" name="Text Box 41"/>
          <p:cNvSpPr txBox="1">
            <a:spLocks noChangeArrowheads="1"/>
          </p:cNvSpPr>
          <p:nvPr/>
        </p:nvSpPr>
        <p:spPr bwMode="auto">
          <a:xfrm>
            <a:off x="5004048" y="1465039"/>
            <a:ext cx="17281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« 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measurable</a:t>
            </a:r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 »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6" name="Text Box 41"/>
          <p:cNvSpPr txBox="1">
            <a:spLocks noChangeArrowheads="1"/>
          </p:cNvSpPr>
          <p:nvPr/>
        </p:nvSpPr>
        <p:spPr bwMode="auto">
          <a:xfrm>
            <a:off x="707776" y="1124744"/>
            <a:ext cx="7678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Quid ?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7" name="Text Box 41"/>
          <p:cNvSpPr txBox="1">
            <a:spLocks noChangeArrowheads="1"/>
          </p:cNvSpPr>
          <p:nvPr/>
        </p:nvSpPr>
        <p:spPr bwMode="auto">
          <a:xfrm>
            <a:off x="2699792" y="1465039"/>
            <a:ext cx="14401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« 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physical</a:t>
            </a:r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 »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8" name="Text Box 41"/>
          <p:cNvSpPr txBox="1">
            <a:spLocks noChangeArrowheads="1"/>
          </p:cNvSpPr>
          <p:nvPr/>
        </p:nvSpPr>
        <p:spPr bwMode="auto">
          <a:xfrm>
            <a:off x="3419872" y="2617167"/>
            <a:ext cx="23042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« gauge invariant »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9" name="Double flèche horizontale 118"/>
          <p:cNvSpPr/>
          <p:nvPr/>
        </p:nvSpPr>
        <p:spPr>
          <a:xfrm>
            <a:off x="4211960" y="1537047"/>
            <a:ext cx="720080" cy="144016"/>
          </a:xfrm>
          <a:prstGeom prst="left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Double flèche horizontale 119"/>
          <p:cNvSpPr/>
          <p:nvPr/>
        </p:nvSpPr>
        <p:spPr>
          <a:xfrm rot="-3600000">
            <a:off x="4598356" y="2172886"/>
            <a:ext cx="720080" cy="144016"/>
          </a:xfrm>
          <a:prstGeom prst="left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Double flèche horizontale 120"/>
          <p:cNvSpPr/>
          <p:nvPr/>
        </p:nvSpPr>
        <p:spPr>
          <a:xfrm rot="3600000">
            <a:off x="3825563" y="2172887"/>
            <a:ext cx="720080" cy="144016"/>
          </a:xfrm>
          <a:prstGeom prst="left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Text Box 41"/>
          <p:cNvSpPr txBox="1">
            <a:spLocks noChangeArrowheads="1"/>
          </p:cNvSpPr>
          <p:nvPr/>
        </p:nvSpPr>
        <p:spPr bwMode="auto">
          <a:xfrm>
            <a:off x="3491880" y="3625279"/>
            <a:ext cx="55446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Measurable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physical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, gauge invariant (</a:t>
            </a:r>
            <a:r>
              <a:rPr lang="fr-BE" sz="1200" b="1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active</a:t>
            </a:r>
            <a:r>
              <a:rPr lang="fr-BE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and </a:t>
            </a:r>
            <a:r>
              <a:rPr lang="fr-BE" sz="1200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passive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)</a:t>
            </a:r>
            <a:endParaRPr lang="fr-BE" sz="12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4" name="Text Box 41"/>
          <p:cNvSpPr txBox="1">
            <a:spLocks noChangeArrowheads="1"/>
          </p:cNvSpPr>
          <p:nvPr/>
        </p:nvSpPr>
        <p:spPr bwMode="auto">
          <a:xfrm>
            <a:off x="3491880" y="5683314"/>
            <a:ext cx="55446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« </a:t>
            </a:r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Measurable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 », « </a:t>
            </a:r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physical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 », « gauge invariant » (</a:t>
            </a:r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only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BE" sz="1200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passive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)</a:t>
            </a:r>
            <a:endParaRPr lang="fr-BE" sz="12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5" name="Text Box 41"/>
          <p:cNvSpPr txBox="1">
            <a:spLocks noChangeArrowheads="1"/>
          </p:cNvSpPr>
          <p:nvPr/>
        </p:nvSpPr>
        <p:spPr bwMode="auto">
          <a:xfrm>
            <a:off x="1691680" y="4752000"/>
            <a:ext cx="29523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Expansion 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scheme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6" name="Text Box 41"/>
          <p:cNvSpPr txBox="1">
            <a:spLocks noChangeArrowheads="1"/>
          </p:cNvSpPr>
          <p:nvPr/>
        </p:nvSpPr>
        <p:spPr bwMode="auto">
          <a:xfrm>
            <a:off x="1187624" y="3933056"/>
            <a:ext cx="18722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000" b="1" i="1" dirty="0" err="1" smtClean="0">
                <a:latin typeface="Tahoma" pitchFamily="34" charset="0"/>
                <a:cs typeface="Tahoma" pitchFamily="34" charset="0"/>
              </a:rPr>
              <a:t>E.g</a:t>
            </a:r>
            <a:r>
              <a:rPr lang="fr-BE" sz="1000" b="1" i="1" dirty="0" smtClean="0">
                <a:latin typeface="Tahoma" pitchFamily="34" charset="0"/>
                <a:cs typeface="Tahoma" pitchFamily="34" charset="0"/>
              </a:rPr>
              <a:t>.  </a:t>
            </a:r>
            <a:r>
              <a:rPr lang="fr-BE" sz="1000" b="1" dirty="0" smtClean="0">
                <a:latin typeface="Tahoma" pitchFamily="34" charset="0"/>
                <a:cs typeface="Tahoma" pitchFamily="34" charset="0"/>
              </a:rPr>
              <a:t>cross-sections</a:t>
            </a:r>
            <a:endParaRPr lang="fr-BE" sz="1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7" name="Text Box 41"/>
          <p:cNvSpPr txBox="1">
            <a:spLocks noChangeArrowheads="1"/>
          </p:cNvSpPr>
          <p:nvPr/>
        </p:nvSpPr>
        <p:spPr bwMode="auto">
          <a:xfrm>
            <a:off x="1187624" y="5991091"/>
            <a:ext cx="18722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000" b="1" i="1" dirty="0" err="1" smtClean="0">
                <a:latin typeface="Tahoma" pitchFamily="34" charset="0"/>
                <a:cs typeface="Tahoma" pitchFamily="34" charset="0"/>
              </a:rPr>
              <a:t>E.g</a:t>
            </a:r>
            <a:r>
              <a:rPr lang="fr-BE" sz="1000" b="1" i="1" dirty="0" smtClean="0">
                <a:latin typeface="Tahoma" pitchFamily="34" charset="0"/>
                <a:cs typeface="Tahoma" pitchFamily="34" charset="0"/>
              </a:rPr>
              <a:t>.  </a:t>
            </a:r>
            <a:r>
              <a:rPr lang="fr-BE" sz="1000" b="1" dirty="0" smtClean="0">
                <a:latin typeface="Tahoma" pitchFamily="34" charset="0"/>
                <a:cs typeface="Tahoma" pitchFamily="34" charset="0"/>
              </a:rPr>
              <a:t>parton distributions</a:t>
            </a:r>
            <a:endParaRPr lang="fr-BE" sz="1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8" name="Flèche vers le bas 127"/>
          <p:cNvSpPr/>
          <p:nvPr/>
        </p:nvSpPr>
        <p:spPr>
          <a:xfrm>
            <a:off x="1403648" y="4608000"/>
            <a:ext cx="144016" cy="648072"/>
          </a:xfrm>
          <a:prstGeom prst="down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Accolade ouvrante 128"/>
          <p:cNvSpPr/>
          <p:nvPr/>
        </p:nvSpPr>
        <p:spPr>
          <a:xfrm>
            <a:off x="4860032" y="4581128"/>
            <a:ext cx="72008" cy="64807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30" name="Accolade ouvrante 129"/>
          <p:cNvSpPr/>
          <p:nvPr/>
        </p:nvSpPr>
        <p:spPr>
          <a:xfrm rot="10800000">
            <a:off x="6084169" y="4581128"/>
            <a:ext cx="72008" cy="64807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31" name="Text Box 41"/>
          <p:cNvSpPr txBox="1">
            <a:spLocks noChangeArrowheads="1"/>
          </p:cNvSpPr>
          <p:nvPr/>
        </p:nvSpPr>
        <p:spPr bwMode="auto">
          <a:xfrm>
            <a:off x="6156176" y="4773600"/>
            <a:ext cx="12241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dependent</a:t>
            </a:r>
            <a:endParaRPr lang="fr-BE" sz="12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6" name="Text Box 41"/>
          <p:cNvSpPr txBox="1">
            <a:spLocks noChangeArrowheads="1"/>
          </p:cNvSpPr>
          <p:nvPr/>
        </p:nvSpPr>
        <p:spPr bwMode="auto">
          <a:xfrm>
            <a:off x="2195736" y="5054987"/>
            <a:ext cx="20882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000" b="1" i="1" dirty="0" err="1" smtClean="0">
                <a:latin typeface="Tahoma" pitchFamily="34" charset="0"/>
                <a:cs typeface="Tahoma" pitchFamily="34" charset="0"/>
              </a:rPr>
              <a:t>E.g</a:t>
            </a:r>
            <a:r>
              <a:rPr lang="fr-BE" sz="1000" b="1" i="1" dirty="0" smtClean="0">
                <a:latin typeface="Tahoma" pitchFamily="34" charset="0"/>
                <a:cs typeface="Tahoma" pitchFamily="34" charset="0"/>
              </a:rPr>
              <a:t>.  </a:t>
            </a:r>
            <a:r>
              <a:rPr lang="fr-BE" sz="1000" b="1" dirty="0" err="1" smtClean="0">
                <a:latin typeface="Tahoma" pitchFamily="34" charset="0"/>
                <a:cs typeface="Tahoma" pitchFamily="34" charset="0"/>
              </a:rPr>
              <a:t>collinear</a:t>
            </a:r>
            <a:r>
              <a:rPr lang="fr-BE" sz="1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BE" sz="1000" b="1" dirty="0" err="1" smtClean="0">
                <a:latin typeface="Tahoma" pitchFamily="34" charset="0"/>
                <a:cs typeface="Tahoma" pitchFamily="34" charset="0"/>
              </a:rPr>
              <a:t>factorization</a:t>
            </a:r>
            <a:endParaRPr lang="fr-BE" sz="10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2" name="Picture 12" descr="E:\Physique\Talks\QCD'N 12\Ji_split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1088" y="2297113"/>
            <a:ext cx="2057400" cy="1296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13" descr="E:\Physique\Talks\QCD'N 12\GIE1_split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2292350"/>
            <a:ext cx="2057400" cy="1296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Picture 2" descr="E:\Physique\Talks\QCD'N 12\Wak1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1088" y="4689475"/>
            <a:ext cx="2057400" cy="1298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Picture 13" descr="E:\Physique\Talks\QCD'N 12\GIE1_split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013" y="4689475"/>
            <a:ext cx="2057400" cy="1298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7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6225"/>
          <a:stretch>
            <a:fillRect/>
          </a:stretch>
        </p:blipFill>
        <p:spPr bwMode="auto">
          <a:xfrm>
            <a:off x="6964363" y="3201988"/>
            <a:ext cx="1744662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789" b="33775"/>
          <a:stretch>
            <a:fillRect/>
          </a:stretch>
        </p:blipFill>
        <p:spPr bwMode="auto">
          <a:xfrm>
            <a:off x="6964363" y="2795588"/>
            <a:ext cx="1744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454" b="68211"/>
          <a:stretch>
            <a:fillRect/>
          </a:stretch>
        </p:blipFill>
        <p:spPr bwMode="auto">
          <a:xfrm>
            <a:off x="6964363" y="2427288"/>
            <a:ext cx="1317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799" b="75552"/>
          <a:stretch>
            <a:fillRect/>
          </a:stretch>
        </p:blipFill>
        <p:spPr bwMode="auto">
          <a:xfrm>
            <a:off x="2447925" y="2224088"/>
            <a:ext cx="133032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587" b="50861"/>
          <a:stretch>
            <a:fillRect/>
          </a:stretch>
        </p:blipFill>
        <p:spPr bwMode="auto">
          <a:xfrm>
            <a:off x="2447925" y="2584450"/>
            <a:ext cx="1744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14" t="49139" b="27274"/>
          <a:stretch>
            <a:fillRect/>
          </a:stretch>
        </p:blipFill>
        <p:spPr bwMode="auto">
          <a:xfrm>
            <a:off x="2419350" y="3016250"/>
            <a:ext cx="1409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93" t="74693"/>
          <a:stretch>
            <a:fillRect/>
          </a:stretch>
        </p:blipFill>
        <p:spPr bwMode="auto">
          <a:xfrm>
            <a:off x="2419350" y="3400425"/>
            <a:ext cx="1684338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4693"/>
          <a:stretch>
            <a:fillRect/>
          </a:stretch>
        </p:blipFill>
        <p:spPr bwMode="auto">
          <a:xfrm>
            <a:off x="2465388" y="5780088"/>
            <a:ext cx="20002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048" t="49139" b="25307"/>
          <a:stretch>
            <a:fillRect/>
          </a:stretch>
        </p:blipFill>
        <p:spPr bwMode="auto">
          <a:xfrm>
            <a:off x="2411413" y="5384800"/>
            <a:ext cx="1579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587" b="50861"/>
          <a:stretch>
            <a:fillRect/>
          </a:stretch>
        </p:blipFill>
        <p:spPr bwMode="auto">
          <a:xfrm>
            <a:off x="2430463" y="4970463"/>
            <a:ext cx="2000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524" b="76413"/>
          <a:stretch>
            <a:fillRect/>
          </a:stretch>
        </p:blipFill>
        <p:spPr bwMode="auto">
          <a:xfrm>
            <a:off x="2447925" y="4610100"/>
            <a:ext cx="1330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458"/>
          <a:stretch>
            <a:fillRect/>
          </a:stretch>
        </p:blipFill>
        <p:spPr bwMode="auto">
          <a:xfrm>
            <a:off x="6948488" y="5773738"/>
            <a:ext cx="1760537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9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122" b="68211"/>
          <a:stretch>
            <a:fillRect/>
          </a:stretch>
        </p:blipFill>
        <p:spPr bwMode="auto">
          <a:xfrm>
            <a:off x="6948488" y="5414963"/>
            <a:ext cx="15478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0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789" b="33775"/>
          <a:stretch>
            <a:fillRect/>
          </a:stretch>
        </p:blipFill>
        <p:spPr bwMode="auto">
          <a:xfrm>
            <a:off x="6948488" y="4970463"/>
            <a:ext cx="1744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1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454" b="68211"/>
          <a:stretch>
            <a:fillRect/>
          </a:stretch>
        </p:blipFill>
        <p:spPr bwMode="auto">
          <a:xfrm>
            <a:off x="6948488" y="4613275"/>
            <a:ext cx="1317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Rectangle 75"/>
          <p:cNvSpPr/>
          <p:nvPr/>
        </p:nvSpPr>
        <p:spPr>
          <a:xfrm>
            <a:off x="107950" y="1295400"/>
            <a:ext cx="4392613" cy="537368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7" name="Rectangle 76"/>
          <p:cNvSpPr/>
          <p:nvPr/>
        </p:nvSpPr>
        <p:spPr>
          <a:xfrm>
            <a:off x="4643438" y="1295400"/>
            <a:ext cx="4392612" cy="537368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264" name="Text Box 97"/>
          <p:cNvSpPr txBox="1">
            <a:spLocks noChangeArrowheads="1"/>
          </p:cNvSpPr>
          <p:nvPr/>
        </p:nvSpPr>
        <p:spPr bwMode="auto">
          <a:xfrm>
            <a:off x="1547813" y="1184275"/>
            <a:ext cx="1600200" cy="339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600" b="1">
                <a:latin typeface="Tahoma" pitchFamily="34" charset="0"/>
                <a:cs typeface="Tahoma" pitchFamily="34" charset="0"/>
              </a:rPr>
              <a:t>Canonical</a:t>
            </a:r>
          </a:p>
        </p:txBody>
      </p:sp>
      <p:sp>
        <p:nvSpPr>
          <p:cNvPr id="10265" name="Text Box 97"/>
          <p:cNvSpPr txBox="1">
            <a:spLocks noChangeArrowheads="1"/>
          </p:cNvSpPr>
          <p:nvPr/>
        </p:nvSpPr>
        <p:spPr bwMode="auto">
          <a:xfrm>
            <a:off x="6011863" y="1184275"/>
            <a:ext cx="1600200" cy="339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600" b="1">
                <a:latin typeface="Tahoma" pitchFamily="34" charset="0"/>
                <a:cs typeface="Tahoma" pitchFamily="34" charset="0"/>
              </a:rPr>
              <a:t>Kinetic</a:t>
            </a:r>
          </a:p>
        </p:txBody>
      </p:sp>
      <p:sp>
        <p:nvSpPr>
          <p:cNvPr id="10266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The observability</a:t>
            </a:r>
          </a:p>
        </p:txBody>
      </p:sp>
      <p:sp>
        <p:nvSpPr>
          <p:cNvPr id="10267" name="Text Box 53"/>
          <p:cNvSpPr txBox="1">
            <a:spLocks noChangeArrowheads="1"/>
          </p:cNvSpPr>
          <p:nvPr/>
        </p:nvSpPr>
        <p:spPr bwMode="auto">
          <a:xfrm>
            <a:off x="1619250" y="2463800"/>
            <a:ext cx="3603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</a:p>
        </p:txBody>
      </p:sp>
      <p:sp>
        <p:nvSpPr>
          <p:cNvPr id="10268" name="Text Box 53"/>
          <p:cNvSpPr txBox="1">
            <a:spLocks noChangeArrowheads="1"/>
          </p:cNvSpPr>
          <p:nvPr/>
        </p:nvSpPr>
        <p:spPr bwMode="auto">
          <a:xfrm>
            <a:off x="1763713" y="2922588"/>
            <a:ext cx="3603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</a:p>
        </p:txBody>
      </p:sp>
      <p:sp>
        <p:nvSpPr>
          <p:cNvPr id="10269" name="Text Box 53"/>
          <p:cNvSpPr txBox="1">
            <a:spLocks noChangeArrowheads="1"/>
          </p:cNvSpPr>
          <p:nvPr/>
        </p:nvSpPr>
        <p:spPr bwMode="auto">
          <a:xfrm>
            <a:off x="971550" y="2968625"/>
            <a:ext cx="3603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</a:p>
        </p:txBody>
      </p:sp>
      <p:sp>
        <p:nvSpPr>
          <p:cNvPr id="10270" name="Text Box 53"/>
          <p:cNvSpPr txBox="1">
            <a:spLocks noChangeArrowheads="1"/>
          </p:cNvSpPr>
          <p:nvPr/>
        </p:nvSpPr>
        <p:spPr bwMode="auto">
          <a:xfrm>
            <a:off x="900113" y="2417763"/>
            <a:ext cx="3587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</a:p>
        </p:txBody>
      </p:sp>
      <p:sp>
        <p:nvSpPr>
          <p:cNvPr id="10271" name="Text Box 53"/>
          <p:cNvSpPr txBox="1">
            <a:spLocks noChangeArrowheads="1"/>
          </p:cNvSpPr>
          <p:nvPr/>
        </p:nvSpPr>
        <p:spPr bwMode="auto">
          <a:xfrm>
            <a:off x="1619250" y="4860925"/>
            <a:ext cx="3603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</a:p>
        </p:txBody>
      </p:sp>
      <p:sp>
        <p:nvSpPr>
          <p:cNvPr id="10272" name="Text Box 53"/>
          <p:cNvSpPr txBox="1">
            <a:spLocks noChangeArrowheads="1"/>
          </p:cNvSpPr>
          <p:nvPr/>
        </p:nvSpPr>
        <p:spPr bwMode="auto">
          <a:xfrm>
            <a:off x="1763713" y="5319713"/>
            <a:ext cx="3603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</a:p>
        </p:txBody>
      </p:sp>
      <p:sp>
        <p:nvSpPr>
          <p:cNvPr id="10273" name="Text Box 53"/>
          <p:cNvSpPr txBox="1">
            <a:spLocks noChangeArrowheads="1"/>
          </p:cNvSpPr>
          <p:nvPr/>
        </p:nvSpPr>
        <p:spPr bwMode="auto">
          <a:xfrm>
            <a:off x="971550" y="5365750"/>
            <a:ext cx="3603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</a:p>
        </p:txBody>
      </p:sp>
      <p:sp>
        <p:nvSpPr>
          <p:cNvPr id="10274" name="Text Box 53"/>
          <p:cNvSpPr txBox="1">
            <a:spLocks noChangeArrowheads="1"/>
          </p:cNvSpPr>
          <p:nvPr/>
        </p:nvSpPr>
        <p:spPr bwMode="auto">
          <a:xfrm>
            <a:off x="900113" y="4816475"/>
            <a:ext cx="3587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</a:p>
        </p:txBody>
      </p:sp>
      <p:sp>
        <p:nvSpPr>
          <p:cNvPr id="10275" name="Text Box 53"/>
          <p:cNvSpPr txBox="1">
            <a:spLocks noChangeArrowheads="1"/>
          </p:cNvSpPr>
          <p:nvPr/>
        </p:nvSpPr>
        <p:spPr bwMode="auto">
          <a:xfrm>
            <a:off x="6156325" y="4860925"/>
            <a:ext cx="3603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</a:p>
        </p:txBody>
      </p:sp>
      <p:sp>
        <p:nvSpPr>
          <p:cNvPr id="10276" name="Text Box 53"/>
          <p:cNvSpPr txBox="1">
            <a:spLocks noChangeArrowheads="1"/>
          </p:cNvSpPr>
          <p:nvPr/>
        </p:nvSpPr>
        <p:spPr bwMode="auto">
          <a:xfrm>
            <a:off x="6300788" y="5319713"/>
            <a:ext cx="3587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</a:p>
        </p:txBody>
      </p:sp>
      <p:sp>
        <p:nvSpPr>
          <p:cNvPr id="10277" name="Text Box 53"/>
          <p:cNvSpPr txBox="1">
            <a:spLocks noChangeArrowheads="1"/>
          </p:cNvSpPr>
          <p:nvPr/>
        </p:nvSpPr>
        <p:spPr bwMode="auto">
          <a:xfrm>
            <a:off x="5435600" y="5294313"/>
            <a:ext cx="3603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</a:p>
        </p:txBody>
      </p:sp>
      <p:sp>
        <p:nvSpPr>
          <p:cNvPr id="10278" name="Text Box 53"/>
          <p:cNvSpPr txBox="1">
            <a:spLocks noChangeArrowheads="1"/>
          </p:cNvSpPr>
          <p:nvPr/>
        </p:nvSpPr>
        <p:spPr bwMode="auto">
          <a:xfrm>
            <a:off x="5508625" y="4718050"/>
            <a:ext cx="3587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</a:p>
        </p:txBody>
      </p:sp>
      <p:sp>
        <p:nvSpPr>
          <p:cNvPr id="10279" name="Text Box 53"/>
          <p:cNvSpPr txBox="1">
            <a:spLocks noChangeArrowheads="1"/>
          </p:cNvSpPr>
          <p:nvPr/>
        </p:nvSpPr>
        <p:spPr bwMode="auto">
          <a:xfrm>
            <a:off x="6156325" y="2474913"/>
            <a:ext cx="3603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</a:p>
        </p:txBody>
      </p:sp>
      <p:sp>
        <p:nvSpPr>
          <p:cNvPr id="10280" name="Text Box 53"/>
          <p:cNvSpPr txBox="1">
            <a:spLocks noChangeArrowheads="1"/>
          </p:cNvSpPr>
          <p:nvPr/>
        </p:nvSpPr>
        <p:spPr bwMode="auto">
          <a:xfrm>
            <a:off x="5580063" y="2941638"/>
            <a:ext cx="3603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J</a:t>
            </a:r>
            <a:r>
              <a:rPr lang="fr-BE" sz="1100" b="1" baseline="-25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</a:p>
        </p:txBody>
      </p:sp>
      <p:sp>
        <p:nvSpPr>
          <p:cNvPr id="10281" name="Text Box 53"/>
          <p:cNvSpPr txBox="1">
            <a:spLocks noChangeArrowheads="1"/>
          </p:cNvSpPr>
          <p:nvPr/>
        </p:nvSpPr>
        <p:spPr bwMode="auto">
          <a:xfrm>
            <a:off x="5508625" y="2332038"/>
            <a:ext cx="3587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1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</a:p>
        </p:txBody>
      </p:sp>
      <p:sp>
        <p:nvSpPr>
          <p:cNvPr id="81" name="Espace réservé du contenu 2"/>
          <p:cNvSpPr txBox="1">
            <a:spLocks/>
          </p:cNvSpPr>
          <p:nvPr/>
        </p:nvSpPr>
        <p:spPr>
          <a:xfrm>
            <a:off x="5302250" y="685800"/>
            <a:ext cx="2089150" cy="287338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Not observable</a:t>
            </a:r>
            <a:endParaRPr lang="fr-FR" sz="1400" b="1" i="1" dirty="0">
              <a:solidFill>
                <a:schemeClr val="bg1">
                  <a:lumMod val="6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283" name="Espace réservé du contenu 2"/>
          <p:cNvSpPr txBox="1">
            <a:spLocks/>
          </p:cNvSpPr>
          <p:nvPr/>
        </p:nvSpPr>
        <p:spPr bwMode="auto">
          <a:xfrm>
            <a:off x="1752600" y="685800"/>
            <a:ext cx="208756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4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Observable</a:t>
            </a:r>
            <a:endParaRPr lang="fr-FR" sz="1400" b="1" i="1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84" name="Espace réservé du contenu 2"/>
          <p:cNvSpPr txBox="1">
            <a:spLocks/>
          </p:cNvSpPr>
          <p:nvPr/>
        </p:nvSpPr>
        <p:spPr bwMode="auto">
          <a:xfrm>
            <a:off x="3549650" y="685800"/>
            <a:ext cx="20891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400" b="1" i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Quasi</a:t>
            </a:r>
            <a:r>
              <a:rPr lang="fr-FR" sz="14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-observable</a:t>
            </a:r>
            <a:endParaRPr lang="fr-FR" sz="1400" b="1" i="1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362200" y="2590800"/>
            <a:ext cx="2087563" cy="1219200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2362200" y="2209800"/>
            <a:ext cx="2087563" cy="3810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287" name="Espace réservé du contenu 2"/>
          <p:cNvSpPr txBox="1">
            <a:spLocks/>
          </p:cNvSpPr>
          <p:nvPr/>
        </p:nvSpPr>
        <p:spPr bwMode="auto">
          <a:xfrm>
            <a:off x="4716463" y="4114800"/>
            <a:ext cx="230346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4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[Wakamatsu (2010)]</a:t>
            </a:r>
            <a:endParaRPr lang="fr-FR" sz="1400" b="1" i="1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88" name="Espace réservé du contenu 2"/>
          <p:cNvSpPr txBox="1">
            <a:spLocks/>
          </p:cNvSpPr>
          <p:nvPr/>
        </p:nvSpPr>
        <p:spPr bwMode="auto">
          <a:xfrm>
            <a:off x="4716463" y="1717675"/>
            <a:ext cx="12271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4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[Ji (1997)]</a:t>
            </a:r>
            <a:endParaRPr lang="fr-FR" sz="1400" b="1" i="1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89" name="Espace réservé du contenu 2"/>
          <p:cNvSpPr txBox="1">
            <a:spLocks/>
          </p:cNvSpPr>
          <p:nvPr/>
        </p:nvSpPr>
        <p:spPr bwMode="auto">
          <a:xfrm>
            <a:off x="179388" y="1720850"/>
            <a:ext cx="2592387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4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[Jaffe-Manohar (1990)]</a:t>
            </a:r>
            <a:endParaRPr lang="fr-FR" sz="1400" b="1" i="1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90" name="Espace réservé du contenu 2"/>
          <p:cNvSpPr txBox="1">
            <a:spLocks/>
          </p:cNvSpPr>
          <p:nvPr/>
        </p:nvSpPr>
        <p:spPr bwMode="auto">
          <a:xfrm>
            <a:off x="179388" y="4114800"/>
            <a:ext cx="20891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4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[Chen </a:t>
            </a:r>
            <a:r>
              <a:rPr lang="fr-FR" sz="1400" b="1" i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et al</a:t>
            </a:r>
            <a:r>
              <a:rPr lang="fr-FR" sz="14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. (2008)]</a:t>
            </a:r>
            <a:endParaRPr lang="fr-FR" sz="1400" b="1" i="1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362200" y="4572000"/>
            <a:ext cx="2087563" cy="3810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2362200" y="4953000"/>
            <a:ext cx="2087563" cy="1219200"/>
          </a:xfrm>
          <a:prstGeom prst="rect">
            <a:avLst/>
          </a:prstGeom>
          <a:solidFill>
            <a:srgbClr val="0033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6894513" y="2411413"/>
            <a:ext cx="2087562" cy="1189037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6894513" y="4572000"/>
            <a:ext cx="2087562" cy="80962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0" name="Rectangle 59"/>
          <p:cNvSpPr/>
          <p:nvPr/>
        </p:nvSpPr>
        <p:spPr>
          <a:xfrm>
            <a:off x="6894513" y="5381625"/>
            <a:ext cx="2087562" cy="1189038"/>
          </a:xfrm>
          <a:prstGeom prst="rect">
            <a:avLst/>
          </a:prstGeom>
          <a:solidFill>
            <a:srgbClr val="0033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267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The gluon spin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 cstate="print"/>
          <a:srcRect b="48624"/>
          <a:stretch>
            <a:fillRect/>
          </a:stretch>
        </p:blipFill>
        <p:spPr bwMode="auto">
          <a:xfrm>
            <a:off x="1371600" y="1114425"/>
            <a:ext cx="65674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3" cstate="print"/>
          <a:srcRect l="2538" t="51376" r="42931"/>
          <a:stretch>
            <a:fillRect/>
          </a:stretch>
        </p:blipFill>
        <p:spPr bwMode="auto">
          <a:xfrm>
            <a:off x="533400" y="4495800"/>
            <a:ext cx="35814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2" cstate="print"/>
          <a:srcRect l="3481" t="51376" r="36186"/>
          <a:stretch>
            <a:fillRect/>
          </a:stretch>
        </p:blipFill>
        <p:spPr bwMode="auto">
          <a:xfrm>
            <a:off x="4876800" y="4495800"/>
            <a:ext cx="39624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Espace réservé du contenu 2"/>
          <p:cNvSpPr txBox="1">
            <a:spLocks/>
          </p:cNvSpPr>
          <p:nvPr/>
        </p:nvSpPr>
        <p:spPr bwMode="auto">
          <a:xfrm>
            <a:off x="1522413" y="4191000"/>
            <a:ext cx="2592387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</a:pPr>
            <a:r>
              <a:rPr lang="fr-FR" sz="12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[Jaffe-Manohar (1990)]</a:t>
            </a:r>
            <a:endParaRPr lang="fr-FR" sz="1200" b="1" i="1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272" name="Espace réservé du contenu 2"/>
          <p:cNvSpPr txBox="1">
            <a:spLocks/>
          </p:cNvSpPr>
          <p:nvPr/>
        </p:nvSpPr>
        <p:spPr bwMode="auto">
          <a:xfrm>
            <a:off x="6751638" y="4191000"/>
            <a:ext cx="2087562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</a:pPr>
            <a:r>
              <a:rPr lang="fr-FR" sz="12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[Hatta (2011)]</a:t>
            </a:r>
          </a:p>
        </p:txBody>
      </p:sp>
      <p:sp>
        <p:nvSpPr>
          <p:cNvPr id="11273" name="Espace réservé du contenu 2"/>
          <p:cNvSpPr txBox="1">
            <a:spLocks/>
          </p:cNvSpPr>
          <p:nvPr/>
        </p:nvSpPr>
        <p:spPr bwMode="auto">
          <a:xfrm>
            <a:off x="5561013" y="3743325"/>
            <a:ext cx="2592387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400" b="1">
                <a:latin typeface="Tahoma" pitchFamily="34" charset="0"/>
                <a:cs typeface="Tahoma" pitchFamily="34" charset="0"/>
              </a:rPr>
              <a:t> Light-front GIE</a:t>
            </a:r>
          </a:p>
        </p:txBody>
      </p:sp>
      <p:pic>
        <p:nvPicPr>
          <p:cNvPr id="11274" name="Picture 4"/>
          <p:cNvPicPr>
            <a:picLocks noChangeAspect="1" noChangeArrowheads="1"/>
          </p:cNvPicPr>
          <p:nvPr/>
        </p:nvPicPr>
        <p:blipFill>
          <a:blip r:embed="rId4" cstate="print"/>
          <a:srcRect l="70705" t="33333" b="37500"/>
          <a:stretch>
            <a:fillRect/>
          </a:stretch>
        </p:blipFill>
        <p:spPr bwMode="auto">
          <a:xfrm>
            <a:off x="7273925" y="3781425"/>
            <a:ext cx="852488" cy="266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127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6725" y="3798888"/>
            <a:ext cx="652463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6" name="Espace réservé du contenu 2"/>
          <p:cNvSpPr txBox="1">
            <a:spLocks/>
          </p:cNvSpPr>
          <p:nvPr/>
        </p:nvSpPr>
        <p:spPr bwMode="auto">
          <a:xfrm>
            <a:off x="1066800" y="3743325"/>
            <a:ext cx="2592388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400" b="1">
                <a:latin typeface="Tahoma" pitchFamily="34" charset="0"/>
                <a:cs typeface="Tahoma" pitchFamily="34" charset="0"/>
              </a:rPr>
              <a:t> Light-front gauge</a:t>
            </a:r>
          </a:p>
        </p:txBody>
      </p:sp>
      <p:cxnSp>
        <p:nvCxnSpPr>
          <p:cNvPr id="11277" name="Connecteur droit avec flèche 40"/>
          <p:cNvCxnSpPr>
            <a:cxnSpLocks noChangeShapeType="1"/>
          </p:cNvCxnSpPr>
          <p:nvPr/>
        </p:nvCxnSpPr>
        <p:spPr bwMode="auto">
          <a:xfrm flipH="1">
            <a:off x="2743200" y="1038225"/>
            <a:ext cx="304800" cy="1524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stealth" w="med" len="med"/>
          </a:ln>
        </p:spPr>
      </p:cxnSp>
      <p:sp>
        <p:nvSpPr>
          <p:cNvPr id="11278" name="Text Box 41"/>
          <p:cNvSpPr txBox="1">
            <a:spLocks noChangeArrowheads="1"/>
          </p:cNvSpPr>
          <p:nvPr/>
        </p:nvSpPr>
        <p:spPr bwMode="auto">
          <a:xfrm>
            <a:off x="2971800" y="838200"/>
            <a:ext cx="228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200" b="1">
                <a:latin typeface="Tahoma" pitchFamily="34" charset="0"/>
                <a:cs typeface="Tahoma" pitchFamily="34" charset="0"/>
              </a:rPr>
              <a:t>Gluon helicity distribution</a:t>
            </a:r>
            <a:endParaRPr lang="fr-BE" sz="1200" b="1" i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253288" y="3760788"/>
            <a:ext cx="900112" cy="2778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1" name="Rectangle 60"/>
          <p:cNvSpPr/>
          <p:nvPr/>
        </p:nvSpPr>
        <p:spPr>
          <a:xfrm>
            <a:off x="2987675" y="3760788"/>
            <a:ext cx="755650" cy="304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281" name="Text Box 41"/>
          <p:cNvSpPr txBox="1">
            <a:spLocks noChangeArrowheads="1"/>
          </p:cNvSpPr>
          <p:nvPr/>
        </p:nvSpPr>
        <p:spPr bwMode="auto">
          <a:xfrm>
            <a:off x="914400" y="6238875"/>
            <a:ext cx="2819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2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Local fixed-gauge </a:t>
            </a:r>
            <a:r>
              <a:rPr lang="fr-BE" sz="1200" b="1">
                <a:latin typeface="Tahoma" pitchFamily="34" charset="0"/>
                <a:cs typeface="Tahoma" pitchFamily="34" charset="0"/>
              </a:rPr>
              <a:t>interpretation</a:t>
            </a:r>
            <a:endParaRPr lang="fr-BE" sz="1200" b="1" i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282" name="Text Box 41"/>
          <p:cNvSpPr txBox="1">
            <a:spLocks noChangeArrowheads="1"/>
          </p:cNvSpPr>
          <p:nvPr/>
        </p:nvSpPr>
        <p:spPr bwMode="auto">
          <a:xfrm>
            <a:off x="5105400" y="6238875"/>
            <a:ext cx="3429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2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Non-local gauge-invariant </a:t>
            </a:r>
            <a:r>
              <a:rPr lang="fr-BE" sz="1200" b="1">
                <a:latin typeface="Tahoma" pitchFamily="34" charset="0"/>
                <a:cs typeface="Tahoma" pitchFamily="34" charset="0"/>
              </a:rPr>
              <a:t>interpretation</a:t>
            </a:r>
            <a:endParaRPr lang="fr-BE" sz="1200" b="1" i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283" name="Text Box 41"/>
          <p:cNvSpPr txBox="1">
            <a:spLocks noChangeArrowheads="1"/>
          </p:cNvSpPr>
          <p:nvPr/>
        </p:nvSpPr>
        <p:spPr bwMode="auto">
          <a:xfrm>
            <a:off x="5105400" y="2695575"/>
            <a:ext cx="3733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200" b="1">
                <a:latin typeface="Tahoma" pitchFamily="34" charset="0"/>
                <a:cs typeface="Tahoma" pitchFamily="34" charset="0"/>
              </a:rPr>
              <a:t>« Measurable », gauge invariant but </a:t>
            </a:r>
            <a:r>
              <a:rPr lang="fr-BE" sz="12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non-local</a:t>
            </a:r>
            <a:endParaRPr lang="fr-BE" sz="1200" b="1" i="1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5" name="Flèche vers le bas 64"/>
          <p:cNvSpPr/>
          <p:nvPr/>
        </p:nvSpPr>
        <p:spPr>
          <a:xfrm rot="2700000">
            <a:off x="4093369" y="2851944"/>
            <a:ext cx="144462" cy="647700"/>
          </a:xfrm>
          <a:prstGeom prst="down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6" name="Flèche vers le bas 65"/>
          <p:cNvSpPr/>
          <p:nvPr/>
        </p:nvSpPr>
        <p:spPr>
          <a:xfrm rot="-2700000">
            <a:off x="4856163" y="2851150"/>
            <a:ext cx="144462" cy="647700"/>
          </a:xfrm>
          <a:prstGeom prst="down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space réservé du contenu 2"/>
          <p:cNvSpPr txBox="1">
            <a:spLocks/>
          </p:cNvSpPr>
          <p:nvPr/>
        </p:nvSpPr>
        <p:spPr>
          <a:xfrm>
            <a:off x="4716016" y="1412776"/>
            <a:ext cx="1152128" cy="286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Ji (1997)</a:t>
            </a:r>
            <a:endParaRPr kumimoji="0" lang="fr-FR" sz="1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Espace réservé du contenu 2"/>
          <p:cNvSpPr txBox="1">
            <a:spLocks/>
          </p:cNvSpPr>
          <p:nvPr/>
        </p:nvSpPr>
        <p:spPr>
          <a:xfrm>
            <a:off x="179512" y="1415876"/>
            <a:ext cx="2592288" cy="284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Jaffe-</a:t>
            </a:r>
            <a:r>
              <a:rPr lang="fr-FR" sz="1400" b="1" noProof="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Manohar</a:t>
            </a:r>
            <a:r>
              <a:rPr lang="fr-FR" sz="1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(1990)</a:t>
            </a:r>
            <a:endParaRPr kumimoji="0" lang="fr-FR" sz="1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" name="Picture 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6225"/>
          <a:stretch>
            <a:fillRect/>
          </a:stretch>
        </p:blipFill>
        <p:spPr bwMode="auto">
          <a:xfrm>
            <a:off x="6964139" y="2897188"/>
            <a:ext cx="17446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789" b="33775"/>
          <a:stretch>
            <a:fillRect/>
          </a:stretch>
        </p:blipFill>
        <p:spPr bwMode="auto">
          <a:xfrm>
            <a:off x="6964139" y="2491233"/>
            <a:ext cx="1744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454" b="68211"/>
          <a:stretch>
            <a:fillRect/>
          </a:stretch>
        </p:blipFill>
        <p:spPr bwMode="auto">
          <a:xfrm>
            <a:off x="6964139" y="2123188"/>
            <a:ext cx="1317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799" b="75552"/>
          <a:stretch>
            <a:fillRect/>
          </a:stretch>
        </p:blipFill>
        <p:spPr bwMode="auto">
          <a:xfrm>
            <a:off x="2447552" y="1919932"/>
            <a:ext cx="133032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587" b="50861"/>
          <a:stretch>
            <a:fillRect/>
          </a:stretch>
        </p:blipFill>
        <p:spPr bwMode="auto">
          <a:xfrm>
            <a:off x="2447552" y="2279972"/>
            <a:ext cx="1744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14" t="49139" b="27274"/>
          <a:stretch>
            <a:fillRect/>
          </a:stretch>
        </p:blipFill>
        <p:spPr bwMode="auto">
          <a:xfrm>
            <a:off x="2419399" y="2712020"/>
            <a:ext cx="1409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93" t="74693"/>
          <a:stretch>
            <a:fillRect/>
          </a:stretch>
        </p:blipFill>
        <p:spPr bwMode="auto">
          <a:xfrm>
            <a:off x="2419399" y="3095188"/>
            <a:ext cx="1684337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decompositions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in a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nutshell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75" name="Groupe 74"/>
          <p:cNvGrpSpPr/>
          <p:nvPr/>
        </p:nvGrpSpPr>
        <p:grpSpPr>
          <a:xfrm>
            <a:off x="323528" y="1987679"/>
            <a:ext cx="2057400" cy="1297305"/>
            <a:chOff x="323528" y="1987679"/>
            <a:chExt cx="2057400" cy="1297305"/>
          </a:xfrm>
        </p:grpSpPr>
        <p:pic>
          <p:nvPicPr>
            <p:cNvPr id="33" name="Picture 13" descr="E:\Physique\Talks\QCD'N 12\GIE1_split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3528" y="1987679"/>
              <a:ext cx="2057400" cy="12973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9" name="Text Box 53"/>
            <p:cNvSpPr txBox="1">
              <a:spLocks noChangeArrowheads="1"/>
            </p:cNvSpPr>
            <p:nvPr/>
          </p:nvSpPr>
          <p:spPr bwMode="auto">
            <a:xfrm>
              <a:off x="1619672" y="2159278"/>
              <a:ext cx="36004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BE" sz="1100" b="1" dirty="0" err="1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S</a:t>
              </a:r>
              <a:r>
                <a:rPr lang="fr-BE" sz="1100" b="1" baseline="-25000" dirty="0" err="1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q</a:t>
              </a:r>
              <a:endParaRPr lang="fr-BE" sz="1100" b="1" baseline="-25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0" name="Text Box 53"/>
            <p:cNvSpPr txBox="1">
              <a:spLocks noChangeArrowheads="1"/>
            </p:cNvSpPr>
            <p:nvPr/>
          </p:nvSpPr>
          <p:spPr bwMode="auto">
            <a:xfrm>
              <a:off x="1763688" y="2617748"/>
              <a:ext cx="36004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BE" sz="1100" b="1" dirty="0" err="1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S</a:t>
              </a:r>
              <a:r>
                <a:rPr lang="fr-BE" sz="1100" b="1" baseline="-25000" dirty="0" err="1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g</a:t>
              </a:r>
              <a:endParaRPr lang="fr-BE" sz="1100" b="1" baseline="-25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1" name="Text Box 53"/>
            <p:cNvSpPr txBox="1">
              <a:spLocks noChangeArrowheads="1"/>
            </p:cNvSpPr>
            <p:nvPr/>
          </p:nvSpPr>
          <p:spPr bwMode="auto">
            <a:xfrm>
              <a:off x="971600" y="2663334"/>
              <a:ext cx="36004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BE" sz="11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L</a:t>
              </a:r>
              <a:r>
                <a:rPr lang="fr-BE" sz="1100" b="1" baseline="-25000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g</a:t>
              </a:r>
              <a:endParaRPr lang="fr-BE" sz="1100" b="1" baseline="-25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2" name="Text Box 53"/>
            <p:cNvSpPr txBox="1">
              <a:spLocks noChangeArrowheads="1"/>
            </p:cNvSpPr>
            <p:nvPr/>
          </p:nvSpPr>
          <p:spPr bwMode="auto">
            <a:xfrm>
              <a:off x="899592" y="2113692"/>
              <a:ext cx="36004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BE" sz="1100" b="1" dirty="0" err="1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L</a:t>
              </a:r>
              <a:r>
                <a:rPr lang="fr-BE" sz="1100" b="1" baseline="-25000" dirty="0" err="1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q</a:t>
              </a:r>
              <a:endParaRPr lang="fr-BE" sz="1100" b="1" baseline="-25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0" name="Groupe 79"/>
          <p:cNvGrpSpPr/>
          <p:nvPr/>
        </p:nvGrpSpPr>
        <p:grpSpPr>
          <a:xfrm>
            <a:off x="4890864" y="1991940"/>
            <a:ext cx="2057400" cy="1297305"/>
            <a:chOff x="4890864" y="1991940"/>
            <a:chExt cx="2057400" cy="1297305"/>
          </a:xfrm>
        </p:grpSpPr>
        <p:pic>
          <p:nvPicPr>
            <p:cNvPr id="32" name="Picture 12" descr="E:\Physique\Talks\QCD'N 12\Ji_split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90864" y="1991940"/>
              <a:ext cx="2057400" cy="12973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8" name="Text Box 53"/>
            <p:cNvSpPr txBox="1">
              <a:spLocks noChangeArrowheads="1"/>
            </p:cNvSpPr>
            <p:nvPr/>
          </p:nvSpPr>
          <p:spPr bwMode="auto">
            <a:xfrm>
              <a:off x="6156176" y="2170800"/>
              <a:ext cx="36004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BE" sz="1100" b="1" dirty="0" err="1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S</a:t>
              </a:r>
              <a:r>
                <a:rPr lang="fr-BE" sz="1100" b="1" baseline="-25000" dirty="0" err="1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q</a:t>
              </a:r>
              <a:endParaRPr lang="fr-BE" sz="1100" b="1" baseline="-25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5" name="Text Box 53"/>
            <p:cNvSpPr txBox="1">
              <a:spLocks noChangeArrowheads="1"/>
            </p:cNvSpPr>
            <p:nvPr/>
          </p:nvSpPr>
          <p:spPr bwMode="auto">
            <a:xfrm>
              <a:off x="5580112" y="2636912"/>
              <a:ext cx="36004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BE" sz="1100" b="1" dirty="0" err="1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J</a:t>
              </a:r>
              <a:r>
                <a:rPr lang="fr-BE" sz="1100" b="1" baseline="-25000" dirty="0" err="1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g</a:t>
              </a:r>
              <a:endParaRPr lang="fr-BE" sz="1100" b="1" baseline="-25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6" name="Text Box 53"/>
            <p:cNvSpPr txBox="1">
              <a:spLocks noChangeArrowheads="1"/>
            </p:cNvSpPr>
            <p:nvPr/>
          </p:nvSpPr>
          <p:spPr bwMode="auto">
            <a:xfrm>
              <a:off x="5508000" y="2026800"/>
              <a:ext cx="36004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BE" sz="1100" b="1" dirty="0" err="1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L</a:t>
              </a:r>
              <a:r>
                <a:rPr lang="fr-BE" sz="1100" b="1" baseline="-25000" dirty="0" err="1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q</a:t>
              </a:r>
              <a:endParaRPr lang="fr-BE" sz="1100" b="1" baseline="-25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4" name="Text Box 41"/>
          <p:cNvSpPr txBox="1">
            <a:spLocks noChangeArrowheads="1"/>
          </p:cNvSpPr>
          <p:nvPr/>
        </p:nvSpPr>
        <p:spPr bwMode="auto">
          <a:xfrm>
            <a:off x="971600" y="3584049"/>
            <a:ext cx="27363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Noether’s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theorem</a:t>
            </a:r>
            <a:endParaRPr lang="fr-BE" sz="1200" b="1" i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1440000"/>
            <a:ext cx="1119188" cy="26193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2688" y="1260475"/>
            <a:ext cx="5322887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292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The kinetic and canonical OAM</a:t>
            </a:r>
          </a:p>
        </p:txBody>
      </p:sp>
      <p:sp>
        <p:nvSpPr>
          <p:cNvPr id="12293" name="Text Box 41"/>
          <p:cNvSpPr txBox="1">
            <a:spLocks noChangeArrowheads="1"/>
          </p:cNvSpPr>
          <p:nvPr/>
        </p:nvSpPr>
        <p:spPr bwMode="auto">
          <a:xfrm>
            <a:off x="685800" y="2819400"/>
            <a:ext cx="441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sz="1400" b="1">
                <a:latin typeface="Tahoma" pitchFamily="34" charset="0"/>
                <a:cs typeface="Tahoma" pitchFamily="34" charset="0"/>
              </a:rPr>
              <a:t>Quark </a:t>
            </a:r>
            <a:r>
              <a:rPr lang="fr-FR" sz="1400" b="1" i="1">
                <a:latin typeface="Tahoma" pitchFamily="34" charset="0"/>
                <a:cs typeface="Tahoma" pitchFamily="34" charset="0"/>
              </a:rPr>
              <a:t>naive</a:t>
            </a:r>
            <a:r>
              <a:rPr lang="fr-FR" sz="1400" b="1">
                <a:latin typeface="Tahoma" pitchFamily="34" charset="0"/>
                <a:cs typeface="Tahoma" pitchFamily="34" charset="0"/>
              </a:rPr>
              <a:t> canonical OAM (Jaffe-Manohar)</a:t>
            </a:r>
            <a:endParaRPr lang="fr-BE" sz="1400" b="1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9188" y="3197225"/>
            <a:ext cx="25844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 Box 41"/>
          <p:cNvSpPr txBox="1">
            <a:spLocks noChangeArrowheads="1"/>
          </p:cNvSpPr>
          <p:nvPr/>
        </p:nvSpPr>
        <p:spPr bwMode="auto">
          <a:xfrm>
            <a:off x="6477000" y="2822575"/>
            <a:ext cx="2438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BE" sz="12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[Burkardt (2007)]</a:t>
            </a:r>
          </a:p>
          <a:p>
            <a:pPr algn="r"/>
            <a:r>
              <a:rPr lang="fr-BE" sz="12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[Efremov </a:t>
            </a:r>
            <a:r>
              <a:rPr lang="fr-BE" sz="1200" b="1" i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et al. </a:t>
            </a:r>
            <a:r>
              <a:rPr lang="fr-BE" sz="12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(2008,2010)]</a:t>
            </a:r>
          </a:p>
          <a:p>
            <a:pPr algn="r"/>
            <a:r>
              <a:rPr lang="fr-BE" sz="12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[She, Zhu, Ma (2009)]</a:t>
            </a:r>
          </a:p>
          <a:p>
            <a:pPr algn="r"/>
            <a:r>
              <a:rPr lang="fr-BE" sz="12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[Avakian </a:t>
            </a:r>
            <a:r>
              <a:rPr lang="fr-BE" sz="1200" b="1" i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et al. </a:t>
            </a:r>
            <a:r>
              <a:rPr lang="fr-BE" sz="12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(2010)]</a:t>
            </a:r>
          </a:p>
          <a:p>
            <a:pPr algn="r"/>
            <a:r>
              <a:rPr lang="fr-BE" sz="12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[C.L., Pasquini (2011)]</a:t>
            </a:r>
          </a:p>
        </p:txBody>
      </p:sp>
      <p:sp>
        <p:nvSpPr>
          <p:cNvPr id="12296" name="Espace réservé du contenu 2"/>
          <p:cNvSpPr txBox="1">
            <a:spLocks/>
          </p:cNvSpPr>
          <p:nvPr/>
        </p:nvSpPr>
        <p:spPr bwMode="auto">
          <a:xfrm>
            <a:off x="4800600" y="32766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000" b="1">
                <a:latin typeface="Tahoma" pitchFamily="34" charset="0"/>
                <a:cs typeface="Tahoma" pitchFamily="34" charset="0"/>
              </a:rPr>
              <a:t>Model-dependent !</a:t>
            </a:r>
          </a:p>
        </p:txBody>
      </p:sp>
      <p:pic>
        <p:nvPicPr>
          <p:cNvPr id="1229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7550" y="3276600"/>
            <a:ext cx="2730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8" name="Text Box 41"/>
          <p:cNvSpPr txBox="1">
            <a:spLocks noChangeArrowheads="1"/>
          </p:cNvSpPr>
          <p:nvPr/>
        </p:nvSpPr>
        <p:spPr bwMode="auto">
          <a:xfrm>
            <a:off x="696913" y="838200"/>
            <a:ext cx="2895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sz="1400" b="1">
                <a:latin typeface="Tahoma" pitchFamily="34" charset="0"/>
                <a:cs typeface="Tahoma" pitchFamily="34" charset="0"/>
              </a:rPr>
              <a:t>Kinetic OAM (Ji)</a:t>
            </a:r>
            <a:endParaRPr lang="fr-BE" sz="14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99" name="Rectangle 23"/>
          <p:cNvSpPr>
            <a:spLocks noChangeArrowheads="1"/>
          </p:cNvSpPr>
          <p:nvPr/>
        </p:nvSpPr>
        <p:spPr bwMode="auto">
          <a:xfrm>
            <a:off x="4811713" y="1336675"/>
            <a:ext cx="41036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fr-BE" sz="12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[Ji (1997)]</a:t>
            </a:r>
          </a:p>
        </p:txBody>
      </p:sp>
      <p:sp>
        <p:nvSpPr>
          <p:cNvPr id="12300" name="Rectangle 24"/>
          <p:cNvSpPr>
            <a:spLocks noChangeArrowheads="1"/>
          </p:cNvSpPr>
          <p:nvPr/>
        </p:nvSpPr>
        <p:spPr bwMode="auto">
          <a:xfrm>
            <a:off x="4811713" y="1946275"/>
            <a:ext cx="41036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fr-BE" sz="12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[Penttinen </a:t>
            </a:r>
            <a:r>
              <a:rPr lang="fr-BE" sz="1200" b="1" i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et al. </a:t>
            </a:r>
            <a:r>
              <a:rPr lang="fr-BE" sz="12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(2000)]</a:t>
            </a:r>
          </a:p>
          <a:p>
            <a:pPr marL="342900" indent="-342900" algn="r">
              <a:spcBef>
                <a:spcPct val="20000"/>
              </a:spcBef>
            </a:pPr>
            <a:r>
              <a:rPr lang="fr-BE" sz="12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[Kiptily, Polyakov (2004)]</a:t>
            </a:r>
          </a:p>
          <a:p>
            <a:pPr marL="342900" indent="-342900" algn="r">
              <a:spcBef>
                <a:spcPct val="20000"/>
              </a:spcBef>
            </a:pPr>
            <a:r>
              <a:rPr lang="fr-BE" sz="12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[Hatta (2012)]</a:t>
            </a:r>
          </a:p>
        </p:txBody>
      </p:sp>
      <p:pic>
        <p:nvPicPr>
          <p:cNvPr id="12301" name="Picture 46"/>
          <p:cNvPicPr>
            <a:picLocks noChangeAspect="1" noChangeArrowheads="1"/>
          </p:cNvPicPr>
          <p:nvPr/>
        </p:nvPicPr>
        <p:blipFill>
          <a:blip r:embed="rId5" cstate="print"/>
          <a:srcRect b="17545"/>
          <a:stretch>
            <a:fillRect/>
          </a:stretch>
        </p:blipFill>
        <p:spPr bwMode="auto">
          <a:xfrm>
            <a:off x="1089025" y="5099050"/>
            <a:ext cx="4625975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25"/>
          <p:cNvPicPr>
            <a:picLocks noChangeAspect="1" noChangeArrowheads="1"/>
          </p:cNvPicPr>
          <p:nvPr/>
        </p:nvPicPr>
        <p:blipFill>
          <a:blip r:embed="rId6" cstate="print"/>
          <a:srcRect l="11374" t="-2757" r="79147" b="91724"/>
          <a:stretch>
            <a:fillRect/>
          </a:stretch>
        </p:blipFill>
        <p:spPr bwMode="auto">
          <a:xfrm>
            <a:off x="6196013" y="578485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69"/>
          <p:cNvGrpSpPr>
            <a:grpSpLocks noChangeAspect="1"/>
          </p:cNvGrpSpPr>
          <p:nvPr/>
        </p:nvGrpSpPr>
        <p:grpSpPr bwMode="auto">
          <a:xfrm>
            <a:off x="7491413" y="5784850"/>
            <a:ext cx="661987" cy="304800"/>
            <a:chOff x="7324725" y="5940425"/>
            <a:chExt cx="828675" cy="381000"/>
          </a:xfrm>
        </p:grpSpPr>
        <p:pic>
          <p:nvPicPr>
            <p:cNvPr id="12314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324725" y="5940425"/>
              <a:ext cx="82867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2"/>
            <p:cNvPicPr>
              <a:picLocks noChangeArrowheads="1"/>
            </p:cNvPicPr>
            <p:nvPr/>
          </p:nvPicPr>
          <p:blipFill>
            <a:blip r:embed="rId8" cstate="print"/>
            <a:srcRect l="60038" t="52670" b="24242"/>
            <a:stretch>
              <a:fillRect/>
            </a:stretch>
          </p:blipFill>
          <p:spPr bwMode="auto">
            <a:xfrm flipH="1">
              <a:off x="7629525" y="5940425"/>
              <a:ext cx="147704" cy="16954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cxnSp>
          <p:nvCxnSpPr>
            <p:cNvPr id="12316" name="Connecteur droit 46"/>
            <p:cNvCxnSpPr>
              <a:cxnSpLocks noChangeShapeType="1"/>
            </p:cNvCxnSpPr>
            <p:nvPr/>
          </p:nvCxnSpPr>
          <p:spPr bwMode="auto">
            <a:xfrm flipH="1">
              <a:off x="7659688" y="6046788"/>
              <a:ext cx="762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2304" name="Rectangle à coins arrondis 47"/>
          <p:cNvSpPr>
            <a:spLocks noChangeArrowheads="1"/>
          </p:cNvSpPr>
          <p:nvPr/>
        </p:nvSpPr>
        <p:spPr bwMode="auto">
          <a:xfrm>
            <a:off x="3103563" y="5784850"/>
            <a:ext cx="576262" cy="792163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05" name="Rectangle à coins arrondis 47"/>
          <p:cNvSpPr>
            <a:spLocks noChangeArrowheads="1"/>
          </p:cNvSpPr>
          <p:nvPr/>
        </p:nvSpPr>
        <p:spPr bwMode="auto">
          <a:xfrm>
            <a:off x="5075238" y="5784850"/>
            <a:ext cx="576262" cy="792163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06" name="Text Box 41"/>
          <p:cNvSpPr txBox="1">
            <a:spLocks noChangeArrowheads="1"/>
          </p:cNvSpPr>
          <p:nvPr/>
        </p:nvSpPr>
        <p:spPr bwMode="auto">
          <a:xfrm>
            <a:off x="6883400" y="5827713"/>
            <a:ext cx="5762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100" b="1">
                <a:latin typeface="Tahoma" pitchFamily="34" charset="0"/>
                <a:cs typeface="Tahoma" pitchFamily="34" charset="0"/>
              </a:rPr>
              <a:t>but</a:t>
            </a:r>
            <a:endParaRPr lang="fr-BE" sz="11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307" name="Espace réservé du contenu 2"/>
          <p:cNvSpPr txBox="1">
            <a:spLocks/>
          </p:cNvSpPr>
          <p:nvPr/>
        </p:nvSpPr>
        <p:spPr bwMode="auto">
          <a:xfrm>
            <a:off x="6400800" y="5410200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000" b="1">
                <a:latin typeface="Tahoma" pitchFamily="34" charset="0"/>
                <a:cs typeface="Tahoma" pitchFamily="34" charset="0"/>
              </a:rPr>
              <a:t>No gluons and not QCD EOM!</a:t>
            </a:r>
          </a:p>
        </p:txBody>
      </p:sp>
      <p:pic>
        <p:nvPicPr>
          <p:cNvPr id="1230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3950" y="5410200"/>
            <a:ext cx="2730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9" name="Rectangle 42"/>
          <p:cNvSpPr>
            <a:spLocks noChangeArrowheads="1"/>
          </p:cNvSpPr>
          <p:nvPr/>
        </p:nvSpPr>
        <p:spPr bwMode="auto">
          <a:xfrm>
            <a:off x="4800600" y="6365875"/>
            <a:ext cx="41036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fr-BE" sz="12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[C.L., Pasquini (2011)]</a:t>
            </a:r>
          </a:p>
        </p:txBody>
      </p:sp>
      <p:sp>
        <p:nvSpPr>
          <p:cNvPr id="12310" name="Espace réservé du contenu 2"/>
          <p:cNvSpPr txBox="1">
            <a:spLocks/>
          </p:cNvSpPr>
          <p:nvPr/>
        </p:nvSpPr>
        <p:spPr bwMode="auto">
          <a:xfrm>
            <a:off x="1916113" y="22860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000" b="1">
                <a:latin typeface="Tahoma" pitchFamily="34" charset="0"/>
                <a:cs typeface="Tahoma" pitchFamily="34" charset="0"/>
              </a:rPr>
              <a:t>Pure twist-3</a:t>
            </a:r>
          </a:p>
        </p:txBody>
      </p:sp>
      <p:pic>
        <p:nvPicPr>
          <p:cNvPr id="1231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00150" y="4414838"/>
            <a:ext cx="28543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2" name="Text Box 41"/>
          <p:cNvSpPr txBox="1">
            <a:spLocks noChangeArrowheads="1"/>
          </p:cNvSpPr>
          <p:nvPr/>
        </p:nvSpPr>
        <p:spPr bwMode="auto">
          <a:xfrm>
            <a:off x="685800" y="4038600"/>
            <a:ext cx="373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sz="1400" b="1">
                <a:latin typeface="Tahoma" pitchFamily="34" charset="0"/>
                <a:cs typeface="Tahoma" pitchFamily="34" charset="0"/>
              </a:rPr>
              <a:t>Canonical OAM (Jaffe-Manohar)</a:t>
            </a:r>
            <a:endParaRPr lang="fr-BE" sz="14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313" name="Rectangle 34"/>
          <p:cNvSpPr>
            <a:spLocks noChangeArrowheads="1"/>
          </p:cNvSpPr>
          <p:nvPr/>
        </p:nvSpPr>
        <p:spPr bwMode="auto">
          <a:xfrm>
            <a:off x="4811713" y="4038600"/>
            <a:ext cx="41036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fr-BE" sz="12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[C.L., Pasquini (2011)]</a:t>
            </a:r>
          </a:p>
          <a:p>
            <a:pPr marL="342900" indent="-342900" algn="r">
              <a:spcBef>
                <a:spcPct val="20000"/>
              </a:spcBef>
            </a:pPr>
            <a:r>
              <a:rPr lang="fr-BE" sz="12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[C.L., Pasquini, Xiong, Yuan (2012)]</a:t>
            </a:r>
          </a:p>
          <a:p>
            <a:pPr marL="342900" indent="-342900" algn="r">
              <a:spcBef>
                <a:spcPct val="20000"/>
              </a:spcBef>
            </a:pPr>
            <a:r>
              <a:rPr lang="fr-BE" sz="12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[Hatta (2012)]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Espace réservé du contenu 2"/>
          <p:cNvSpPr txBox="1">
            <a:spLocks/>
          </p:cNvSpPr>
          <p:nvPr/>
        </p:nvSpPr>
        <p:spPr>
          <a:xfrm>
            <a:off x="4716016" y="4077072"/>
            <a:ext cx="2304256" cy="291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Wakamatsu (2010)</a:t>
            </a:r>
            <a:endParaRPr kumimoji="0" lang="fr-FR" sz="1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Picture 12" descr="E:\Physique\Talks\QCD'N 12\Ji_split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0864" y="1991940"/>
            <a:ext cx="2057400" cy="1297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13" descr="E:\Physique\Talks\QCD'N 12\GIE1_split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987679"/>
            <a:ext cx="2057400" cy="1297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Picture 2" descr="E:\Physique\Talks\QCD'N 12\Wak1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0864" y="4651975"/>
            <a:ext cx="2057400" cy="1297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Espace réservé du contenu 2"/>
          <p:cNvSpPr txBox="1">
            <a:spLocks/>
          </p:cNvSpPr>
          <p:nvPr/>
        </p:nvSpPr>
        <p:spPr>
          <a:xfrm>
            <a:off x="4716016" y="1412776"/>
            <a:ext cx="1152128" cy="286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Ji (1997)</a:t>
            </a:r>
            <a:endParaRPr kumimoji="0" lang="fr-FR" sz="1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Espace réservé du contenu 2"/>
          <p:cNvSpPr txBox="1">
            <a:spLocks/>
          </p:cNvSpPr>
          <p:nvPr/>
        </p:nvSpPr>
        <p:spPr>
          <a:xfrm>
            <a:off x="179512" y="1415876"/>
            <a:ext cx="2592288" cy="284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Jaffe-</a:t>
            </a:r>
            <a:r>
              <a:rPr lang="fr-FR" sz="1400" b="1" noProof="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Manohar</a:t>
            </a:r>
            <a:r>
              <a:rPr lang="fr-FR" sz="1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(1990)</a:t>
            </a:r>
            <a:endParaRPr kumimoji="0" lang="fr-FR" sz="1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5" name="Picture 13" descr="E:\Physique\Talks\QCD'N 12\GIE1_split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360" y="4651975"/>
            <a:ext cx="2057400" cy="1297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Espace réservé du contenu 2"/>
          <p:cNvSpPr txBox="1">
            <a:spLocks/>
          </p:cNvSpPr>
          <p:nvPr/>
        </p:nvSpPr>
        <p:spPr>
          <a:xfrm>
            <a:off x="179512" y="4077072"/>
            <a:ext cx="208823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Chen </a:t>
            </a:r>
            <a:r>
              <a:rPr lang="fr-FR" sz="1400" b="1" i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et al</a:t>
            </a:r>
            <a:r>
              <a:rPr lang="fr-FR" sz="1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(2008)</a:t>
            </a:r>
            <a:endParaRPr kumimoji="0" lang="fr-FR" sz="1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6225"/>
          <a:stretch>
            <a:fillRect/>
          </a:stretch>
        </p:blipFill>
        <p:spPr bwMode="auto">
          <a:xfrm>
            <a:off x="6964139" y="2897188"/>
            <a:ext cx="17446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789" b="33775"/>
          <a:stretch>
            <a:fillRect/>
          </a:stretch>
        </p:blipFill>
        <p:spPr bwMode="auto">
          <a:xfrm>
            <a:off x="6964139" y="2491233"/>
            <a:ext cx="1744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454" b="68211"/>
          <a:stretch>
            <a:fillRect/>
          </a:stretch>
        </p:blipFill>
        <p:spPr bwMode="auto">
          <a:xfrm>
            <a:off x="6964139" y="2123188"/>
            <a:ext cx="1317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799" b="75552"/>
          <a:stretch>
            <a:fillRect/>
          </a:stretch>
        </p:blipFill>
        <p:spPr bwMode="auto">
          <a:xfrm>
            <a:off x="2447552" y="1919932"/>
            <a:ext cx="133032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587" b="50861"/>
          <a:stretch>
            <a:fillRect/>
          </a:stretch>
        </p:blipFill>
        <p:spPr bwMode="auto">
          <a:xfrm>
            <a:off x="2447552" y="2279972"/>
            <a:ext cx="1744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14" t="49139" b="27274"/>
          <a:stretch>
            <a:fillRect/>
          </a:stretch>
        </p:blipFill>
        <p:spPr bwMode="auto">
          <a:xfrm>
            <a:off x="2419399" y="2712020"/>
            <a:ext cx="1409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93" t="74693"/>
          <a:stretch>
            <a:fillRect/>
          </a:stretch>
        </p:blipFill>
        <p:spPr bwMode="auto">
          <a:xfrm>
            <a:off x="2419399" y="3095188"/>
            <a:ext cx="1684337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4693"/>
          <a:stretch>
            <a:fillRect/>
          </a:stretch>
        </p:blipFill>
        <p:spPr bwMode="auto">
          <a:xfrm>
            <a:off x="2465760" y="5742016"/>
            <a:ext cx="200025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048" t="49139" b="25307"/>
          <a:stretch>
            <a:fillRect/>
          </a:stretch>
        </p:blipFill>
        <p:spPr bwMode="auto">
          <a:xfrm>
            <a:off x="2411760" y="5346016"/>
            <a:ext cx="1579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587" b="50861"/>
          <a:stretch>
            <a:fillRect/>
          </a:stretch>
        </p:blipFill>
        <p:spPr bwMode="auto">
          <a:xfrm>
            <a:off x="2429760" y="4932016"/>
            <a:ext cx="2000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524" b="76413"/>
          <a:stretch>
            <a:fillRect/>
          </a:stretch>
        </p:blipFill>
        <p:spPr bwMode="auto">
          <a:xfrm>
            <a:off x="2447552" y="4572016"/>
            <a:ext cx="1330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458"/>
          <a:stretch>
            <a:fillRect/>
          </a:stretch>
        </p:blipFill>
        <p:spPr bwMode="auto">
          <a:xfrm>
            <a:off x="6948264" y="5736356"/>
            <a:ext cx="1760538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122" b="68211"/>
          <a:stretch>
            <a:fillRect/>
          </a:stretch>
        </p:blipFill>
        <p:spPr bwMode="auto">
          <a:xfrm>
            <a:off x="6948264" y="5376316"/>
            <a:ext cx="15478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789" b="33775"/>
          <a:stretch>
            <a:fillRect/>
          </a:stretch>
        </p:blipFill>
        <p:spPr bwMode="auto">
          <a:xfrm>
            <a:off x="6948264" y="4932016"/>
            <a:ext cx="1744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454" b="68211"/>
          <a:stretch>
            <a:fillRect/>
          </a:stretch>
        </p:blipFill>
        <p:spPr bwMode="auto">
          <a:xfrm>
            <a:off x="6948264" y="4574456"/>
            <a:ext cx="1317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Rectangle 75"/>
          <p:cNvSpPr/>
          <p:nvPr/>
        </p:nvSpPr>
        <p:spPr>
          <a:xfrm>
            <a:off x="107504" y="1052736"/>
            <a:ext cx="4392488" cy="561662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Rectangle 76"/>
          <p:cNvSpPr/>
          <p:nvPr/>
        </p:nvSpPr>
        <p:spPr>
          <a:xfrm>
            <a:off x="4644008" y="1052736"/>
            <a:ext cx="4392488" cy="561662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Text Box 97"/>
          <p:cNvSpPr txBox="1">
            <a:spLocks noChangeArrowheads="1"/>
          </p:cNvSpPr>
          <p:nvPr/>
        </p:nvSpPr>
        <p:spPr bwMode="auto">
          <a:xfrm>
            <a:off x="1547664" y="908720"/>
            <a:ext cx="1600200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600" b="1" dirty="0" smtClean="0">
                <a:latin typeface="Tahoma" pitchFamily="34" charset="0"/>
                <a:cs typeface="Tahoma" pitchFamily="34" charset="0"/>
              </a:rPr>
              <a:t>Canonical</a:t>
            </a:r>
            <a:endParaRPr lang="fr-BE" sz="1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9" name="Text Box 97"/>
          <p:cNvSpPr txBox="1">
            <a:spLocks noChangeArrowheads="1"/>
          </p:cNvSpPr>
          <p:nvPr/>
        </p:nvSpPr>
        <p:spPr bwMode="auto">
          <a:xfrm>
            <a:off x="6012160" y="908720"/>
            <a:ext cx="1600200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600" b="1" dirty="0" err="1" smtClean="0">
                <a:latin typeface="Tahoma" pitchFamily="34" charset="0"/>
                <a:cs typeface="Tahoma" pitchFamily="34" charset="0"/>
              </a:rPr>
              <a:t>Kinetic</a:t>
            </a:r>
            <a:endParaRPr lang="fr-BE" sz="1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The conclusion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Text Box 53"/>
          <p:cNvSpPr txBox="1">
            <a:spLocks noChangeArrowheads="1"/>
          </p:cNvSpPr>
          <p:nvPr/>
        </p:nvSpPr>
        <p:spPr bwMode="auto">
          <a:xfrm>
            <a:off x="1619672" y="2159278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0" name="Text Box 53"/>
          <p:cNvSpPr txBox="1">
            <a:spLocks noChangeArrowheads="1"/>
          </p:cNvSpPr>
          <p:nvPr/>
        </p:nvSpPr>
        <p:spPr bwMode="auto">
          <a:xfrm>
            <a:off x="1763688" y="2617748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" name="Text Box 53"/>
          <p:cNvSpPr txBox="1">
            <a:spLocks noChangeArrowheads="1"/>
          </p:cNvSpPr>
          <p:nvPr/>
        </p:nvSpPr>
        <p:spPr bwMode="auto">
          <a:xfrm>
            <a:off x="971600" y="2663334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2" name="Text Box 53"/>
          <p:cNvSpPr txBox="1">
            <a:spLocks noChangeArrowheads="1"/>
          </p:cNvSpPr>
          <p:nvPr/>
        </p:nvSpPr>
        <p:spPr bwMode="auto">
          <a:xfrm>
            <a:off x="899592" y="2113692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3" name="Text Box 53"/>
          <p:cNvSpPr txBox="1">
            <a:spLocks noChangeArrowheads="1"/>
          </p:cNvSpPr>
          <p:nvPr/>
        </p:nvSpPr>
        <p:spPr bwMode="auto">
          <a:xfrm>
            <a:off x="1619672" y="4823574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7" name="Text Box 53"/>
          <p:cNvSpPr txBox="1">
            <a:spLocks noChangeArrowheads="1"/>
          </p:cNvSpPr>
          <p:nvPr/>
        </p:nvSpPr>
        <p:spPr bwMode="auto">
          <a:xfrm>
            <a:off x="1763688" y="5282044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Text Box 53"/>
          <p:cNvSpPr txBox="1">
            <a:spLocks noChangeArrowheads="1"/>
          </p:cNvSpPr>
          <p:nvPr/>
        </p:nvSpPr>
        <p:spPr bwMode="auto">
          <a:xfrm>
            <a:off x="971600" y="5327630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9" name="Text Box 53"/>
          <p:cNvSpPr txBox="1">
            <a:spLocks noChangeArrowheads="1"/>
          </p:cNvSpPr>
          <p:nvPr/>
        </p:nvSpPr>
        <p:spPr bwMode="auto">
          <a:xfrm>
            <a:off x="899592" y="4777988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0" name="Text Box 53"/>
          <p:cNvSpPr txBox="1">
            <a:spLocks noChangeArrowheads="1"/>
          </p:cNvSpPr>
          <p:nvPr/>
        </p:nvSpPr>
        <p:spPr bwMode="auto">
          <a:xfrm>
            <a:off x="6156176" y="4823574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2" name="Text Box 53"/>
          <p:cNvSpPr txBox="1">
            <a:spLocks noChangeArrowheads="1"/>
          </p:cNvSpPr>
          <p:nvPr/>
        </p:nvSpPr>
        <p:spPr bwMode="auto">
          <a:xfrm>
            <a:off x="6300192" y="5282044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5" name="Text Box 53"/>
          <p:cNvSpPr txBox="1">
            <a:spLocks noChangeArrowheads="1"/>
          </p:cNvSpPr>
          <p:nvPr/>
        </p:nvSpPr>
        <p:spPr bwMode="auto">
          <a:xfrm>
            <a:off x="5436096" y="5255622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6" name="Text Box 53"/>
          <p:cNvSpPr txBox="1">
            <a:spLocks noChangeArrowheads="1"/>
          </p:cNvSpPr>
          <p:nvPr/>
        </p:nvSpPr>
        <p:spPr bwMode="auto">
          <a:xfrm>
            <a:off x="5508000" y="4680000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8" name="Text Box 53"/>
          <p:cNvSpPr txBox="1">
            <a:spLocks noChangeArrowheads="1"/>
          </p:cNvSpPr>
          <p:nvPr/>
        </p:nvSpPr>
        <p:spPr bwMode="auto">
          <a:xfrm>
            <a:off x="6156176" y="2170800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5" name="Text Box 53"/>
          <p:cNvSpPr txBox="1">
            <a:spLocks noChangeArrowheads="1"/>
          </p:cNvSpPr>
          <p:nvPr/>
        </p:nvSpPr>
        <p:spPr bwMode="auto">
          <a:xfrm>
            <a:off x="5580112" y="2636912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J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6" name="Text Box 53"/>
          <p:cNvSpPr txBox="1">
            <a:spLocks noChangeArrowheads="1"/>
          </p:cNvSpPr>
          <p:nvPr/>
        </p:nvSpPr>
        <p:spPr bwMode="auto">
          <a:xfrm>
            <a:off x="5508000" y="2026800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1" name="Espace réservé du contenu 2"/>
          <p:cNvSpPr txBox="1">
            <a:spLocks/>
          </p:cNvSpPr>
          <p:nvPr/>
        </p:nvSpPr>
        <p:spPr>
          <a:xfrm>
            <a:off x="2195736" y="1412776"/>
            <a:ext cx="208823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b="1" noProof="0" dirty="0" smtClean="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Not observable</a:t>
            </a:r>
            <a:endParaRPr kumimoji="0" lang="fr-FR" sz="1400" b="1" i="1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4" name="Espace réservé du contenu 2"/>
          <p:cNvSpPr txBox="1">
            <a:spLocks/>
          </p:cNvSpPr>
          <p:nvPr/>
        </p:nvSpPr>
        <p:spPr>
          <a:xfrm>
            <a:off x="6732240" y="1412776"/>
            <a:ext cx="208823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</a:t>
            </a:r>
            <a:r>
              <a:rPr lang="fr-FR" sz="1400" b="1" noProof="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bservable</a:t>
            </a:r>
            <a:endParaRPr kumimoji="0" lang="fr-FR" sz="14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5" name="Espace réservé du contenu 2"/>
          <p:cNvSpPr txBox="1">
            <a:spLocks/>
          </p:cNvSpPr>
          <p:nvPr/>
        </p:nvSpPr>
        <p:spPr>
          <a:xfrm>
            <a:off x="6804248" y="4077072"/>
            <a:ext cx="208823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Quasi</a:t>
            </a:r>
            <a:r>
              <a:rPr lang="fr-FR" sz="1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-o</a:t>
            </a:r>
            <a:r>
              <a:rPr lang="fr-FR" sz="1400" b="1" noProof="0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bservable</a:t>
            </a:r>
            <a:endParaRPr kumimoji="0" lang="fr-FR" sz="1400" b="1" i="1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6" name="Espace réservé du contenu 2"/>
          <p:cNvSpPr txBox="1">
            <a:spLocks/>
          </p:cNvSpPr>
          <p:nvPr/>
        </p:nvSpPr>
        <p:spPr>
          <a:xfrm>
            <a:off x="2267744" y="4077072"/>
            <a:ext cx="208823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Quasi</a:t>
            </a:r>
            <a:r>
              <a:rPr lang="fr-FR" sz="1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-o</a:t>
            </a:r>
            <a:r>
              <a:rPr lang="fr-FR" sz="1400" b="1" noProof="0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bservable</a:t>
            </a:r>
            <a:endParaRPr kumimoji="0" lang="fr-FR" sz="1400" b="1" i="1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24336"/>
            <a:ext cx="9144000" cy="8367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068960"/>
            <a:ext cx="9144000" cy="724942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Backup </a:t>
            </a:r>
            <a:r>
              <a:rPr lang="fr-FR" sz="32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slides</a:t>
            </a:r>
            <a:endParaRPr lang="fr-FR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>
          <a:xfrm>
            <a:off x="5652120" y="4293096"/>
            <a:ext cx="3419872" cy="107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>
              <a:spcBef>
                <a:spcPct val="20000"/>
              </a:spcBef>
              <a:defRPr/>
            </a:pPr>
            <a:r>
              <a:rPr lang="fr-BE" sz="11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[PRD79 (2009) 014507] </a:t>
            </a:r>
          </a:p>
          <a:p>
            <a:pPr marL="342900" lvl="0" indent="-342900" algn="r">
              <a:spcBef>
                <a:spcPct val="20000"/>
              </a:spcBef>
              <a:defRPr/>
            </a:pPr>
            <a:r>
              <a:rPr lang="fr-BE" sz="11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</a:t>
            </a:r>
            <a:r>
              <a:rPr lang="fr-BE" sz="1100" b="1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Nucl</a:t>
            </a:r>
            <a:r>
              <a:rPr lang="fr-BE" sz="11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Phys. A825 (2009) 115]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fr-BE" sz="11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[PRL104 (2010) 112001]</a:t>
            </a:r>
          </a:p>
          <a:p>
            <a:pPr marL="342900" lvl="0" indent="-342900" algn="r">
              <a:spcBef>
                <a:spcPct val="20000"/>
              </a:spcBef>
              <a:defRPr/>
            </a:pPr>
            <a:r>
              <a:rPr lang="fr-BE" sz="11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[PRD79 (2009) 113011]</a:t>
            </a:r>
            <a:endParaRPr lang="fr-BE" sz="11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 algn="r">
              <a:spcBef>
                <a:spcPct val="20000"/>
              </a:spcBef>
              <a:defRPr/>
            </a:pPr>
            <a:endParaRPr lang="fr-FR" sz="11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3" name="Picture 5" descr="E:\Physique\Talks\QCD_EVOLUTION2012\Wign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40" y="4149080"/>
            <a:ext cx="1975796" cy="208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6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766" r="47266" b="6572"/>
          <a:stretch>
            <a:fillRect/>
          </a:stretch>
        </p:blipFill>
        <p:spPr bwMode="auto">
          <a:xfrm>
            <a:off x="1207566" y="4479263"/>
            <a:ext cx="199522" cy="178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0882" b="6572"/>
          <a:stretch>
            <a:fillRect/>
          </a:stretch>
        </p:blipFill>
        <p:spPr bwMode="auto">
          <a:xfrm>
            <a:off x="1292319" y="4901259"/>
            <a:ext cx="158911" cy="18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6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04366" y="4657596"/>
            <a:ext cx="607394" cy="15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3672" y="1385568"/>
            <a:ext cx="2747853" cy="462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4679816" y="1124744"/>
            <a:ext cx="792088" cy="27699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err="1">
                <a:latin typeface="Tahoma" pitchFamily="34" charset="0"/>
                <a:cs typeface="Tahoma" pitchFamily="34" charset="0"/>
              </a:rPr>
              <a:t>GTMDs</a:t>
            </a:r>
            <a:endParaRPr lang="fr-BE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Text Box 61"/>
          <p:cNvSpPr txBox="1">
            <a:spLocks noChangeArrowheads="1"/>
          </p:cNvSpPr>
          <p:nvPr/>
        </p:nvSpPr>
        <p:spPr bwMode="auto">
          <a:xfrm>
            <a:off x="2843808" y="2825728"/>
            <a:ext cx="648072" cy="27699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err="1">
                <a:latin typeface="Tahoma" pitchFamily="34" charset="0"/>
                <a:cs typeface="Tahoma" pitchFamily="34" charset="0"/>
              </a:rPr>
              <a:t>TMDs</a:t>
            </a:r>
            <a:endParaRPr lang="fr-BE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4067808" y="6005113"/>
            <a:ext cx="864096" cy="27699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>
                <a:latin typeface="Tahoma" pitchFamily="34" charset="0"/>
                <a:cs typeface="Tahoma" pitchFamily="34" charset="0"/>
              </a:rPr>
              <a:t>Charges</a:t>
            </a: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4607808" y="4265888"/>
            <a:ext cx="576064" cy="27699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err="1">
                <a:latin typeface="Tahoma" pitchFamily="34" charset="0"/>
                <a:cs typeface="Tahoma" pitchFamily="34" charset="0"/>
              </a:rPr>
              <a:t>PDFs</a:t>
            </a:r>
            <a:endParaRPr lang="fr-BE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6047968" y="2836761"/>
            <a:ext cx="648072" cy="27699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err="1">
                <a:latin typeface="Tahoma" pitchFamily="34" charset="0"/>
                <a:cs typeface="Tahoma" pitchFamily="34" charset="0"/>
              </a:rPr>
              <a:t>GPDs</a:t>
            </a:r>
            <a:endParaRPr lang="fr-BE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6047968" y="4265888"/>
            <a:ext cx="504056" cy="27699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err="1">
                <a:latin typeface="Tahoma" pitchFamily="34" charset="0"/>
                <a:cs typeface="Tahoma" pitchFamily="34" charset="0"/>
              </a:rPr>
              <a:t>FFs</a:t>
            </a:r>
            <a:endParaRPr lang="fr-BE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2843808" y="4265888"/>
            <a:ext cx="648072" cy="27699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err="1">
                <a:latin typeface="Tahoma" pitchFamily="34" charset="0"/>
                <a:cs typeface="Tahoma" pitchFamily="34" charset="0"/>
              </a:rPr>
              <a:t>TMCs</a:t>
            </a:r>
            <a:endParaRPr lang="fr-BE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4139808" y="2825984"/>
            <a:ext cx="792088" cy="27699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err="1">
                <a:latin typeface="Tahoma" pitchFamily="34" charset="0"/>
                <a:cs typeface="Tahoma" pitchFamily="34" charset="0"/>
              </a:rPr>
              <a:t>TMFFs</a:t>
            </a:r>
            <a:endParaRPr lang="fr-BE" sz="12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8" cstate="print"/>
          <a:srcRect l="35531" t="22288" b="65519"/>
          <a:stretch>
            <a:fillRect/>
          </a:stretch>
        </p:blipFill>
        <p:spPr bwMode="auto">
          <a:xfrm>
            <a:off x="2970000" y="3140968"/>
            <a:ext cx="424464" cy="26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8" cstate="print"/>
          <a:srcRect l="74478" t="79671" r="202" b="11461"/>
          <a:stretch>
            <a:fillRect/>
          </a:stretch>
        </p:blipFill>
        <p:spPr bwMode="auto">
          <a:xfrm>
            <a:off x="6241301" y="4581128"/>
            <a:ext cx="166707" cy="19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033" t="66240" b="22675"/>
          <a:stretch>
            <a:fillRect/>
          </a:stretch>
        </p:blipFill>
        <p:spPr bwMode="auto">
          <a:xfrm>
            <a:off x="4175760" y="3157184"/>
            <a:ext cx="480414" cy="23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8" cstate="print"/>
          <a:srcRect l="61492" t="51648" b="37267"/>
          <a:stretch>
            <a:fillRect/>
          </a:stretch>
        </p:blipFill>
        <p:spPr bwMode="auto">
          <a:xfrm>
            <a:off x="3060000" y="4571984"/>
            <a:ext cx="253537" cy="23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8" cstate="print"/>
          <a:srcRect t="37161" b="51754"/>
          <a:stretch>
            <a:fillRect/>
          </a:stretch>
        </p:blipFill>
        <p:spPr bwMode="auto">
          <a:xfrm>
            <a:off x="5615920" y="1169544"/>
            <a:ext cx="658400" cy="23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8" cstate="print"/>
          <a:srcRect l="43856" t="10429" b="80703"/>
          <a:stretch>
            <a:fillRect/>
          </a:stretch>
        </p:blipFill>
        <p:spPr bwMode="auto">
          <a:xfrm>
            <a:off x="6191984" y="3185768"/>
            <a:ext cx="369652" cy="19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8" cstate="print"/>
          <a:srcRect l="75989" b="94135"/>
          <a:stretch>
            <a:fillRect/>
          </a:stretch>
        </p:blipFill>
        <p:spPr bwMode="auto">
          <a:xfrm>
            <a:off x="4809759" y="4625928"/>
            <a:ext cx="158089" cy="12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Rectangle 76"/>
          <p:cNvSpPr/>
          <p:nvPr/>
        </p:nvSpPr>
        <p:spPr>
          <a:xfrm>
            <a:off x="899592" y="2852936"/>
            <a:ext cx="1904752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>
              <a:spcBef>
                <a:spcPct val="20000"/>
              </a:spcBef>
              <a:defRPr/>
            </a:pPr>
            <a:r>
              <a:rPr lang="fr-BE" sz="11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[PRD84 (2011) 034039]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fr-BE" sz="11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[PLB710 (2012) 486]</a:t>
            </a:r>
            <a:endParaRPr lang="fr-FR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 algn="r">
              <a:spcBef>
                <a:spcPct val="20000"/>
              </a:spcBef>
              <a:defRPr/>
            </a:pPr>
            <a:endParaRPr lang="fr-BE" sz="1100" b="1" dirty="0" smtClean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 algn="r">
              <a:spcBef>
                <a:spcPct val="20000"/>
              </a:spcBef>
              <a:defRPr/>
            </a:pPr>
            <a:endParaRPr lang="fr-FR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444208" y="1124744"/>
            <a:ext cx="1904752" cy="66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fr-BE" sz="11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[PRD84 (2011) 014015]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fr-BE" sz="11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[PRD85 (2012) 114006]</a:t>
            </a:r>
          </a:p>
          <a:p>
            <a:pPr marL="342900" lvl="0" indent="-342900" algn="r">
              <a:spcBef>
                <a:spcPct val="20000"/>
              </a:spcBef>
              <a:defRPr/>
            </a:pPr>
            <a:endParaRPr lang="fr-BE" sz="1100" b="1" dirty="0" smtClean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804248" y="2852936"/>
            <a:ext cx="18694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r">
              <a:spcBef>
                <a:spcPct val="20000"/>
              </a:spcBef>
              <a:defRPr/>
            </a:pPr>
            <a:r>
              <a:rPr lang="fr-BE" sz="11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[JHEP1105 (2011) 041]</a:t>
            </a:r>
            <a:endParaRPr lang="fr-FR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Espace réservé du contenu 2"/>
          <p:cNvSpPr txBox="1">
            <a:spLocks/>
          </p:cNvSpPr>
          <p:nvPr/>
        </p:nvSpPr>
        <p:spPr>
          <a:xfrm>
            <a:off x="3347864" y="6021288"/>
            <a:ext cx="3563888" cy="69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00100" lvl="1" indent="-342900" algn="r">
              <a:spcBef>
                <a:spcPct val="20000"/>
              </a:spcBef>
              <a:defRPr/>
            </a:pPr>
            <a:r>
              <a:rPr lang="fr-BE" sz="11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[PRD74 (2006) 054019]</a:t>
            </a:r>
          </a:p>
          <a:p>
            <a:pPr marL="800100" lvl="1" indent="-342900" algn="r">
              <a:spcBef>
                <a:spcPct val="20000"/>
              </a:spcBef>
              <a:defRPr/>
            </a:pPr>
            <a:r>
              <a:rPr lang="fr-BE" sz="11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[PRD78 (2008) 034001]</a:t>
            </a:r>
          </a:p>
          <a:p>
            <a:pPr marL="800100" lvl="1" indent="-342900" algn="r">
              <a:spcBef>
                <a:spcPct val="20000"/>
              </a:spcBef>
              <a:defRPr/>
            </a:pPr>
            <a:r>
              <a:rPr lang="fr-BE" sz="11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[PRD79 (2009) 074027] </a:t>
            </a:r>
            <a:endParaRPr lang="fr-FR" sz="11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Espace réservé du contenu 2"/>
          <p:cNvSpPr txBox="1">
            <a:spLocks/>
          </p:cNvSpPr>
          <p:nvPr/>
        </p:nvSpPr>
        <p:spPr>
          <a:xfrm>
            <a:off x="432048" y="6093296"/>
            <a:ext cx="1872208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3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Phase-</a:t>
            </a:r>
            <a:r>
              <a:rPr lang="fr-FR" sz="1300" b="1" noProof="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space</a:t>
            </a:r>
            <a:r>
              <a:rPr lang="fr-FR" sz="13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300" b="1" noProof="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densities</a:t>
            </a:r>
            <a:endParaRPr kumimoji="0" lang="fr-FR" sz="13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e 44"/>
          <p:cNvGrpSpPr>
            <a:grpSpLocks noChangeAspect="1"/>
          </p:cNvGrpSpPr>
          <p:nvPr/>
        </p:nvGrpSpPr>
        <p:grpSpPr>
          <a:xfrm>
            <a:off x="5646486" y="1772816"/>
            <a:ext cx="871144" cy="648072"/>
            <a:chOff x="827584" y="5805264"/>
            <a:chExt cx="1020435" cy="759134"/>
          </a:xfrm>
        </p:grpSpPr>
        <p:pic>
          <p:nvPicPr>
            <p:cNvPr id="23" name="Picture 19"/>
            <p:cNvPicPr>
              <a:picLocks noChangeAspect="1" noChangeArrowheads="1"/>
            </p:cNvPicPr>
            <p:nvPr/>
          </p:nvPicPr>
          <p:blipFill>
            <a:blip r:embed="rId9" cstate="print"/>
            <a:srcRect b="-864"/>
            <a:stretch>
              <a:fillRect/>
            </a:stretch>
          </p:blipFill>
          <p:spPr bwMode="auto">
            <a:xfrm>
              <a:off x="827584" y="5805264"/>
              <a:ext cx="1020435" cy="759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 l="24259" t="91994" b="-440"/>
            <a:stretch>
              <a:fillRect/>
            </a:stretch>
          </p:blipFill>
          <p:spPr bwMode="auto">
            <a:xfrm>
              <a:off x="1380331" y="5886000"/>
              <a:ext cx="376949" cy="137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0" name="Picture 4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6078" r="28902"/>
          <a:stretch>
            <a:fillRect/>
          </a:stretch>
        </p:blipFill>
        <p:spPr bwMode="auto">
          <a:xfrm>
            <a:off x="828000" y="4914000"/>
            <a:ext cx="417490" cy="19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ctangle 42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p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arton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distributions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2682" b="41733"/>
          <a:stretch>
            <a:fillRect/>
          </a:stretch>
        </p:blipFill>
        <p:spPr bwMode="auto">
          <a:xfrm>
            <a:off x="899592" y="4653137"/>
            <a:ext cx="3037881" cy="49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7531" y="4141037"/>
            <a:ext cx="2468309" cy="25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4146469"/>
            <a:ext cx="2484311" cy="25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25"/>
          <p:cNvGrpSpPr/>
          <p:nvPr/>
        </p:nvGrpSpPr>
        <p:grpSpPr>
          <a:xfrm>
            <a:off x="2237487" y="5601503"/>
            <a:ext cx="642641" cy="367241"/>
            <a:chOff x="1907704" y="5589240"/>
            <a:chExt cx="642641" cy="367241"/>
          </a:xfrm>
        </p:grpSpPr>
        <p:sp>
          <p:nvSpPr>
            <p:cNvPr id="48" name="Ellipse 47"/>
            <p:cNvSpPr/>
            <p:nvPr/>
          </p:nvSpPr>
          <p:spPr>
            <a:xfrm rot="5400000">
              <a:off x="1907704" y="5589240"/>
              <a:ext cx="367241" cy="36724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0" name="Connecteur droit avec flèche 49"/>
            <p:cNvCxnSpPr/>
            <p:nvPr/>
          </p:nvCxnSpPr>
          <p:spPr>
            <a:xfrm rot="5400000" flipV="1">
              <a:off x="2412645" y="5635160"/>
              <a:ext cx="0" cy="275400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e 26"/>
          <p:cNvGrpSpPr/>
          <p:nvPr/>
        </p:nvGrpSpPr>
        <p:grpSpPr>
          <a:xfrm rot="10800000">
            <a:off x="3209279" y="5601503"/>
            <a:ext cx="642641" cy="367241"/>
            <a:chOff x="1907704" y="5589240"/>
            <a:chExt cx="642641" cy="367241"/>
          </a:xfrm>
        </p:grpSpPr>
        <p:sp>
          <p:nvSpPr>
            <p:cNvPr id="56" name="Ellipse 55"/>
            <p:cNvSpPr/>
            <p:nvPr/>
          </p:nvSpPr>
          <p:spPr>
            <a:xfrm rot="5400000">
              <a:off x="1907704" y="5589240"/>
              <a:ext cx="367241" cy="36724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1" name="Connecteur droit avec flèche 60"/>
            <p:cNvCxnSpPr/>
            <p:nvPr/>
          </p:nvCxnSpPr>
          <p:spPr>
            <a:xfrm rot="5400000" flipV="1">
              <a:off x="2412645" y="5635160"/>
              <a:ext cx="0" cy="275400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Rectangle 68"/>
          <p:cNvSpPr/>
          <p:nvPr/>
        </p:nvSpPr>
        <p:spPr>
          <a:xfrm>
            <a:off x="899592" y="4645125"/>
            <a:ext cx="3096344" cy="5840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0" name="Connecteur droit 69"/>
          <p:cNvCxnSpPr/>
          <p:nvPr/>
        </p:nvCxnSpPr>
        <p:spPr>
          <a:xfrm>
            <a:off x="2952136" y="5790231"/>
            <a:ext cx="1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Box 41"/>
          <p:cNvSpPr txBox="1">
            <a:spLocks noChangeArrowheads="1"/>
          </p:cNvSpPr>
          <p:nvPr/>
        </p:nvSpPr>
        <p:spPr bwMode="auto">
          <a:xfrm>
            <a:off x="899976" y="5960313"/>
            <a:ext cx="11823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« </a:t>
            </a:r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Vorticity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 »</a:t>
            </a:r>
            <a:endParaRPr lang="fr-BE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twist-2 OAM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 Box 41"/>
          <p:cNvSpPr txBox="1">
            <a:spLocks noChangeArrowheads="1"/>
          </p:cNvSpPr>
          <p:nvPr/>
        </p:nvSpPr>
        <p:spPr bwMode="auto">
          <a:xfrm>
            <a:off x="683568" y="1404734"/>
            <a:ext cx="36724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Quark Wigner 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operator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04048" y="620688"/>
            <a:ext cx="4104457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[C.L., Pasquini (2011)]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[C.L., Pasquini, </a:t>
            </a:r>
            <a:r>
              <a:rPr lang="fr-BE" sz="1400" b="1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Xiong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Yuan (2012)]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[Hatta (2012)]</a:t>
            </a:r>
          </a:p>
        </p:txBody>
      </p:sp>
      <p:sp>
        <p:nvSpPr>
          <p:cNvPr id="30" name="Text Box 41"/>
          <p:cNvSpPr txBox="1">
            <a:spLocks noChangeArrowheads="1"/>
          </p:cNvSpPr>
          <p:nvPr/>
        </p:nvSpPr>
        <p:spPr bwMode="auto">
          <a:xfrm>
            <a:off x="683568" y="2753141"/>
            <a:ext cx="30963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Quark OAM </a:t>
            </a:r>
            <a:r>
              <a:rPr lang="fr-BE" sz="1400" b="1" dirty="0" err="1" smtClean="0">
                <a:latin typeface="Tahoma" pitchFamily="34" charset="0"/>
                <a:cs typeface="Tahoma" pitchFamily="34" charset="0"/>
              </a:rPr>
              <a:t>operator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4716" t="52667" r="29461" b="-1666"/>
          <a:stretch>
            <a:fillRect/>
          </a:stretch>
        </p:blipFill>
        <p:spPr bwMode="auto">
          <a:xfrm>
            <a:off x="2016000" y="3284984"/>
            <a:ext cx="36724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6" cstate="print"/>
          <a:srcRect b="51001"/>
          <a:stretch>
            <a:fillRect/>
          </a:stretch>
        </p:blipFill>
        <p:spPr bwMode="auto">
          <a:xfrm>
            <a:off x="1763688" y="1908790"/>
            <a:ext cx="5579269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 Box 41"/>
          <p:cNvSpPr txBox="1">
            <a:spLocks noChangeArrowheads="1"/>
          </p:cNvSpPr>
          <p:nvPr/>
        </p:nvSpPr>
        <p:spPr bwMode="auto">
          <a:xfrm>
            <a:off x="683568" y="4121293"/>
            <a:ext cx="30963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Exact relation</a:t>
            </a:r>
            <a:endParaRPr lang="fr-BE" sz="1400" b="1" i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3" cstate="print"/>
          <a:srcRect t="67199" r="70677"/>
          <a:stretch>
            <a:fillRect/>
          </a:stretch>
        </p:blipFill>
        <p:spPr bwMode="auto">
          <a:xfrm>
            <a:off x="899592" y="5654313"/>
            <a:ext cx="1152128" cy="281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3312368" cy="271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24744"/>
            <a:ext cx="3312368" cy="271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950577"/>
            <a:ext cx="3312368" cy="271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4529" y="3950577"/>
            <a:ext cx="3309439" cy="271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" name="Rectangle 69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The spin-spin-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orbit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correlations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004048" y="620688"/>
            <a:ext cx="41044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[C.L., Pasquini (2011)]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898" y="1333520"/>
            <a:ext cx="6888480" cy="65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937" y="2674784"/>
            <a:ext cx="2119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 l="60967" b="4132"/>
          <a:stretch>
            <a:fillRect/>
          </a:stretch>
        </p:blipFill>
        <p:spPr bwMode="auto">
          <a:xfrm>
            <a:off x="7056282" y="3125574"/>
            <a:ext cx="1440684" cy="31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 r="56104" b="31523"/>
          <a:stretch>
            <a:fillRect/>
          </a:stretch>
        </p:blipFill>
        <p:spPr bwMode="auto">
          <a:xfrm>
            <a:off x="7056282" y="2765534"/>
            <a:ext cx="1620174" cy="22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41"/>
          <p:cNvSpPr txBox="1">
            <a:spLocks noChangeArrowheads="1"/>
          </p:cNvSpPr>
          <p:nvPr/>
        </p:nvSpPr>
        <p:spPr bwMode="auto">
          <a:xfrm>
            <a:off x="251520" y="908720"/>
            <a:ext cx="2592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Overlap</a:t>
            </a:r>
            <a:r>
              <a:rPr lang="fr-F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representation</a:t>
            </a:r>
            <a:endParaRPr lang="fr-BE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 Box 41"/>
          <p:cNvSpPr txBox="1">
            <a:spLocks noChangeArrowheads="1"/>
          </p:cNvSpPr>
          <p:nvPr/>
        </p:nvSpPr>
        <p:spPr bwMode="auto">
          <a:xfrm>
            <a:off x="5148064" y="2087270"/>
            <a:ext cx="108012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1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Momentum</a:t>
            </a:r>
            <a:endParaRPr lang="fr-BE" sz="11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 Box 41"/>
          <p:cNvSpPr txBox="1">
            <a:spLocks noChangeArrowheads="1"/>
          </p:cNvSpPr>
          <p:nvPr/>
        </p:nvSpPr>
        <p:spPr bwMode="auto">
          <a:xfrm>
            <a:off x="6984274" y="2087270"/>
            <a:ext cx="115212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1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Polarization</a:t>
            </a:r>
            <a:endParaRPr lang="fr-BE" sz="1100" b="1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5688130" y="2348880"/>
            <a:ext cx="0" cy="288032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5688130" y="1772816"/>
            <a:ext cx="0" cy="288032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7560338" y="2348880"/>
            <a:ext cx="0" cy="288032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7560338" y="1772816"/>
            <a:ext cx="0" cy="288032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0"/>
          <p:cNvGrpSpPr>
            <a:grpSpLocks noChangeAspect="1"/>
          </p:cNvGrpSpPr>
          <p:nvPr/>
        </p:nvGrpSpPr>
        <p:grpSpPr bwMode="auto">
          <a:xfrm>
            <a:off x="532061" y="2204864"/>
            <a:ext cx="3059113" cy="1455738"/>
            <a:chOff x="1720" y="1584"/>
            <a:chExt cx="2360" cy="1152"/>
          </a:xfrm>
        </p:grpSpPr>
        <p:pic>
          <p:nvPicPr>
            <p:cNvPr id="22" name="Picture 1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20" y="1753"/>
              <a:ext cx="2360" cy="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1231" r="13109"/>
            <a:stretch>
              <a:fillRect/>
            </a:stretch>
          </p:blipFill>
          <p:spPr bwMode="auto">
            <a:xfrm>
              <a:off x="2727" y="1584"/>
              <a:ext cx="34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1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0729"/>
            <a:stretch>
              <a:fillRect/>
            </a:stretch>
          </p:blipFill>
          <p:spPr bwMode="auto">
            <a:xfrm>
              <a:off x="2796" y="2362"/>
              <a:ext cx="203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14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006" r="85493"/>
            <a:stretch>
              <a:fillRect/>
            </a:stretch>
          </p:blipFill>
          <p:spPr bwMode="auto">
            <a:xfrm>
              <a:off x="2310" y="2227"/>
              <a:ext cx="105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15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93903"/>
            <a:stretch>
              <a:fillRect/>
            </a:stretch>
          </p:blipFill>
          <p:spPr bwMode="auto">
            <a:xfrm>
              <a:off x="3351" y="2227"/>
              <a:ext cx="182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8" cstate="print"/>
          <a:srcRect t="22241" b="49957"/>
          <a:stretch>
            <a:fillRect/>
          </a:stretch>
        </p:blipFill>
        <p:spPr bwMode="auto">
          <a:xfrm>
            <a:off x="395536" y="3271664"/>
            <a:ext cx="8382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8" cstate="print"/>
          <a:srcRect l="18182" b="77759"/>
          <a:stretch>
            <a:fillRect/>
          </a:stretch>
        </p:blipFill>
        <p:spPr bwMode="auto">
          <a:xfrm>
            <a:off x="2910136" y="3271664"/>
            <a:ext cx="6858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8" cstate="print"/>
          <a:srcRect t="77844"/>
          <a:stretch>
            <a:fillRect/>
          </a:stretch>
        </p:blipFill>
        <p:spPr bwMode="auto">
          <a:xfrm>
            <a:off x="852736" y="2395364"/>
            <a:ext cx="838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8" cstate="print"/>
          <a:srcRect t="50043" b="27716"/>
          <a:stretch>
            <a:fillRect/>
          </a:stretch>
        </p:blipFill>
        <p:spPr bwMode="auto">
          <a:xfrm>
            <a:off x="2452936" y="2363614"/>
            <a:ext cx="8382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Espace réservé du contenu 2"/>
          <p:cNvSpPr txBox="1">
            <a:spLocks/>
          </p:cNvSpPr>
          <p:nvPr/>
        </p:nvSpPr>
        <p:spPr>
          <a:xfrm>
            <a:off x="5580112" y="5949280"/>
            <a:ext cx="356388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00100" lvl="1" indent="-342900" algn="r">
              <a:spcBef>
                <a:spcPct val="20000"/>
              </a:spcBef>
              <a:defRPr/>
            </a:pPr>
            <a:r>
              <a:rPr lang="fr-BE" sz="13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[PRD74 (2006) 054019]</a:t>
            </a:r>
          </a:p>
          <a:p>
            <a:pPr marL="800100" lvl="1" indent="-342900" algn="r">
              <a:spcBef>
                <a:spcPct val="20000"/>
              </a:spcBef>
              <a:defRPr/>
            </a:pPr>
            <a:r>
              <a:rPr lang="fr-BE" sz="13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[PRD78 (2008) 034001]</a:t>
            </a:r>
          </a:p>
          <a:p>
            <a:pPr marL="800100" lvl="1" indent="-342900" algn="r">
              <a:spcBef>
                <a:spcPct val="20000"/>
              </a:spcBef>
              <a:defRPr/>
            </a:pPr>
            <a:r>
              <a:rPr lang="fr-BE" sz="13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[PRD79 (2009) 074027] </a:t>
            </a:r>
            <a:endParaRPr lang="fr-FR" sz="13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908" y="4481992"/>
            <a:ext cx="3528060" cy="67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60032" y="4437112"/>
            <a:ext cx="4137660" cy="69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5576" y="5517232"/>
            <a:ext cx="5745480" cy="98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 Box 41"/>
          <p:cNvSpPr txBox="1">
            <a:spLocks noChangeArrowheads="1"/>
          </p:cNvSpPr>
          <p:nvPr/>
        </p:nvSpPr>
        <p:spPr bwMode="auto">
          <a:xfrm>
            <a:off x="251520" y="4149080"/>
            <a:ext cx="28803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Light-front quark </a:t>
            </a:r>
            <a:r>
              <a:rPr lang="fr-FR" sz="1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models</a:t>
            </a:r>
            <a:endParaRPr lang="fr-BE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0" name="Text Box 41"/>
          <p:cNvSpPr txBox="1">
            <a:spLocks noChangeArrowheads="1"/>
          </p:cNvSpPr>
          <p:nvPr/>
        </p:nvSpPr>
        <p:spPr bwMode="auto">
          <a:xfrm>
            <a:off x="4211960" y="4149080"/>
            <a:ext cx="2232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400" b="1" dirty="0" smtClean="0">
                <a:latin typeface="Tahoma" pitchFamily="34" charset="0"/>
                <a:cs typeface="Tahoma" pitchFamily="34" charset="0"/>
              </a:rPr>
              <a:t>Wigner rotation</a:t>
            </a:r>
            <a:endParaRPr lang="fr-BE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The light-front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wave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functions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41"/>
          <p:cNvSpPr txBox="1">
            <a:spLocks noChangeArrowheads="1"/>
          </p:cNvSpPr>
          <p:nvPr/>
        </p:nvSpPr>
        <p:spPr bwMode="auto">
          <a:xfrm>
            <a:off x="323528" y="1223174"/>
            <a:ext cx="8640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OAM</a:t>
            </a:r>
            <a:endParaRPr lang="fr-BE" sz="14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2" cstate="print"/>
          <a:srcRect l="7600" t="66782" r="31592" b="16522"/>
          <a:stretch>
            <a:fillRect/>
          </a:stretch>
        </p:blipFill>
        <p:spPr bwMode="auto">
          <a:xfrm>
            <a:off x="1563209" y="2299455"/>
            <a:ext cx="3922985" cy="49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3" cstate="print"/>
          <a:srcRect l="7600" t="83478" b="-174"/>
          <a:stretch>
            <a:fillRect/>
          </a:stretch>
        </p:blipFill>
        <p:spPr bwMode="auto">
          <a:xfrm>
            <a:off x="1563208" y="1678607"/>
            <a:ext cx="5961120" cy="49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3"/>
          <p:cNvPicPr>
            <a:picLocks noChangeAspect="1" noChangeArrowheads="1"/>
          </p:cNvPicPr>
          <p:nvPr/>
        </p:nvPicPr>
        <p:blipFill>
          <a:blip r:embed="rId3" cstate="print"/>
          <a:srcRect l="7600" t="48000" r="16389" b="35304"/>
          <a:stretch>
            <a:fillRect/>
          </a:stretch>
        </p:blipFill>
        <p:spPr bwMode="auto">
          <a:xfrm>
            <a:off x="1563209" y="2866607"/>
            <a:ext cx="4903796" cy="49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41"/>
          <p:cNvSpPr txBox="1">
            <a:spLocks noChangeArrowheads="1"/>
          </p:cNvSpPr>
          <p:nvPr/>
        </p:nvSpPr>
        <p:spPr bwMode="auto">
          <a:xfrm>
            <a:off x="144000" y="2326607"/>
            <a:ext cx="12241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Canonical (</a:t>
            </a:r>
            <a:r>
              <a:rPr lang="fr-FR" sz="1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naive</a:t>
            </a:r>
            <a:r>
              <a:rPr lang="fr-F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fr-BE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144000" y="1795399"/>
            <a:ext cx="12241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Kinetic</a:t>
            </a:r>
            <a:endParaRPr lang="fr-BE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4" name="Text Box 41"/>
          <p:cNvSpPr txBox="1">
            <a:spLocks noChangeArrowheads="1"/>
          </p:cNvSpPr>
          <p:nvPr/>
        </p:nvSpPr>
        <p:spPr bwMode="auto">
          <a:xfrm>
            <a:off x="144000" y="2974607"/>
            <a:ext cx="12241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Canonical </a:t>
            </a:r>
            <a:endParaRPr lang="fr-BE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3" name="Text Box 21"/>
          <p:cNvSpPr txBox="1">
            <a:spLocks noChangeArrowheads="1"/>
          </p:cNvSpPr>
          <p:nvPr/>
        </p:nvSpPr>
        <p:spPr bwMode="auto">
          <a:xfrm>
            <a:off x="7758000" y="3019535"/>
            <a:ext cx="576064" cy="215444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800" b="1" dirty="0" err="1">
                <a:latin typeface="Tahoma" pitchFamily="34" charset="0"/>
                <a:cs typeface="Tahoma" pitchFamily="34" charset="0"/>
              </a:rPr>
              <a:t>GTMDs</a:t>
            </a:r>
            <a:endParaRPr lang="fr-BE" sz="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8" name="Text Box 61"/>
          <p:cNvSpPr txBox="1">
            <a:spLocks noChangeArrowheads="1"/>
          </p:cNvSpPr>
          <p:nvPr/>
        </p:nvSpPr>
        <p:spPr bwMode="auto">
          <a:xfrm>
            <a:off x="7776712" y="2398607"/>
            <a:ext cx="514603" cy="215444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800" b="1" dirty="0" err="1">
                <a:latin typeface="Tahoma" pitchFamily="34" charset="0"/>
                <a:cs typeface="Tahoma" pitchFamily="34" charset="0"/>
              </a:rPr>
              <a:t>TMDs</a:t>
            </a:r>
            <a:endParaRPr lang="fr-BE" sz="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9" name="Text Box 15"/>
          <p:cNvSpPr txBox="1">
            <a:spLocks noChangeArrowheads="1"/>
          </p:cNvSpPr>
          <p:nvPr/>
        </p:nvSpPr>
        <p:spPr bwMode="auto">
          <a:xfrm>
            <a:off x="7776712" y="1795399"/>
            <a:ext cx="514603" cy="215444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800" b="1" dirty="0" err="1">
                <a:latin typeface="Tahoma" pitchFamily="34" charset="0"/>
                <a:cs typeface="Tahoma" pitchFamily="34" charset="0"/>
              </a:rPr>
              <a:t>GPDs</a:t>
            </a:r>
            <a:endParaRPr lang="fr-BE" sz="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4" cstate="print"/>
          <a:srcRect l="35531" t="22288" b="65519"/>
          <a:stretch>
            <a:fillRect/>
          </a:stretch>
        </p:blipFill>
        <p:spPr bwMode="auto">
          <a:xfrm>
            <a:off x="8424784" y="2380607"/>
            <a:ext cx="385020" cy="23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4" cstate="print"/>
          <a:srcRect t="37161" b="51754"/>
          <a:stretch>
            <a:fillRect/>
          </a:stretch>
        </p:blipFill>
        <p:spPr bwMode="auto">
          <a:xfrm>
            <a:off x="8424352" y="3019535"/>
            <a:ext cx="597218" cy="21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4" cstate="print"/>
          <a:srcRect l="43856" t="10429" b="80703"/>
          <a:stretch>
            <a:fillRect/>
          </a:stretch>
        </p:blipFill>
        <p:spPr bwMode="auto">
          <a:xfrm>
            <a:off x="8424784" y="1795399"/>
            <a:ext cx="335302" cy="172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46"/>
          <p:cNvPicPr>
            <a:picLocks noChangeAspect="1" noChangeArrowheads="1"/>
          </p:cNvPicPr>
          <p:nvPr/>
        </p:nvPicPr>
        <p:blipFill>
          <a:blip r:embed="rId5" cstate="print"/>
          <a:srcRect b="17545"/>
          <a:stretch>
            <a:fillRect/>
          </a:stretch>
        </p:blipFill>
        <p:spPr bwMode="auto">
          <a:xfrm>
            <a:off x="899592" y="4492393"/>
            <a:ext cx="4625975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Text Box 41"/>
          <p:cNvSpPr txBox="1">
            <a:spLocks noChangeArrowheads="1"/>
          </p:cNvSpPr>
          <p:nvPr/>
        </p:nvSpPr>
        <p:spPr bwMode="auto">
          <a:xfrm>
            <a:off x="179512" y="4005064"/>
            <a:ext cx="30963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Phenomenological</a:t>
            </a:r>
            <a:r>
              <a:rPr lang="fr-F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comparison</a:t>
            </a:r>
            <a:endParaRPr lang="fr-BE" sz="14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6" name="Picture 25"/>
          <p:cNvPicPr>
            <a:picLocks noChangeAspect="1" noChangeArrowheads="1"/>
          </p:cNvPicPr>
          <p:nvPr/>
        </p:nvPicPr>
        <p:blipFill>
          <a:blip r:embed="rId6" cstate="print"/>
          <a:srcRect l="11374" t="-2757" r="79147" b="91724"/>
          <a:stretch>
            <a:fillRect/>
          </a:stretch>
        </p:blipFill>
        <p:spPr bwMode="auto">
          <a:xfrm>
            <a:off x="4860032" y="6148577"/>
            <a:ext cx="762027" cy="30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e 69"/>
          <p:cNvGrpSpPr>
            <a:grpSpLocks noChangeAspect="1"/>
          </p:cNvGrpSpPr>
          <p:nvPr/>
        </p:nvGrpSpPr>
        <p:grpSpPr>
          <a:xfrm>
            <a:off x="6408000" y="6131809"/>
            <a:ext cx="662938" cy="304800"/>
            <a:chOff x="7324725" y="5940425"/>
            <a:chExt cx="828675" cy="381000"/>
          </a:xfrm>
        </p:grpSpPr>
        <p:pic>
          <p:nvPicPr>
            <p:cNvPr id="67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324725" y="5940425"/>
              <a:ext cx="82867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2"/>
            <p:cNvPicPr>
              <a:picLocks noChangeArrowheads="1"/>
            </p:cNvPicPr>
            <p:nvPr/>
          </p:nvPicPr>
          <p:blipFill>
            <a:blip r:embed="rId8" cstate="print"/>
            <a:srcRect l="60038" t="52670" b="24242"/>
            <a:stretch>
              <a:fillRect/>
            </a:stretch>
          </p:blipFill>
          <p:spPr bwMode="auto">
            <a:xfrm flipH="1">
              <a:off x="7629525" y="5940425"/>
              <a:ext cx="147704" cy="16954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cxnSp>
          <p:nvCxnSpPr>
            <p:cNvPr id="69" name="Connecteur droit 46"/>
            <p:cNvCxnSpPr>
              <a:cxnSpLocks noChangeShapeType="1"/>
            </p:cNvCxnSpPr>
            <p:nvPr/>
          </p:nvCxnSpPr>
          <p:spPr bwMode="auto">
            <a:xfrm flipH="1">
              <a:off x="7659688" y="6046788"/>
              <a:ext cx="762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71" name="Rectangle à coins arrondis 47"/>
          <p:cNvSpPr>
            <a:spLocks noChangeArrowheads="1"/>
          </p:cNvSpPr>
          <p:nvPr/>
        </p:nvSpPr>
        <p:spPr bwMode="auto">
          <a:xfrm>
            <a:off x="2915816" y="5185281"/>
            <a:ext cx="576064" cy="792088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" name="Rectangle à coins arrondis 47"/>
          <p:cNvSpPr>
            <a:spLocks noChangeArrowheads="1"/>
          </p:cNvSpPr>
          <p:nvPr/>
        </p:nvSpPr>
        <p:spPr bwMode="auto">
          <a:xfrm>
            <a:off x="4896000" y="5185281"/>
            <a:ext cx="576064" cy="792088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" name="Text Box 41"/>
          <p:cNvSpPr txBox="1">
            <a:spLocks noChangeArrowheads="1"/>
          </p:cNvSpPr>
          <p:nvPr/>
        </p:nvSpPr>
        <p:spPr bwMode="auto">
          <a:xfrm>
            <a:off x="5724128" y="6175281"/>
            <a:ext cx="57606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but</a:t>
            </a:r>
            <a:endParaRPr lang="fr-BE" sz="11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The orbital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angular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momentum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Picture 12" descr="E:\Physique\Talks\QCD'N 12\Ji_split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0864" y="1991940"/>
            <a:ext cx="2057400" cy="1297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13" descr="E:\Physique\Talks\QCD'N 12\GIE1_split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987679"/>
            <a:ext cx="2057400" cy="1297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Espace réservé du contenu 2"/>
          <p:cNvSpPr txBox="1">
            <a:spLocks/>
          </p:cNvSpPr>
          <p:nvPr/>
        </p:nvSpPr>
        <p:spPr>
          <a:xfrm>
            <a:off x="4716016" y="1412776"/>
            <a:ext cx="1152128" cy="286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Ji (1997)</a:t>
            </a:r>
            <a:endParaRPr kumimoji="0" lang="fr-FR" sz="1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Espace réservé du contenu 2"/>
          <p:cNvSpPr txBox="1">
            <a:spLocks/>
          </p:cNvSpPr>
          <p:nvPr/>
        </p:nvSpPr>
        <p:spPr>
          <a:xfrm>
            <a:off x="179512" y="1415876"/>
            <a:ext cx="2592288" cy="284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Jaffe-</a:t>
            </a:r>
            <a:r>
              <a:rPr lang="fr-FR" sz="1400" b="1" noProof="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Manohar</a:t>
            </a:r>
            <a:r>
              <a:rPr lang="fr-FR" sz="1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(1990)</a:t>
            </a:r>
            <a:endParaRPr kumimoji="0" lang="fr-FR" sz="1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5" name="Picture 13" descr="E:\Physique\Talks\QCD'N 12\GIE1_split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360" y="4651975"/>
            <a:ext cx="2057400" cy="1297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Espace réservé du contenu 2"/>
          <p:cNvSpPr txBox="1">
            <a:spLocks/>
          </p:cNvSpPr>
          <p:nvPr/>
        </p:nvSpPr>
        <p:spPr>
          <a:xfrm>
            <a:off x="179512" y="4077072"/>
            <a:ext cx="208823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Chen </a:t>
            </a:r>
            <a:r>
              <a:rPr lang="fr-FR" sz="1400" b="1" i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et al</a:t>
            </a:r>
            <a:r>
              <a:rPr lang="fr-FR" sz="1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(2008)</a:t>
            </a:r>
            <a:endParaRPr kumimoji="0" lang="fr-FR" sz="1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6225"/>
          <a:stretch>
            <a:fillRect/>
          </a:stretch>
        </p:blipFill>
        <p:spPr bwMode="auto">
          <a:xfrm>
            <a:off x="6964139" y="2897188"/>
            <a:ext cx="17446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789" b="33775"/>
          <a:stretch>
            <a:fillRect/>
          </a:stretch>
        </p:blipFill>
        <p:spPr bwMode="auto">
          <a:xfrm>
            <a:off x="6964139" y="2491233"/>
            <a:ext cx="1744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454" b="68211"/>
          <a:stretch>
            <a:fillRect/>
          </a:stretch>
        </p:blipFill>
        <p:spPr bwMode="auto">
          <a:xfrm>
            <a:off x="6964139" y="2123188"/>
            <a:ext cx="1317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799" b="75552"/>
          <a:stretch>
            <a:fillRect/>
          </a:stretch>
        </p:blipFill>
        <p:spPr bwMode="auto">
          <a:xfrm>
            <a:off x="2447552" y="1919932"/>
            <a:ext cx="133032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587" b="50861"/>
          <a:stretch>
            <a:fillRect/>
          </a:stretch>
        </p:blipFill>
        <p:spPr bwMode="auto">
          <a:xfrm>
            <a:off x="2447552" y="2279972"/>
            <a:ext cx="1744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14" t="49139" b="27274"/>
          <a:stretch>
            <a:fillRect/>
          </a:stretch>
        </p:blipFill>
        <p:spPr bwMode="auto">
          <a:xfrm>
            <a:off x="2419399" y="2712020"/>
            <a:ext cx="1409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93" t="74693"/>
          <a:stretch>
            <a:fillRect/>
          </a:stretch>
        </p:blipFill>
        <p:spPr bwMode="auto">
          <a:xfrm>
            <a:off x="2419399" y="3095188"/>
            <a:ext cx="1684337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4693"/>
          <a:stretch>
            <a:fillRect/>
          </a:stretch>
        </p:blipFill>
        <p:spPr bwMode="auto">
          <a:xfrm>
            <a:off x="2465760" y="5742016"/>
            <a:ext cx="200025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048" t="49139" b="25307"/>
          <a:stretch>
            <a:fillRect/>
          </a:stretch>
        </p:blipFill>
        <p:spPr bwMode="auto">
          <a:xfrm>
            <a:off x="2411760" y="5346016"/>
            <a:ext cx="1579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587" b="50861"/>
          <a:stretch>
            <a:fillRect/>
          </a:stretch>
        </p:blipFill>
        <p:spPr bwMode="auto">
          <a:xfrm>
            <a:off x="2429760" y="4932016"/>
            <a:ext cx="2000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524" b="76413"/>
          <a:stretch>
            <a:fillRect/>
          </a:stretch>
        </p:blipFill>
        <p:spPr bwMode="auto">
          <a:xfrm>
            <a:off x="2447552" y="4572016"/>
            <a:ext cx="1330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4104000"/>
            <a:ext cx="1566863" cy="24288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decompositions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in a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nutshell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Text Box 53"/>
          <p:cNvSpPr txBox="1">
            <a:spLocks noChangeArrowheads="1"/>
          </p:cNvSpPr>
          <p:nvPr/>
        </p:nvSpPr>
        <p:spPr bwMode="auto">
          <a:xfrm>
            <a:off x="1619672" y="2159278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0" name="Text Box 53"/>
          <p:cNvSpPr txBox="1">
            <a:spLocks noChangeArrowheads="1"/>
          </p:cNvSpPr>
          <p:nvPr/>
        </p:nvSpPr>
        <p:spPr bwMode="auto">
          <a:xfrm>
            <a:off x="1763688" y="2617748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" name="Text Box 53"/>
          <p:cNvSpPr txBox="1">
            <a:spLocks noChangeArrowheads="1"/>
          </p:cNvSpPr>
          <p:nvPr/>
        </p:nvSpPr>
        <p:spPr bwMode="auto">
          <a:xfrm>
            <a:off x="971600" y="2663334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2" name="Text Box 53"/>
          <p:cNvSpPr txBox="1">
            <a:spLocks noChangeArrowheads="1"/>
          </p:cNvSpPr>
          <p:nvPr/>
        </p:nvSpPr>
        <p:spPr bwMode="auto">
          <a:xfrm>
            <a:off x="899592" y="2113692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3" name="Text Box 53"/>
          <p:cNvSpPr txBox="1">
            <a:spLocks noChangeArrowheads="1"/>
          </p:cNvSpPr>
          <p:nvPr/>
        </p:nvSpPr>
        <p:spPr bwMode="auto">
          <a:xfrm>
            <a:off x="1619672" y="4823574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7" name="Text Box 53"/>
          <p:cNvSpPr txBox="1">
            <a:spLocks noChangeArrowheads="1"/>
          </p:cNvSpPr>
          <p:nvPr/>
        </p:nvSpPr>
        <p:spPr bwMode="auto">
          <a:xfrm>
            <a:off x="1763688" y="5282044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Text Box 53"/>
          <p:cNvSpPr txBox="1">
            <a:spLocks noChangeArrowheads="1"/>
          </p:cNvSpPr>
          <p:nvPr/>
        </p:nvSpPr>
        <p:spPr bwMode="auto">
          <a:xfrm>
            <a:off x="971600" y="5327630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9" name="Text Box 53"/>
          <p:cNvSpPr txBox="1">
            <a:spLocks noChangeArrowheads="1"/>
          </p:cNvSpPr>
          <p:nvPr/>
        </p:nvSpPr>
        <p:spPr bwMode="auto">
          <a:xfrm>
            <a:off x="899592" y="4777988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8" name="Text Box 53"/>
          <p:cNvSpPr txBox="1">
            <a:spLocks noChangeArrowheads="1"/>
          </p:cNvSpPr>
          <p:nvPr/>
        </p:nvSpPr>
        <p:spPr bwMode="auto">
          <a:xfrm>
            <a:off x="6156176" y="2170800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5" name="Text Box 53"/>
          <p:cNvSpPr txBox="1">
            <a:spLocks noChangeArrowheads="1"/>
          </p:cNvSpPr>
          <p:nvPr/>
        </p:nvSpPr>
        <p:spPr bwMode="auto">
          <a:xfrm>
            <a:off x="5580112" y="2636912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J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6" name="Text Box 53"/>
          <p:cNvSpPr txBox="1">
            <a:spLocks noChangeArrowheads="1"/>
          </p:cNvSpPr>
          <p:nvPr/>
        </p:nvSpPr>
        <p:spPr bwMode="auto">
          <a:xfrm>
            <a:off x="5508000" y="2026800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4" name="Text Box 41"/>
          <p:cNvSpPr txBox="1">
            <a:spLocks noChangeArrowheads="1"/>
          </p:cNvSpPr>
          <p:nvPr/>
        </p:nvSpPr>
        <p:spPr bwMode="auto">
          <a:xfrm>
            <a:off x="971600" y="6320353"/>
            <a:ext cx="27363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Gauge-invariant extension (GIE)</a:t>
            </a:r>
            <a:endParaRPr lang="fr-BE" sz="12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4" name="Text Box 41"/>
          <p:cNvSpPr txBox="1">
            <a:spLocks noChangeArrowheads="1"/>
          </p:cNvSpPr>
          <p:nvPr/>
        </p:nvSpPr>
        <p:spPr bwMode="auto">
          <a:xfrm>
            <a:off x="971600" y="3584049"/>
            <a:ext cx="27363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Noether’s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theorem</a:t>
            </a:r>
            <a:endParaRPr lang="fr-BE" sz="1200" b="1" i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6" y="1440000"/>
            <a:ext cx="1119188" cy="26193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Espace réservé du contenu 2"/>
          <p:cNvSpPr txBox="1">
            <a:spLocks/>
          </p:cNvSpPr>
          <p:nvPr/>
        </p:nvSpPr>
        <p:spPr>
          <a:xfrm>
            <a:off x="4716016" y="4077072"/>
            <a:ext cx="2304256" cy="291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Wakamatsu (2010)</a:t>
            </a:r>
            <a:endParaRPr kumimoji="0" lang="fr-FR" sz="1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Picture 12" descr="E:\Physique\Talks\QCD'N 12\Ji_split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0864" y="1991940"/>
            <a:ext cx="2057400" cy="1297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13" descr="E:\Physique\Talks\QCD'N 12\GIE1_split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987679"/>
            <a:ext cx="2057400" cy="1297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Picture 2" descr="E:\Physique\Talks\QCD'N 12\Wak1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0864" y="4651975"/>
            <a:ext cx="2057400" cy="1297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Espace réservé du contenu 2"/>
          <p:cNvSpPr txBox="1">
            <a:spLocks/>
          </p:cNvSpPr>
          <p:nvPr/>
        </p:nvSpPr>
        <p:spPr>
          <a:xfrm>
            <a:off x="4716016" y="1412776"/>
            <a:ext cx="1152128" cy="286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Ji (1997)</a:t>
            </a:r>
            <a:endParaRPr kumimoji="0" lang="fr-FR" sz="1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Espace réservé du contenu 2"/>
          <p:cNvSpPr txBox="1">
            <a:spLocks/>
          </p:cNvSpPr>
          <p:nvPr/>
        </p:nvSpPr>
        <p:spPr>
          <a:xfrm>
            <a:off x="179512" y="1415876"/>
            <a:ext cx="2592288" cy="284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Jaffe-</a:t>
            </a:r>
            <a:r>
              <a:rPr lang="fr-FR" sz="1400" b="1" noProof="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Manohar</a:t>
            </a:r>
            <a:r>
              <a:rPr lang="fr-FR" sz="1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(1990)</a:t>
            </a:r>
            <a:endParaRPr kumimoji="0" lang="fr-FR" sz="1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5" name="Picture 13" descr="E:\Physique\Talks\QCD'N 12\GIE1_split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360" y="4651975"/>
            <a:ext cx="2057400" cy="1297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Espace réservé du contenu 2"/>
          <p:cNvSpPr txBox="1">
            <a:spLocks/>
          </p:cNvSpPr>
          <p:nvPr/>
        </p:nvSpPr>
        <p:spPr>
          <a:xfrm>
            <a:off x="179512" y="4077072"/>
            <a:ext cx="208823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Chen </a:t>
            </a:r>
            <a:r>
              <a:rPr lang="fr-FR" sz="1400" b="1" i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et al</a:t>
            </a:r>
            <a:r>
              <a:rPr lang="fr-FR" sz="1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(2008)</a:t>
            </a:r>
            <a:endParaRPr kumimoji="0" lang="fr-FR" sz="1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6225"/>
          <a:stretch>
            <a:fillRect/>
          </a:stretch>
        </p:blipFill>
        <p:spPr bwMode="auto">
          <a:xfrm>
            <a:off x="6964139" y="2897188"/>
            <a:ext cx="17446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789" b="33775"/>
          <a:stretch>
            <a:fillRect/>
          </a:stretch>
        </p:blipFill>
        <p:spPr bwMode="auto">
          <a:xfrm>
            <a:off x="6964139" y="2491233"/>
            <a:ext cx="1744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454" b="68211"/>
          <a:stretch>
            <a:fillRect/>
          </a:stretch>
        </p:blipFill>
        <p:spPr bwMode="auto">
          <a:xfrm>
            <a:off x="6964139" y="2123188"/>
            <a:ext cx="1317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799" b="75552"/>
          <a:stretch>
            <a:fillRect/>
          </a:stretch>
        </p:blipFill>
        <p:spPr bwMode="auto">
          <a:xfrm>
            <a:off x="2447552" y="1919932"/>
            <a:ext cx="133032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587" b="50861"/>
          <a:stretch>
            <a:fillRect/>
          </a:stretch>
        </p:blipFill>
        <p:spPr bwMode="auto">
          <a:xfrm>
            <a:off x="2447552" y="2279972"/>
            <a:ext cx="1744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14" t="49139" b="27274"/>
          <a:stretch>
            <a:fillRect/>
          </a:stretch>
        </p:blipFill>
        <p:spPr bwMode="auto">
          <a:xfrm>
            <a:off x="2419399" y="2712020"/>
            <a:ext cx="1409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93" t="74693"/>
          <a:stretch>
            <a:fillRect/>
          </a:stretch>
        </p:blipFill>
        <p:spPr bwMode="auto">
          <a:xfrm>
            <a:off x="2419399" y="3095188"/>
            <a:ext cx="1684337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4693"/>
          <a:stretch>
            <a:fillRect/>
          </a:stretch>
        </p:blipFill>
        <p:spPr bwMode="auto">
          <a:xfrm>
            <a:off x="2465760" y="5742016"/>
            <a:ext cx="200025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048" t="49139" b="25307"/>
          <a:stretch>
            <a:fillRect/>
          </a:stretch>
        </p:blipFill>
        <p:spPr bwMode="auto">
          <a:xfrm>
            <a:off x="2411760" y="5346016"/>
            <a:ext cx="1579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587" b="50861"/>
          <a:stretch>
            <a:fillRect/>
          </a:stretch>
        </p:blipFill>
        <p:spPr bwMode="auto">
          <a:xfrm>
            <a:off x="2429760" y="4932016"/>
            <a:ext cx="2000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524" b="76413"/>
          <a:stretch>
            <a:fillRect/>
          </a:stretch>
        </p:blipFill>
        <p:spPr bwMode="auto">
          <a:xfrm>
            <a:off x="2447552" y="4572016"/>
            <a:ext cx="1330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458"/>
          <a:stretch>
            <a:fillRect/>
          </a:stretch>
        </p:blipFill>
        <p:spPr bwMode="auto">
          <a:xfrm>
            <a:off x="6948264" y="5736356"/>
            <a:ext cx="1760538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122" b="68211"/>
          <a:stretch>
            <a:fillRect/>
          </a:stretch>
        </p:blipFill>
        <p:spPr bwMode="auto">
          <a:xfrm>
            <a:off x="6948264" y="5376316"/>
            <a:ext cx="15478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789" b="33775"/>
          <a:stretch>
            <a:fillRect/>
          </a:stretch>
        </p:blipFill>
        <p:spPr bwMode="auto">
          <a:xfrm>
            <a:off x="6948264" y="4932016"/>
            <a:ext cx="1744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454" b="68211"/>
          <a:stretch>
            <a:fillRect/>
          </a:stretch>
        </p:blipFill>
        <p:spPr bwMode="auto">
          <a:xfrm>
            <a:off x="6948264" y="4574456"/>
            <a:ext cx="1317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5736" y="4104000"/>
            <a:ext cx="1566863" cy="24288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21561" y="4104000"/>
            <a:ext cx="1566863" cy="24288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decompositions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in a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nutshell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Text Box 53"/>
          <p:cNvSpPr txBox="1">
            <a:spLocks noChangeArrowheads="1"/>
          </p:cNvSpPr>
          <p:nvPr/>
        </p:nvSpPr>
        <p:spPr bwMode="auto">
          <a:xfrm>
            <a:off x="1619672" y="2159278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0" name="Text Box 53"/>
          <p:cNvSpPr txBox="1">
            <a:spLocks noChangeArrowheads="1"/>
          </p:cNvSpPr>
          <p:nvPr/>
        </p:nvSpPr>
        <p:spPr bwMode="auto">
          <a:xfrm>
            <a:off x="1763688" y="2617748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" name="Text Box 53"/>
          <p:cNvSpPr txBox="1">
            <a:spLocks noChangeArrowheads="1"/>
          </p:cNvSpPr>
          <p:nvPr/>
        </p:nvSpPr>
        <p:spPr bwMode="auto">
          <a:xfrm>
            <a:off x="971600" y="2663334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2" name="Text Box 53"/>
          <p:cNvSpPr txBox="1">
            <a:spLocks noChangeArrowheads="1"/>
          </p:cNvSpPr>
          <p:nvPr/>
        </p:nvSpPr>
        <p:spPr bwMode="auto">
          <a:xfrm>
            <a:off x="899592" y="2113692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3" name="Text Box 53"/>
          <p:cNvSpPr txBox="1">
            <a:spLocks noChangeArrowheads="1"/>
          </p:cNvSpPr>
          <p:nvPr/>
        </p:nvSpPr>
        <p:spPr bwMode="auto">
          <a:xfrm>
            <a:off x="1619672" y="4823574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7" name="Text Box 53"/>
          <p:cNvSpPr txBox="1">
            <a:spLocks noChangeArrowheads="1"/>
          </p:cNvSpPr>
          <p:nvPr/>
        </p:nvSpPr>
        <p:spPr bwMode="auto">
          <a:xfrm>
            <a:off x="1763688" y="5282044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Text Box 53"/>
          <p:cNvSpPr txBox="1">
            <a:spLocks noChangeArrowheads="1"/>
          </p:cNvSpPr>
          <p:nvPr/>
        </p:nvSpPr>
        <p:spPr bwMode="auto">
          <a:xfrm>
            <a:off x="971600" y="5327630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9" name="Text Box 53"/>
          <p:cNvSpPr txBox="1">
            <a:spLocks noChangeArrowheads="1"/>
          </p:cNvSpPr>
          <p:nvPr/>
        </p:nvSpPr>
        <p:spPr bwMode="auto">
          <a:xfrm>
            <a:off x="899592" y="4777988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0" name="Text Box 53"/>
          <p:cNvSpPr txBox="1">
            <a:spLocks noChangeArrowheads="1"/>
          </p:cNvSpPr>
          <p:nvPr/>
        </p:nvSpPr>
        <p:spPr bwMode="auto">
          <a:xfrm>
            <a:off x="6156176" y="4823574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2" name="Text Box 53"/>
          <p:cNvSpPr txBox="1">
            <a:spLocks noChangeArrowheads="1"/>
          </p:cNvSpPr>
          <p:nvPr/>
        </p:nvSpPr>
        <p:spPr bwMode="auto">
          <a:xfrm>
            <a:off x="6300192" y="5282044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5" name="Text Box 53"/>
          <p:cNvSpPr txBox="1">
            <a:spLocks noChangeArrowheads="1"/>
          </p:cNvSpPr>
          <p:nvPr/>
        </p:nvSpPr>
        <p:spPr bwMode="auto">
          <a:xfrm>
            <a:off x="5436096" y="5255622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6" name="Text Box 53"/>
          <p:cNvSpPr txBox="1">
            <a:spLocks noChangeArrowheads="1"/>
          </p:cNvSpPr>
          <p:nvPr/>
        </p:nvSpPr>
        <p:spPr bwMode="auto">
          <a:xfrm>
            <a:off x="5508000" y="4680000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8" name="Text Box 53"/>
          <p:cNvSpPr txBox="1">
            <a:spLocks noChangeArrowheads="1"/>
          </p:cNvSpPr>
          <p:nvPr/>
        </p:nvSpPr>
        <p:spPr bwMode="auto">
          <a:xfrm>
            <a:off x="6156176" y="2170800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5" name="Text Box 53"/>
          <p:cNvSpPr txBox="1">
            <a:spLocks noChangeArrowheads="1"/>
          </p:cNvSpPr>
          <p:nvPr/>
        </p:nvSpPr>
        <p:spPr bwMode="auto">
          <a:xfrm>
            <a:off x="5580112" y="2636912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J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6" name="Text Box 53"/>
          <p:cNvSpPr txBox="1">
            <a:spLocks noChangeArrowheads="1"/>
          </p:cNvSpPr>
          <p:nvPr/>
        </p:nvSpPr>
        <p:spPr bwMode="auto">
          <a:xfrm>
            <a:off x="5508000" y="2026800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4" name="Text Box 41"/>
          <p:cNvSpPr txBox="1">
            <a:spLocks noChangeArrowheads="1"/>
          </p:cNvSpPr>
          <p:nvPr/>
        </p:nvSpPr>
        <p:spPr bwMode="auto">
          <a:xfrm>
            <a:off x="971600" y="6320353"/>
            <a:ext cx="27363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Gauge-invariant extension (GIE)</a:t>
            </a:r>
            <a:endParaRPr lang="fr-BE" sz="12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4" name="Text Box 41"/>
          <p:cNvSpPr txBox="1">
            <a:spLocks noChangeArrowheads="1"/>
          </p:cNvSpPr>
          <p:nvPr/>
        </p:nvSpPr>
        <p:spPr bwMode="auto">
          <a:xfrm>
            <a:off x="971600" y="3584049"/>
            <a:ext cx="27363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Noether’s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theorem</a:t>
            </a:r>
            <a:endParaRPr lang="fr-BE" sz="1200" b="1" i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6256" y="1440000"/>
            <a:ext cx="1119188" cy="26193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Espace réservé du contenu 2"/>
          <p:cNvSpPr txBox="1">
            <a:spLocks/>
          </p:cNvSpPr>
          <p:nvPr/>
        </p:nvSpPr>
        <p:spPr>
          <a:xfrm>
            <a:off x="4716016" y="4077072"/>
            <a:ext cx="2304256" cy="291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Wakamatsu (2010)</a:t>
            </a:r>
            <a:endParaRPr kumimoji="0" lang="fr-FR" sz="1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Picture 12" descr="E:\Physique\Talks\QCD'N 12\Ji_split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0864" y="1991940"/>
            <a:ext cx="2057400" cy="1297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13" descr="E:\Physique\Talks\QCD'N 12\GIE1_split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987679"/>
            <a:ext cx="2057400" cy="1297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Picture 2" descr="E:\Physique\Talks\QCD'N 12\Wak1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0864" y="4651975"/>
            <a:ext cx="2057400" cy="1297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Espace réservé du contenu 2"/>
          <p:cNvSpPr txBox="1">
            <a:spLocks/>
          </p:cNvSpPr>
          <p:nvPr/>
        </p:nvSpPr>
        <p:spPr>
          <a:xfrm>
            <a:off x="4716016" y="1412776"/>
            <a:ext cx="1152128" cy="286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Ji (1997)</a:t>
            </a:r>
            <a:endParaRPr kumimoji="0" lang="fr-FR" sz="1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Espace réservé du contenu 2"/>
          <p:cNvSpPr txBox="1">
            <a:spLocks/>
          </p:cNvSpPr>
          <p:nvPr/>
        </p:nvSpPr>
        <p:spPr>
          <a:xfrm>
            <a:off x="179512" y="1415876"/>
            <a:ext cx="2592288" cy="284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Jaffe-</a:t>
            </a:r>
            <a:r>
              <a:rPr lang="fr-FR" sz="1400" b="1" noProof="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Manohar</a:t>
            </a:r>
            <a:r>
              <a:rPr lang="fr-FR" sz="1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(1990)</a:t>
            </a:r>
            <a:endParaRPr kumimoji="0" lang="fr-FR" sz="1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5" name="Picture 13" descr="E:\Physique\Talks\QCD'N 12\GIE1_split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360" y="4651975"/>
            <a:ext cx="2057400" cy="1297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Espace réservé du contenu 2"/>
          <p:cNvSpPr txBox="1">
            <a:spLocks/>
          </p:cNvSpPr>
          <p:nvPr/>
        </p:nvSpPr>
        <p:spPr>
          <a:xfrm>
            <a:off x="179512" y="4077072"/>
            <a:ext cx="208823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Chen </a:t>
            </a:r>
            <a:r>
              <a:rPr lang="fr-FR" sz="1400" b="1" i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et al</a:t>
            </a:r>
            <a:r>
              <a:rPr lang="fr-FR" sz="1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(2008)</a:t>
            </a:r>
            <a:endParaRPr kumimoji="0" lang="fr-FR" sz="1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6225"/>
          <a:stretch>
            <a:fillRect/>
          </a:stretch>
        </p:blipFill>
        <p:spPr bwMode="auto">
          <a:xfrm>
            <a:off x="6964139" y="2897188"/>
            <a:ext cx="17446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789" b="33775"/>
          <a:stretch>
            <a:fillRect/>
          </a:stretch>
        </p:blipFill>
        <p:spPr bwMode="auto">
          <a:xfrm>
            <a:off x="6964139" y="2491233"/>
            <a:ext cx="1744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454" b="68211"/>
          <a:stretch>
            <a:fillRect/>
          </a:stretch>
        </p:blipFill>
        <p:spPr bwMode="auto">
          <a:xfrm>
            <a:off x="6964139" y="2123188"/>
            <a:ext cx="1317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799" b="75552"/>
          <a:stretch>
            <a:fillRect/>
          </a:stretch>
        </p:blipFill>
        <p:spPr bwMode="auto">
          <a:xfrm>
            <a:off x="2447552" y="1919932"/>
            <a:ext cx="133032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587" b="50861"/>
          <a:stretch>
            <a:fillRect/>
          </a:stretch>
        </p:blipFill>
        <p:spPr bwMode="auto">
          <a:xfrm>
            <a:off x="2447552" y="2279972"/>
            <a:ext cx="1744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14" t="49139" b="27274"/>
          <a:stretch>
            <a:fillRect/>
          </a:stretch>
        </p:blipFill>
        <p:spPr bwMode="auto">
          <a:xfrm>
            <a:off x="2419399" y="2712020"/>
            <a:ext cx="1409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93" t="74693"/>
          <a:stretch>
            <a:fillRect/>
          </a:stretch>
        </p:blipFill>
        <p:spPr bwMode="auto">
          <a:xfrm>
            <a:off x="2419399" y="3095188"/>
            <a:ext cx="1684337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4693"/>
          <a:stretch>
            <a:fillRect/>
          </a:stretch>
        </p:blipFill>
        <p:spPr bwMode="auto">
          <a:xfrm>
            <a:off x="2465760" y="5742016"/>
            <a:ext cx="200025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048" t="49139" b="25307"/>
          <a:stretch>
            <a:fillRect/>
          </a:stretch>
        </p:blipFill>
        <p:spPr bwMode="auto">
          <a:xfrm>
            <a:off x="2411760" y="5346016"/>
            <a:ext cx="1579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587" b="50861"/>
          <a:stretch>
            <a:fillRect/>
          </a:stretch>
        </p:blipFill>
        <p:spPr bwMode="auto">
          <a:xfrm>
            <a:off x="2429760" y="4932016"/>
            <a:ext cx="2000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524" b="76413"/>
          <a:stretch>
            <a:fillRect/>
          </a:stretch>
        </p:blipFill>
        <p:spPr bwMode="auto">
          <a:xfrm>
            <a:off x="2447552" y="4572016"/>
            <a:ext cx="1330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458"/>
          <a:stretch>
            <a:fillRect/>
          </a:stretch>
        </p:blipFill>
        <p:spPr bwMode="auto">
          <a:xfrm>
            <a:off x="6948264" y="5736356"/>
            <a:ext cx="1760538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122" b="68211"/>
          <a:stretch>
            <a:fillRect/>
          </a:stretch>
        </p:blipFill>
        <p:spPr bwMode="auto">
          <a:xfrm>
            <a:off x="6948264" y="5376316"/>
            <a:ext cx="15478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789" b="33775"/>
          <a:stretch>
            <a:fillRect/>
          </a:stretch>
        </p:blipFill>
        <p:spPr bwMode="auto">
          <a:xfrm>
            <a:off x="6948264" y="4932016"/>
            <a:ext cx="1744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454" b="68211"/>
          <a:stretch>
            <a:fillRect/>
          </a:stretch>
        </p:blipFill>
        <p:spPr bwMode="auto">
          <a:xfrm>
            <a:off x="6948264" y="4574456"/>
            <a:ext cx="1317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Rectangle 75"/>
          <p:cNvSpPr/>
          <p:nvPr/>
        </p:nvSpPr>
        <p:spPr>
          <a:xfrm>
            <a:off x="107504" y="1052736"/>
            <a:ext cx="4392488" cy="561662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Rectangle 76"/>
          <p:cNvSpPr/>
          <p:nvPr/>
        </p:nvSpPr>
        <p:spPr>
          <a:xfrm>
            <a:off x="4644008" y="1052736"/>
            <a:ext cx="4392488" cy="561662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Text Box 97"/>
          <p:cNvSpPr txBox="1">
            <a:spLocks noChangeArrowheads="1"/>
          </p:cNvSpPr>
          <p:nvPr/>
        </p:nvSpPr>
        <p:spPr bwMode="auto">
          <a:xfrm>
            <a:off x="1547664" y="908720"/>
            <a:ext cx="1600200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600" b="1" dirty="0" smtClean="0">
                <a:latin typeface="Tahoma" pitchFamily="34" charset="0"/>
                <a:cs typeface="Tahoma" pitchFamily="34" charset="0"/>
              </a:rPr>
              <a:t>Canonical</a:t>
            </a:r>
            <a:endParaRPr lang="fr-BE" sz="1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9" name="Text Box 97"/>
          <p:cNvSpPr txBox="1">
            <a:spLocks noChangeArrowheads="1"/>
          </p:cNvSpPr>
          <p:nvPr/>
        </p:nvSpPr>
        <p:spPr bwMode="auto">
          <a:xfrm>
            <a:off x="6012160" y="908720"/>
            <a:ext cx="1600200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600" b="1" dirty="0" err="1" smtClean="0">
                <a:latin typeface="Tahoma" pitchFamily="34" charset="0"/>
                <a:cs typeface="Tahoma" pitchFamily="34" charset="0"/>
              </a:rPr>
              <a:t>Kinetic</a:t>
            </a:r>
            <a:endParaRPr lang="fr-BE" sz="16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2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5736" y="4104000"/>
            <a:ext cx="1566863" cy="24288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21561" y="4104000"/>
            <a:ext cx="1566863" cy="24288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decompositions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in a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nutshell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Text Box 53"/>
          <p:cNvSpPr txBox="1">
            <a:spLocks noChangeArrowheads="1"/>
          </p:cNvSpPr>
          <p:nvPr/>
        </p:nvSpPr>
        <p:spPr bwMode="auto">
          <a:xfrm>
            <a:off x="1619672" y="2159278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0" name="Text Box 53"/>
          <p:cNvSpPr txBox="1">
            <a:spLocks noChangeArrowheads="1"/>
          </p:cNvSpPr>
          <p:nvPr/>
        </p:nvSpPr>
        <p:spPr bwMode="auto">
          <a:xfrm>
            <a:off x="1763688" y="2617748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" name="Text Box 53"/>
          <p:cNvSpPr txBox="1">
            <a:spLocks noChangeArrowheads="1"/>
          </p:cNvSpPr>
          <p:nvPr/>
        </p:nvSpPr>
        <p:spPr bwMode="auto">
          <a:xfrm>
            <a:off x="971600" y="2663334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2" name="Text Box 53"/>
          <p:cNvSpPr txBox="1">
            <a:spLocks noChangeArrowheads="1"/>
          </p:cNvSpPr>
          <p:nvPr/>
        </p:nvSpPr>
        <p:spPr bwMode="auto">
          <a:xfrm>
            <a:off x="899592" y="2113692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3" name="Text Box 53"/>
          <p:cNvSpPr txBox="1">
            <a:spLocks noChangeArrowheads="1"/>
          </p:cNvSpPr>
          <p:nvPr/>
        </p:nvSpPr>
        <p:spPr bwMode="auto">
          <a:xfrm>
            <a:off x="1619672" y="4823574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7" name="Text Box 53"/>
          <p:cNvSpPr txBox="1">
            <a:spLocks noChangeArrowheads="1"/>
          </p:cNvSpPr>
          <p:nvPr/>
        </p:nvSpPr>
        <p:spPr bwMode="auto">
          <a:xfrm>
            <a:off x="1763688" y="5282044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Text Box 53"/>
          <p:cNvSpPr txBox="1">
            <a:spLocks noChangeArrowheads="1"/>
          </p:cNvSpPr>
          <p:nvPr/>
        </p:nvSpPr>
        <p:spPr bwMode="auto">
          <a:xfrm>
            <a:off x="971600" y="5327630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9" name="Text Box 53"/>
          <p:cNvSpPr txBox="1">
            <a:spLocks noChangeArrowheads="1"/>
          </p:cNvSpPr>
          <p:nvPr/>
        </p:nvSpPr>
        <p:spPr bwMode="auto">
          <a:xfrm>
            <a:off x="899592" y="4777988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0" name="Text Box 53"/>
          <p:cNvSpPr txBox="1">
            <a:spLocks noChangeArrowheads="1"/>
          </p:cNvSpPr>
          <p:nvPr/>
        </p:nvSpPr>
        <p:spPr bwMode="auto">
          <a:xfrm>
            <a:off x="6156176" y="4823574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2" name="Text Box 53"/>
          <p:cNvSpPr txBox="1">
            <a:spLocks noChangeArrowheads="1"/>
          </p:cNvSpPr>
          <p:nvPr/>
        </p:nvSpPr>
        <p:spPr bwMode="auto">
          <a:xfrm>
            <a:off x="6300192" y="5282044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5" name="Text Box 53"/>
          <p:cNvSpPr txBox="1">
            <a:spLocks noChangeArrowheads="1"/>
          </p:cNvSpPr>
          <p:nvPr/>
        </p:nvSpPr>
        <p:spPr bwMode="auto">
          <a:xfrm>
            <a:off x="5436096" y="5255622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6" name="Text Box 53"/>
          <p:cNvSpPr txBox="1">
            <a:spLocks noChangeArrowheads="1"/>
          </p:cNvSpPr>
          <p:nvPr/>
        </p:nvSpPr>
        <p:spPr bwMode="auto">
          <a:xfrm>
            <a:off x="5508000" y="4680000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8" name="Text Box 53"/>
          <p:cNvSpPr txBox="1">
            <a:spLocks noChangeArrowheads="1"/>
          </p:cNvSpPr>
          <p:nvPr/>
        </p:nvSpPr>
        <p:spPr bwMode="auto">
          <a:xfrm>
            <a:off x="6156176" y="2170800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5" name="Text Box 53"/>
          <p:cNvSpPr txBox="1">
            <a:spLocks noChangeArrowheads="1"/>
          </p:cNvSpPr>
          <p:nvPr/>
        </p:nvSpPr>
        <p:spPr bwMode="auto">
          <a:xfrm>
            <a:off x="5580112" y="2636912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J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6" name="Text Box 53"/>
          <p:cNvSpPr txBox="1">
            <a:spLocks noChangeArrowheads="1"/>
          </p:cNvSpPr>
          <p:nvPr/>
        </p:nvSpPr>
        <p:spPr bwMode="auto">
          <a:xfrm>
            <a:off x="5508000" y="2026800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4" name="Text Box 41"/>
          <p:cNvSpPr txBox="1">
            <a:spLocks noChangeArrowheads="1"/>
          </p:cNvSpPr>
          <p:nvPr/>
        </p:nvSpPr>
        <p:spPr bwMode="auto">
          <a:xfrm>
            <a:off x="971600" y="6320353"/>
            <a:ext cx="27363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Gauge-invariant extension (GIE)</a:t>
            </a:r>
            <a:endParaRPr lang="fr-BE" sz="12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4" name="Text Box 41"/>
          <p:cNvSpPr txBox="1">
            <a:spLocks noChangeArrowheads="1"/>
          </p:cNvSpPr>
          <p:nvPr/>
        </p:nvSpPr>
        <p:spPr bwMode="auto">
          <a:xfrm>
            <a:off x="971600" y="3584049"/>
            <a:ext cx="27363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Noether’s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theorem</a:t>
            </a:r>
            <a:endParaRPr lang="fr-BE" sz="1200" b="1" i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6256" y="1440000"/>
            <a:ext cx="1119188" cy="26193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3182" y="692696"/>
            <a:ext cx="506730" cy="3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15190" y="764704"/>
            <a:ext cx="117729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12" descr="E:\Physique\Talks\QCD'N 12\Ji_splitbis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1950" y="4655425"/>
            <a:ext cx="2057400" cy="1297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8" name="Picture 14" descr="E:\Physique\Talks\QCD'N 12\GIE1pot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89920" y="4737600"/>
            <a:ext cx="2057400" cy="1297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9" name="Picture 13" descr="E:\Physique\Talks\QCD'N 12\GIE1Lg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34800" y="4633200"/>
            <a:ext cx="2057400" cy="1297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0" name="Picture 15" descr="E:\Physique\Talks\QCD'N 12\JiLq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661975"/>
            <a:ext cx="2057400" cy="1297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1" name="Picture 14" descr="E:\Physique\Talks\QCD'N 12\GIE1pot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200" y="4608000"/>
            <a:ext cx="2057400" cy="1297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" name="Picture 11" descr="E:\Physique\Talks\QCD'N 12\GIE1_splitbis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865" y="4654037"/>
            <a:ext cx="2057400" cy="1297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7" name="Espace réservé du contenu 2"/>
          <p:cNvSpPr txBox="1">
            <a:spLocks/>
          </p:cNvSpPr>
          <p:nvPr/>
        </p:nvSpPr>
        <p:spPr>
          <a:xfrm>
            <a:off x="4716016" y="4077072"/>
            <a:ext cx="2304256" cy="291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Wakamatsu (2010)</a:t>
            </a:r>
            <a:endParaRPr kumimoji="0" lang="fr-FR" sz="1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Picture 12" descr="E:\Physique\Talks\QCD'N 12\Ji_split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0864" y="1991940"/>
            <a:ext cx="2057400" cy="1297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13" descr="E:\Physique\Talks\QCD'N 12\GIE1_split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987679"/>
            <a:ext cx="2057400" cy="1297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Espace réservé du contenu 2"/>
          <p:cNvSpPr txBox="1">
            <a:spLocks/>
          </p:cNvSpPr>
          <p:nvPr/>
        </p:nvSpPr>
        <p:spPr>
          <a:xfrm>
            <a:off x="4716016" y="1412776"/>
            <a:ext cx="1152128" cy="286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Ji (1997)</a:t>
            </a:r>
            <a:endParaRPr kumimoji="0" lang="fr-FR" sz="1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Espace réservé du contenu 2"/>
          <p:cNvSpPr txBox="1">
            <a:spLocks/>
          </p:cNvSpPr>
          <p:nvPr/>
        </p:nvSpPr>
        <p:spPr>
          <a:xfrm>
            <a:off x="179512" y="1415876"/>
            <a:ext cx="2592288" cy="284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Jaffe-</a:t>
            </a:r>
            <a:r>
              <a:rPr lang="fr-FR" sz="1400" b="1" noProof="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Manohar</a:t>
            </a:r>
            <a:r>
              <a:rPr lang="fr-FR" sz="1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(1990)</a:t>
            </a:r>
            <a:endParaRPr kumimoji="0" lang="fr-FR" sz="1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Espace réservé du contenu 2"/>
          <p:cNvSpPr txBox="1">
            <a:spLocks/>
          </p:cNvSpPr>
          <p:nvPr/>
        </p:nvSpPr>
        <p:spPr>
          <a:xfrm>
            <a:off x="179512" y="4077072"/>
            <a:ext cx="208823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Chen </a:t>
            </a:r>
            <a:r>
              <a:rPr lang="fr-FR" sz="1400" b="1" i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et al</a:t>
            </a:r>
            <a:r>
              <a:rPr lang="fr-FR" sz="1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(2008)</a:t>
            </a:r>
            <a:endParaRPr kumimoji="0" lang="fr-FR" sz="1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" name="Picture 1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6225"/>
          <a:stretch>
            <a:fillRect/>
          </a:stretch>
        </p:blipFill>
        <p:spPr bwMode="auto">
          <a:xfrm>
            <a:off x="6964139" y="2897188"/>
            <a:ext cx="17446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789" b="33775"/>
          <a:stretch>
            <a:fillRect/>
          </a:stretch>
        </p:blipFill>
        <p:spPr bwMode="auto">
          <a:xfrm>
            <a:off x="6964139" y="2491233"/>
            <a:ext cx="1744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454" b="68211"/>
          <a:stretch>
            <a:fillRect/>
          </a:stretch>
        </p:blipFill>
        <p:spPr bwMode="auto">
          <a:xfrm>
            <a:off x="6964139" y="2123188"/>
            <a:ext cx="1317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1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799" b="75552"/>
          <a:stretch>
            <a:fillRect/>
          </a:stretch>
        </p:blipFill>
        <p:spPr bwMode="auto">
          <a:xfrm>
            <a:off x="2447552" y="1919932"/>
            <a:ext cx="133032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587" b="50861"/>
          <a:stretch>
            <a:fillRect/>
          </a:stretch>
        </p:blipFill>
        <p:spPr bwMode="auto">
          <a:xfrm>
            <a:off x="2447552" y="2279972"/>
            <a:ext cx="1744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1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14" t="49139" b="27274"/>
          <a:stretch>
            <a:fillRect/>
          </a:stretch>
        </p:blipFill>
        <p:spPr bwMode="auto">
          <a:xfrm>
            <a:off x="2419399" y="2712020"/>
            <a:ext cx="1409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1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93" t="74693"/>
          <a:stretch>
            <a:fillRect/>
          </a:stretch>
        </p:blipFill>
        <p:spPr bwMode="auto">
          <a:xfrm>
            <a:off x="2419399" y="3095188"/>
            <a:ext cx="1684337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4693"/>
          <a:stretch>
            <a:fillRect/>
          </a:stretch>
        </p:blipFill>
        <p:spPr bwMode="auto">
          <a:xfrm>
            <a:off x="2465760" y="5742016"/>
            <a:ext cx="200025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048" t="49139" b="25307"/>
          <a:stretch>
            <a:fillRect/>
          </a:stretch>
        </p:blipFill>
        <p:spPr bwMode="auto">
          <a:xfrm>
            <a:off x="2411760" y="5346016"/>
            <a:ext cx="1579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587" b="50861"/>
          <a:stretch>
            <a:fillRect/>
          </a:stretch>
        </p:blipFill>
        <p:spPr bwMode="auto">
          <a:xfrm>
            <a:off x="2429760" y="4932016"/>
            <a:ext cx="2000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524" b="76413"/>
          <a:stretch>
            <a:fillRect/>
          </a:stretch>
        </p:blipFill>
        <p:spPr bwMode="auto">
          <a:xfrm>
            <a:off x="2447552" y="4572016"/>
            <a:ext cx="1330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458"/>
          <a:stretch>
            <a:fillRect/>
          </a:stretch>
        </p:blipFill>
        <p:spPr bwMode="auto">
          <a:xfrm>
            <a:off x="6948264" y="5736356"/>
            <a:ext cx="1760538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122" b="68211"/>
          <a:stretch>
            <a:fillRect/>
          </a:stretch>
        </p:blipFill>
        <p:spPr bwMode="auto">
          <a:xfrm>
            <a:off x="6948264" y="5376316"/>
            <a:ext cx="15478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1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789" b="33775"/>
          <a:stretch>
            <a:fillRect/>
          </a:stretch>
        </p:blipFill>
        <p:spPr bwMode="auto">
          <a:xfrm>
            <a:off x="6948264" y="4932016"/>
            <a:ext cx="1744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1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454" b="68211"/>
          <a:stretch>
            <a:fillRect/>
          </a:stretch>
        </p:blipFill>
        <p:spPr bwMode="auto">
          <a:xfrm>
            <a:off x="6948264" y="4574456"/>
            <a:ext cx="1317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Rectangle 75"/>
          <p:cNvSpPr/>
          <p:nvPr/>
        </p:nvSpPr>
        <p:spPr>
          <a:xfrm>
            <a:off x="107504" y="1052736"/>
            <a:ext cx="4392488" cy="561662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Rectangle 76"/>
          <p:cNvSpPr/>
          <p:nvPr/>
        </p:nvSpPr>
        <p:spPr>
          <a:xfrm>
            <a:off x="4644008" y="1052736"/>
            <a:ext cx="4392488" cy="561662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Text Box 97"/>
          <p:cNvSpPr txBox="1">
            <a:spLocks noChangeArrowheads="1"/>
          </p:cNvSpPr>
          <p:nvPr/>
        </p:nvSpPr>
        <p:spPr bwMode="auto">
          <a:xfrm>
            <a:off x="1547664" y="908720"/>
            <a:ext cx="1600200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600" b="1" dirty="0" smtClean="0">
                <a:latin typeface="Tahoma" pitchFamily="34" charset="0"/>
                <a:cs typeface="Tahoma" pitchFamily="34" charset="0"/>
              </a:rPr>
              <a:t>Canonical</a:t>
            </a:r>
            <a:endParaRPr lang="fr-BE" sz="1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9" name="Text Box 97"/>
          <p:cNvSpPr txBox="1">
            <a:spLocks noChangeArrowheads="1"/>
          </p:cNvSpPr>
          <p:nvPr/>
        </p:nvSpPr>
        <p:spPr bwMode="auto">
          <a:xfrm>
            <a:off x="6012160" y="908720"/>
            <a:ext cx="1600200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600" b="1" dirty="0" err="1" smtClean="0">
                <a:latin typeface="Tahoma" pitchFamily="34" charset="0"/>
                <a:cs typeface="Tahoma" pitchFamily="34" charset="0"/>
              </a:rPr>
              <a:t>Kinetic</a:t>
            </a:r>
            <a:endParaRPr lang="fr-BE" sz="16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2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95736" y="4104000"/>
            <a:ext cx="1566863" cy="24288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3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21561" y="4104000"/>
            <a:ext cx="1566863" cy="24288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decompositions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in a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nutshell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Text Box 53"/>
          <p:cNvSpPr txBox="1">
            <a:spLocks noChangeArrowheads="1"/>
          </p:cNvSpPr>
          <p:nvPr/>
        </p:nvSpPr>
        <p:spPr bwMode="auto">
          <a:xfrm>
            <a:off x="1619672" y="2159278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0" name="Text Box 53"/>
          <p:cNvSpPr txBox="1">
            <a:spLocks noChangeArrowheads="1"/>
          </p:cNvSpPr>
          <p:nvPr/>
        </p:nvSpPr>
        <p:spPr bwMode="auto">
          <a:xfrm>
            <a:off x="1763688" y="2617748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" name="Text Box 53"/>
          <p:cNvSpPr txBox="1">
            <a:spLocks noChangeArrowheads="1"/>
          </p:cNvSpPr>
          <p:nvPr/>
        </p:nvSpPr>
        <p:spPr bwMode="auto">
          <a:xfrm>
            <a:off x="971600" y="2663334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2" name="Text Box 53"/>
          <p:cNvSpPr txBox="1">
            <a:spLocks noChangeArrowheads="1"/>
          </p:cNvSpPr>
          <p:nvPr/>
        </p:nvSpPr>
        <p:spPr bwMode="auto">
          <a:xfrm>
            <a:off x="899592" y="2113692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3" name="Text Box 53"/>
          <p:cNvSpPr txBox="1">
            <a:spLocks noChangeArrowheads="1"/>
          </p:cNvSpPr>
          <p:nvPr/>
        </p:nvSpPr>
        <p:spPr bwMode="auto">
          <a:xfrm>
            <a:off x="1619672" y="4823574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7" name="Text Box 53"/>
          <p:cNvSpPr txBox="1">
            <a:spLocks noChangeArrowheads="1"/>
          </p:cNvSpPr>
          <p:nvPr/>
        </p:nvSpPr>
        <p:spPr bwMode="auto">
          <a:xfrm>
            <a:off x="1763688" y="5282044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Text Box 53"/>
          <p:cNvSpPr txBox="1">
            <a:spLocks noChangeArrowheads="1"/>
          </p:cNvSpPr>
          <p:nvPr/>
        </p:nvSpPr>
        <p:spPr bwMode="auto">
          <a:xfrm>
            <a:off x="971600" y="5327630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9" name="Text Box 53"/>
          <p:cNvSpPr txBox="1">
            <a:spLocks noChangeArrowheads="1"/>
          </p:cNvSpPr>
          <p:nvPr/>
        </p:nvSpPr>
        <p:spPr bwMode="auto">
          <a:xfrm>
            <a:off x="899592" y="4777988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0" name="Text Box 53"/>
          <p:cNvSpPr txBox="1">
            <a:spLocks noChangeArrowheads="1"/>
          </p:cNvSpPr>
          <p:nvPr/>
        </p:nvSpPr>
        <p:spPr bwMode="auto">
          <a:xfrm>
            <a:off x="6156176" y="4823574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2" name="Text Box 53"/>
          <p:cNvSpPr txBox="1">
            <a:spLocks noChangeArrowheads="1"/>
          </p:cNvSpPr>
          <p:nvPr/>
        </p:nvSpPr>
        <p:spPr bwMode="auto">
          <a:xfrm>
            <a:off x="6300192" y="5282044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5" name="Text Box 53"/>
          <p:cNvSpPr txBox="1">
            <a:spLocks noChangeArrowheads="1"/>
          </p:cNvSpPr>
          <p:nvPr/>
        </p:nvSpPr>
        <p:spPr bwMode="auto">
          <a:xfrm>
            <a:off x="5436096" y="5255622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6" name="Text Box 53"/>
          <p:cNvSpPr txBox="1">
            <a:spLocks noChangeArrowheads="1"/>
          </p:cNvSpPr>
          <p:nvPr/>
        </p:nvSpPr>
        <p:spPr bwMode="auto">
          <a:xfrm>
            <a:off x="5508000" y="4680000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8" name="Text Box 53"/>
          <p:cNvSpPr txBox="1">
            <a:spLocks noChangeArrowheads="1"/>
          </p:cNvSpPr>
          <p:nvPr/>
        </p:nvSpPr>
        <p:spPr bwMode="auto">
          <a:xfrm>
            <a:off x="6156176" y="2170800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5" name="Text Box 53"/>
          <p:cNvSpPr txBox="1">
            <a:spLocks noChangeArrowheads="1"/>
          </p:cNvSpPr>
          <p:nvPr/>
        </p:nvSpPr>
        <p:spPr bwMode="auto">
          <a:xfrm>
            <a:off x="5580112" y="2636912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J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6" name="Text Box 53"/>
          <p:cNvSpPr txBox="1">
            <a:spLocks noChangeArrowheads="1"/>
          </p:cNvSpPr>
          <p:nvPr/>
        </p:nvSpPr>
        <p:spPr bwMode="auto">
          <a:xfrm>
            <a:off x="5508000" y="2026800"/>
            <a:ext cx="3600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1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sz="1100" b="1" baseline="-250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</a:t>
            </a:r>
            <a:endParaRPr lang="fr-BE" sz="1100" b="1" baseline="-2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4" name="Text Box 41"/>
          <p:cNvSpPr txBox="1">
            <a:spLocks noChangeArrowheads="1"/>
          </p:cNvSpPr>
          <p:nvPr/>
        </p:nvSpPr>
        <p:spPr bwMode="auto">
          <a:xfrm>
            <a:off x="971600" y="6320353"/>
            <a:ext cx="27363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Gauge-invariant extension (GIE)</a:t>
            </a:r>
            <a:endParaRPr lang="fr-BE" sz="12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4" name="Text Box 41"/>
          <p:cNvSpPr txBox="1">
            <a:spLocks noChangeArrowheads="1"/>
          </p:cNvSpPr>
          <p:nvPr/>
        </p:nvSpPr>
        <p:spPr bwMode="auto">
          <a:xfrm>
            <a:off x="971600" y="3584049"/>
            <a:ext cx="27363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Noether’s</a:t>
            </a:r>
            <a:r>
              <a:rPr lang="fr-BE" sz="12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BE" sz="1200" b="1" dirty="0" err="1" smtClean="0">
                <a:latin typeface="Tahoma" pitchFamily="34" charset="0"/>
                <a:cs typeface="Tahoma" pitchFamily="34" charset="0"/>
              </a:rPr>
              <a:t>theorem</a:t>
            </a:r>
            <a:endParaRPr lang="fr-BE" sz="1200" b="1" i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76256" y="1440000"/>
            <a:ext cx="1119188" cy="26193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73182" y="692696"/>
            <a:ext cx="506730" cy="3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715190" y="764704"/>
            <a:ext cx="117729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5" name="Groupe 104"/>
          <p:cNvGrpSpPr/>
          <p:nvPr/>
        </p:nvGrpSpPr>
        <p:grpSpPr>
          <a:xfrm>
            <a:off x="3581400" y="3269283"/>
            <a:ext cx="1981200" cy="1239837"/>
            <a:chOff x="3581400" y="3408363"/>
            <a:chExt cx="1981200" cy="1239837"/>
          </a:xfrm>
        </p:grpSpPr>
        <p:sp>
          <p:nvSpPr>
            <p:cNvPr id="84" name="Rectangle 50"/>
            <p:cNvSpPr>
              <a:spLocks noChangeArrowheads="1"/>
            </p:cNvSpPr>
            <p:nvPr/>
          </p:nvSpPr>
          <p:spPr bwMode="auto">
            <a:xfrm>
              <a:off x="3581400" y="3429780"/>
              <a:ext cx="1981200" cy="121842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pic>
          <p:nvPicPr>
            <p:cNvPr id="85" name="Picture 16" descr="E:\Physique\Talks\QCD'N 12\GIE1pot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91000" y="3408363"/>
              <a:ext cx="1363663" cy="8588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3186" name="Picture 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726000" y="3960000"/>
              <a:ext cx="1687830" cy="59817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Titre 1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The Chen </a:t>
            </a:r>
            <a:r>
              <a:rPr kumimoji="0" lang="fr-FR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et al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approach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124744"/>
            <a:ext cx="24860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3275856" y="1052736"/>
            <a:ext cx="2592288" cy="4320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5004048" y="620688"/>
            <a:ext cx="4104457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[Chen </a:t>
            </a:r>
            <a:r>
              <a:rPr lang="fr-BE" sz="1400" b="1" i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et al</a:t>
            </a: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(2008,2009)] 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fr-BE" sz="1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[Wakamatsu (2010,2011)]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5393</TotalTime>
  <Words>1468</Words>
  <Application>Microsoft Office PowerPoint</Application>
  <PresentationFormat>Affichage à l'écran (4:3)</PresentationFormat>
  <Paragraphs>524</Paragraphs>
  <Slides>47</Slides>
  <Notes>26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48" baseType="lpstr">
      <vt:lpstr>Thème Office</vt:lpstr>
      <vt:lpstr>Cédric Lorcé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Backup slides</vt:lpstr>
      <vt:lpstr>Diapositive 43</vt:lpstr>
      <vt:lpstr>Diapositive 44</vt:lpstr>
      <vt:lpstr>Diapositive 45</vt:lpstr>
      <vt:lpstr>Diapositive 46</vt:lpstr>
      <vt:lpstr>Diapositive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Cédric</dc:creator>
  <cp:lastModifiedBy>Cédric</cp:lastModifiedBy>
  <cp:revision>508</cp:revision>
  <dcterms:created xsi:type="dcterms:W3CDTF">2013-03-12T09:22:03Z</dcterms:created>
  <dcterms:modified xsi:type="dcterms:W3CDTF">2013-06-27T07:42:52Z</dcterms:modified>
</cp:coreProperties>
</file>