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jpeg" ContentType="image/jpeg"/>
  <Default Extension="emf" ContentType="image/x-emf"/>
  <Default Extension="rels" ContentType="application/vnd.openxmlformats-package.relationships+xml"/>
  <Default Extension="xml" ContentType="application/xml"/>
  <Default Extension="gif" ContentType="image/gif"/>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charts/chart1.xml" ContentType="application/vnd.openxmlformats-officedocument.drawingml.chart+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183"/>
  </p:notesMasterIdLst>
  <p:sldIdLst>
    <p:sldId id="256" r:id="rId2"/>
    <p:sldId id="985" r:id="rId3"/>
    <p:sldId id="804" r:id="rId4"/>
    <p:sldId id="798" r:id="rId5"/>
    <p:sldId id="806" r:id="rId6"/>
    <p:sldId id="805" r:id="rId7"/>
    <p:sldId id="903" r:id="rId8"/>
    <p:sldId id="904" r:id="rId9"/>
    <p:sldId id="810" r:id="rId10"/>
    <p:sldId id="779" r:id="rId11"/>
    <p:sldId id="657" r:id="rId12"/>
    <p:sldId id="660" r:id="rId13"/>
    <p:sldId id="899" r:id="rId14"/>
    <p:sldId id="866" r:id="rId15"/>
    <p:sldId id="867" r:id="rId16"/>
    <p:sldId id="679" r:id="rId17"/>
    <p:sldId id="844" r:id="rId18"/>
    <p:sldId id="847" r:id="rId19"/>
    <p:sldId id="923" r:id="rId20"/>
    <p:sldId id="839" r:id="rId21"/>
    <p:sldId id="872" r:id="rId22"/>
    <p:sldId id="882" r:id="rId23"/>
    <p:sldId id="896" r:id="rId24"/>
    <p:sldId id="878" r:id="rId25"/>
    <p:sldId id="677" r:id="rId26"/>
    <p:sldId id="893" r:id="rId27"/>
    <p:sldId id="887" r:id="rId28"/>
    <p:sldId id="874" r:id="rId29"/>
    <p:sldId id="943" r:id="rId30"/>
    <p:sldId id="944" r:id="rId31"/>
    <p:sldId id="945" r:id="rId32"/>
    <p:sldId id="946" r:id="rId33"/>
    <p:sldId id="950" r:id="rId34"/>
    <p:sldId id="947" r:id="rId35"/>
    <p:sldId id="661" r:id="rId36"/>
    <p:sldId id="783" r:id="rId37"/>
    <p:sldId id="833" r:id="rId38"/>
    <p:sldId id="816" r:id="rId39"/>
    <p:sldId id="818" r:id="rId40"/>
    <p:sldId id="819" r:id="rId41"/>
    <p:sldId id="823" r:id="rId42"/>
    <p:sldId id="834" r:id="rId43"/>
    <p:sldId id="972" r:id="rId44"/>
    <p:sldId id="828" r:id="rId45"/>
    <p:sldId id="969" r:id="rId46"/>
    <p:sldId id="831" r:id="rId47"/>
    <p:sldId id="843" r:id="rId48"/>
    <p:sldId id="682" r:id="rId49"/>
    <p:sldId id="703" r:id="rId50"/>
    <p:sldId id="852" r:id="rId51"/>
    <p:sldId id="715" r:id="rId52"/>
    <p:sldId id="697" r:id="rId53"/>
    <p:sldId id="796" r:id="rId54"/>
    <p:sldId id="687" r:id="rId55"/>
    <p:sldId id="705" r:id="rId56"/>
    <p:sldId id="708" r:id="rId57"/>
    <p:sldId id="794" r:id="rId58"/>
    <p:sldId id="713" r:id="rId59"/>
    <p:sldId id="718" r:id="rId60"/>
    <p:sldId id="912" r:id="rId61"/>
    <p:sldId id="722" r:id="rId62"/>
    <p:sldId id="965" r:id="rId63"/>
    <p:sldId id="966" r:id="rId64"/>
    <p:sldId id="724" r:id="rId65"/>
    <p:sldId id="1114" r:id="rId66"/>
    <p:sldId id="995" r:id="rId67"/>
    <p:sldId id="869" r:id="rId68"/>
    <p:sldId id="870" r:id="rId69"/>
    <p:sldId id="963" r:id="rId70"/>
    <p:sldId id="964" r:id="rId71"/>
    <p:sldId id="989" r:id="rId72"/>
    <p:sldId id="858" r:id="rId73"/>
    <p:sldId id="749" r:id="rId74"/>
    <p:sldId id="789" r:id="rId75"/>
    <p:sldId id="758" r:id="rId76"/>
    <p:sldId id="756" r:id="rId77"/>
    <p:sldId id="761" r:id="rId78"/>
    <p:sldId id="994" r:id="rId79"/>
    <p:sldId id="993" r:id="rId80"/>
    <p:sldId id="1003" r:id="rId81"/>
    <p:sldId id="1115" r:id="rId82"/>
    <p:sldId id="1071" r:id="rId83"/>
    <p:sldId id="1107" r:id="rId84"/>
    <p:sldId id="1068" r:id="rId85"/>
    <p:sldId id="1069" r:id="rId86"/>
    <p:sldId id="1070" r:id="rId87"/>
    <p:sldId id="1041" r:id="rId88"/>
    <p:sldId id="1042" r:id="rId89"/>
    <p:sldId id="1043" r:id="rId90"/>
    <p:sldId id="1044" r:id="rId91"/>
    <p:sldId id="1032" r:id="rId92"/>
    <p:sldId id="1024" r:id="rId93"/>
    <p:sldId id="1078" r:id="rId94"/>
    <p:sldId id="1079" r:id="rId95"/>
    <p:sldId id="1112" r:id="rId96"/>
    <p:sldId id="1116" r:id="rId97"/>
    <p:sldId id="1015" r:id="rId98"/>
    <p:sldId id="1076" r:id="rId99"/>
    <p:sldId id="1018" r:id="rId100"/>
    <p:sldId id="1017" r:id="rId101"/>
    <p:sldId id="1019" r:id="rId102"/>
    <p:sldId id="1011" r:id="rId103"/>
    <p:sldId id="1021" r:id="rId104"/>
    <p:sldId id="1023" r:id="rId105"/>
    <p:sldId id="1022" r:id="rId106"/>
    <p:sldId id="1020" r:id="rId107"/>
    <p:sldId id="992" r:id="rId108"/>
    <p:sldId id="1058" r:id="rId109"/>
    <p:sldId id="1059" r:id="rId110"/>
    <p:sldId id="986" r:id="rId111"/>
    <p:sldId id="1083" r:id="rId112"/>
    <p:sldId id="1104" r:id="rId113"/>
    <p:sldId id="1105" r:id="rId114"/>
    <p:sldId id="1109" r:id="rId115"/>
    <p:sldId id="1084" r:id="rId116"/>
    <p:sldId id="1085" r:id="rId117"/>
    <p:sldId id="1086" r:id="rId118"/>
    <p:sldId id="1087" r:id="rId119"/>
    <p:sldId id="1088" r:id="rId120"/>
    <p:sldId id="1089" r:id="rId121"/>
    <p:sldId id="1090" r:id="rId122"/>
    <p:sldId id="1091" r:id="rId123"/>
    <p:sldId id="1092" r:id="rId124"/>
    <p:sldId id="1093" r:id="rId125"/>
    <p:sldId id="1094" r:id="rId126"/>
    <p:sldId id="1095" r:id="rId127"/>
    <p:sldId id="1096" r:id="rId128"/>
    <p:sldId id="1097" r:id="rId129"/>
    <p:sldId id="1098" r:id="rId130"/>
    <p:sldId id="1099" r:id="rId131"/>
    <p:sldId id="1100" r:id="rId132"/>
    <p:sldId id="1101" r:id="rId133"/>
    <p:sldId id="1102" r:id="rId134"/>
    <p:sldId id="1103" r:id="rId135"/>
    <p:sldId id="1080" r:id="rId136"/>
    <p:sldId id="1081" r:id="rId137"/>
    <p:sldId id="1082" r:id="rId138"/>
    <p:sldId id="1016" r:id="rId139"/>
    <p:sldId id="1050" r:id="rId140"/>
    <p:sldId id="1065" r:id="rId141"/>
    <p:sldId id="1051" r:id="rId142"/>
    <p:sldId id="1066" r:id="rId143"/>
    <p:sldId id="1025" r:id="rId144"/>
    <p:sldId id="1039" r:id="rId145"/>
    <p:sldId id="997" r:id="rId146"/>
    <p:sldId id="973" r:id="rId147"/>
    <p:sldId id="1108" r:id="rId148"/>
    <p:sldId id="1010" r:id="rId149"/>
    <p:sldId id="1106" r:id="rId150"/>
    <p:sldId id="1067" r:id="rId151"/>
    <p:sldId id="1013" r:id="rId152"/>
    <p:sldId id="1074" r:id="rId153"/>
    <p:sldId id="1047" r:id="rId154"/>
    <p:sldId id="1045" r:id="rId155"/>
    <p:sldId id="1046" r:id="rId156"/>
    <p:sldId id="1110" r:id="rId157"/>
    <p:sldId id="1111" r:id="rId158"/>
    <p:sldId id="949" r:id="rId159"/>
    <p:sldId id="951" r:id="rId160"/>
    <p:sldId id="1026" r:id="rId161"/>
    <p:sldId id="1033" r:id="rId162"/>
    <p:sldId id="1036" r:id="rId163"/>
    <p:sldId id="1034" r:id="rId164"/>
    <p:sldId id="1035" r:id="rId165"/>
    <p:sldId id="933" r:id="rId166"/>
    <p:sldId id="930" r:id="rId167"/>
    <p:sldId id="936" r:id="rId168"/>
    <p:sldId id="932" r:id="rId169"/>
    <p:sldId id="723" r:id="rId170"/>
    <p:sldId id="647" r:id="rId171"/>
    <p:sldId id="1060" r:id="rId172"/>
    <p:sldId id="1064" r:id="rId173"/>
    <p:sldId id="771" r:id="rId174"/>
    <p:sldId id="1075" r:id="rId175"/>
    <p:sldId id="773" r:id="rId176"/>
    <p:sldId id="1061" r:id="rId177"/>
    <p:sldId id="775" r:id="rId178"/>
    <p:sldId id="1062" r:id="rId179"/>
    <p:sldId id="856" r:id="rId180"/>
    <p:sldId id="864" r:id="rId181"/>
    <p:sldId id="913" r:id="rId182"/>
  </p:sldIdLst>
  <p:sldSz cx="9144000" cy="6858000" type="screen4x3"/>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0000"/>
    <a:srgbClr val="CC6600"/>
    <a:srgbClr val="007434"/>
    <a:srgbClr val="009E47"/>
    <a:srgbClr val="6600FF"/>
    <a:srgbClr val="333300"/>
    <a:srgbClr val="007033"/>
    <a:srgbClr val="FFFFCC"/>
    <a:srgbClr val="FFFF00"/>
    <a:srgbClr val="31F42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868" autoAdjust="0"/>
    <p:restoredTop sz="92415" autoAdjust="0"/>
  </p:normalViewPr>
  <p:slideViewPr>
    <p:cSldViewPr>
      <p:cViewPr varScale="1">
        <p:scale>
          <a:sx n="55" d="100"/>
          <a:sy n="55" d="100"/>
        </p:scale>
        <p:origin x="-804" y="-84"/>
      </p:cViewPr>
      <p:guideLst>
        <p:guide orient="horz" pos="2160"/>
        <p:guide pos="2880"/>
      </p:guideLst>
    </p:cSldViewPr>
  </p:slideViewPr>
  <p:outlineViewPr>
    <p:cViewPr>
      <p:scale>
        <a:sx n="33" d="100"/>
        <a:sy n="33" d="100"/>
      </p:scale>
      <p:origin x="96" y="216"/>
    </p:cViewPr>
  </p:outlineViewPr>
  <p:notesTextViewPr>
    <p:cViewPr>
      <p:scale>
        <a:sx n="100" d="100"/>
        <a:sy n="100" d="100"/>
      </p:scale>
      <p:origin x="0" y="0"/>
    </p:cViewPr>
  </p:notesTextViewPr>
  <p:sorterViewPr>
    <p:cViewPr>
      <p:scale>
        <a:sx n="66" d="100"/>
        <a:sy n="66" d="100"/>
      </p:scale>
      <p:origin x="0" y="7488"/>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slide" Target="slides/slide153.xml"/><Relationship Id="rId159" Type="http://schemas.openxmlformats.org/officeDocument/2006/relationships/slide" Target="slides/slide158.xml"/><Relationship Id="rId175" Type="http://schemas.openxmlformats.org/officeDocument/2006/relationships/slide" Target="slides/slide174.xml"/><Relationship Id="rId170" Type="http://schemas.openxmlformats.org/officeDocument/2006/relationships/slide" Target="slides/slide169.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slide" Target="slides/slide159.xml"/><Relationship Id="rId165" Type="http://schemas.openxmlformats.org/officeDocument/2006/relationships/slide" Target="slides/slide164.xml"/><Relationship Id="rId181" Type="http://schemas.openxmlformats.org/officeDocument/2006/relationships/slide" Target="slides/slide180.xml"/><Relationship Id="rId186" Type="http://schemas.openxmlformats.org/officeDocument/2006/relationships/theme" Target="theme/theme1.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71" Type="http://schemas.openxmlformats.org/officeDocument/2006/relationships/slide" Target="slides/slide170.xml"/><Relationship Id="rId176" Type="http://schemas.openxmlformats.org/officeDocument/2006/relationships/slide" Target="slides/slide175.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82" Type="http://schemas.openxmlformats.org/officeDocument/2006/relationships/slide" Target="slides/slide181.xml"/><Relationship Id="rId187"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slide" Target="slides/slide176.xml"/><Relationship Id="rId172" Type="http://schemas.openxmlformats.org/officeDocument/2006/relationships/slide" Target="slides/slide17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notesMaster" Target="notesMasters/notesMaster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presProps" Target="presProps.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title>
      <c:layout/>
      <c:overlay val="0"/>
    </c:title>
    <c:autoTitleDeleted val="0"/>
    <c:plotArea>
      <c:layout/>
      <c:pieChart>
        <c:varyColors val="1"/>
        <c:ser>
          <c:idx val="0"/>
          <c:order val="0"/>
          <c:tx>
            <c:strRef>
              <c:f>Foglio1!$B$1</c:f>
              <c:strCache>
                <c:ptCount val="1"/>
                <c:pt idx="0">
                  <c:v>  </c:v>
                </c:pt>
              </c:strCache>
            </c:strRef>
          </c:tx>
          <c:cat>
            <c:strRef>
              <c:f>Foglio1!$A$2:$A$4</c:f>
              <c:strCache>
                <c:ptCount val="3"/>
                <c:pt idx="0">
                  <c:v>trasporti</c:v>
                </c:pt>
                <c:pt idx="1">
                  <c:v>elettricità</c:v>
                </c:pt>
                <c:pt idx="2">
                  <c:v>altro</c:v>
                </c:pt>
              </c:strCache>
            </c:strRef>
          </c:cat>
          <c:val>
            <c:numRef>
              <c:f>Foglio1!$B$2:$B$4</c:f>
              <c:numCache>
                <c:formatCode>General</c:formatCode>
                <c:ptCount val="3"/>
                <c:pt idx="0">
                  <c:v>30</c:v>
                </c:pt>
                <c:pt idx="1">
                  <c:v>40</c:v>
                </c:pt>
                <c:pt idx="2">
                  <c:v>30</c:v>
                </c:pt>
              </c:numCache>
            </c:numRef>
          </c:val>
        </c:ser>
        <c:dLbls>
          <c:showLegendKey val="0"/>
          <c:showVal val="0"/>
          <c:showCatName val="0"/>
          <c:showSerName val="0"/>
          <c:showPercent val="0"/>
          <c:showBubbleSize val="0"/>
          <c:showLeaderLines val="1"/>
        </c:dLbls>
        <c:firstSliceAng val="0"/>
      </c:pieChart>
    </c:plotArea>
    <c:legend>
      <c:legendPos val="r"/>
      <c:layout/>
      <c:overlay val="0"/>
    </c:legend>
    <c:plotVisOnly val="1"/>
    <c:dispBlanksAs val="gap"/>
    <c:showDLblsOverMax val="0"/>
  </c:chart>
  <c:txPr>
    <a:bodyPr/>
    <a:lstStyle/>
    <a:p>
      <a:pPr>
        <a:defRPr sz="1800"/>
      </a:pPr>
      <a:endParaRPr lang="it-IT"/>
    </a:p>
  </c:txPr>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143.png"/></Relationships>
</file>

<file path=ppt/drawings/_rels/vmlDrawing2.vml.rels><?xml version="1.0" encoding="UTF-8" standalone="yes"?>
<Relationships xmlns="http://schemas.openxmlformats.org/package/2006/relationships"><Relationship Id="rId3" Type="http://schemas.openxmlformats.org/officeDocument/2006/relationships/image" Target="../media/image196.wmf"/><Relationship Id="rId2" Type="http://schemas.openxmlformats.org/officeDocument/2006/relationships/image" Target="../media/image195.wmf"/><Relationship Id="rId1" Type="http://schemas.openxmlformats.org/officeDocument/2006/relationships/image" Target="../media/image194.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98.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BD52097-7C60-40EA-B9CB-D3025BE75A77}" type="datetimeFigureOut">
              <a:rPr lang="it-IT" smtClean="0"/>
              <a:pPr/>
              <a:t>21/01/2015</a:t>
            </a:fld>
            <a:endParaRPr lang="it-IT"/>
          </a:p>
        </p:txBody>
      </p:sp>
      <p:sp>
        <p:nvSpPr>
          <p:cNvPr id="4" name="Segnaposto immagine diapositiva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6" name="Segnaposto piè di pa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66AFB4E-56F7-4810-80D2-672C8142CC24}" type="slidenum">
              <a:rPr lang="it-IT" smtClean="0"/>
              <a:pPr/>
              <a:t>‹N›</a:t>
            </a:fld>
            <a:endParaRPr lang="it-IT"/>
          </a:p>
        </p:txBody>
      </p:sp>
    </p:spTree>
    <p:extLst>
      <p:ext uri="{BB962C8B-B14F-4D97-AF65-F5344CB8AC3E}">
        <p14:creationId xmlns:p14="http://schemas.microsoft.com/office/powerpoint/2010/main" val="13528639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466AFB4E-56F7-4810-80D2-672C8142CC24}" type="slidenum">
              <a:rPr lang="it-IT" smtClean="0"/>
              <a:pPr/>
              <a:t>1</a:t>
            </a:fld>
            <a:endParaRPr lang="it-IT"/>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466AFB4E-56F7-4810-80D2-672C8142CC24}" type="slidenum">
              <a:rPr lang="it-IT" smtClean="0"/>
              <a:pPr/>
              <a:t>48</a:t>
            </a:fld>
            <a:endParaRPr lang="it-IT"/>
          </a:p>
        </p:txBody>
      </p:sp>
    </p:spTree>
    <p:extLst>
      <p:ext uri="{BB962C8B-B14F-4D97-AF65-F5344CB8AC3E}">
        <p14:creationId xmlns:p14="http://schemas.microsoft.com/office/powerpoint/2010/main" val="25540202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466AFB4E-56F7-4810-80D2-672C8142CC24}" type="slidenum">
              <a:rPr lang="it-IT" smtClean="0"/>
              <a:pPr/>
              <a:t>54</a:t>
            </a:fld>
            <a:endParaRPr lang="it-IT"/>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Segnaposto immagine diapositiva 1"/>
          <p:cNvSpPr>
            <a:spLocks noGrp="1" noRot="1" noChangeAspect="1" noTextEdit="1"/>
          </p:cNvSpPr>
          <p:nvPr>
            <p:ph type="sldImg"/>
          </p:nvPr>
        </p:nvSpPr>
        <p:spPr bwMode="auto">
          <a:noFill/>
          <a:ln>
            <a:solidFill>
              <a:srgbClr val="000000"/>
            </a:solidFill>
            <a:miter lim="800000"/>
            <a:headEnd/>
            <a:tailEnd/>
          </a:ln>
        </p:spPr>
      </p:sp>
      <p:sp>
        <p:nvSpPr>
          <p:cNvPr id="183299" name="Segnaposto note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it-IT" smtClean="0"/>
          </a:p>
        </p:txBody>
      </p:sp>
      <p:sp>
        <p:nvSpPr>
          <p:cNvPr id="180228" name="Segnaposto numero diapositiva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2C8B83F-C4F9-4384-B06B-CC6D9D4ED51A}" type="slidenum">
              <a:rPr lang="it-IT" smtClean="0"/>
              <a:pPr fontAlgn="base">
                <a:spcBef>
                  <a:spcPct val="0"/>
                </a:spcBef>
                <a:spcAft>
                  <a:spcPct val="0"/>
                </a:spcAft>
                <a:defRPr/>
              </a:pPr>
              <a:t>92</a:t>
            </a:fld>
            <a:endParaRPr lang="it-IT"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466AFB4E-56F7-4810-80D2-672C8142CC24}" type="slidenum">
              <a:rPr lang="it-IT" smtClean="0"/>
              <a:pPr/>
              <a:t>98</a:t>
            </a:fld>
            <a:endParaRPr lang="it-IT"/>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Rot="1" noChangeAspect="1" noChangeArrowheads="1" noTextEdit="1"/>
          </p:cNvSpPr>
          <p:nvPr>
            <p:ph type="sldImg"/>
          </p:nvPr>
        </p:nvSpPr>
        <p:spPr>
          <a:ln/>
        </p:spPr>
      </p:sp>
      <p:sp>
        <p:nvSpPr>
          <p:cNvPr id="89091" name="Rectangle 3"/>
          <p:cNvSpPr>
            <a:spLocks noGrp="1" noChangeArrowheads="1"/>
          </p:cNvSpPr>
          <p:nvPr>
            <p:ph type="body" idx="1"/>
          </p:nvPr>
        </p:nvSpPr>
        <p:spPr/>
        <p:txBody>
          <a:bodyPr/>
          <a:lstStyle/>
          <a:p>
            <a:endParaRPr lang="it-IT"/>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Segnaposto immagine diapositiva 1"/>
          <p:cNvSpPr>
            <a:spLocks noGrp="1" noRot="1" noChangeAspect="1" noTextEdit="1"/>
          </p:cNvSpPr>
          <p:nvPr>
            <p:ph type="sldImg"/>
          </p:nvPr>
        </p:nvSpPr>
        <p:spPr bwMode="auto">
          <a:noFill/>
          <a:ln>
            <a:solidFill>
              <a:srgbClr val="000000"/>
            </a:solidFill>
            <a:miter lim="800000"/>
            <a:headEnd/>
            <a:tailEnd/>
          </a:ln>
        </p:spPr>
      </p:sp>
      <p:sp>
        <p:nvSpPr>
          <p:cNvPr id="183299" name="Segnaposto note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it-IT" smtClean="0"/>
          </a:p>
        </p:txBody>
      </p:sp>
      <p:sp>
        <p:nvSpPr>
          <p:cNvPr id="180228" name="Segnaposto numero diapositiva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2C8B83F-C4F9-4384-B06B-CC6D9D4ED51A}" type="slidenum">
              <a:rPr lang="it-IT" smtClean="0"/>
              <a:pPr fontAlgn="base">
                <a:spcBef>
                  <a:spcPct val="0"/>
                </a:spcBef>
                <a:spcAft>
                  <a:spcPct val="0"/>
                </a:spcAft>
                <a:defRPr/>
              </a:pPr>
              <a:t>123</a:t>
            </a:fld>
            <a:endParaRPr lang="it-IT"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Rot="1" noChangeAspect="1" noChangeArrowheads="1" noTextEdit="1"/>
          </p:cNvSpPr>
          <p:nvPr>
            <p:ph type="sldImg"/>
          </p:nvPr>
        </p:nvSpPr>
        <p:spPr>
          <a:ln/>
        </p:spPr>
      </p:sp>
      <p:sp>
        <p:nvSpPr>
          <p:cNvPr id="81923" name="Rectangle 3"/>
          <p:cNvSpPr>
            <a:spLocks noGrp="1" noChangeArrowheads="1"/>
          </p:cNvSpPr>
          <p:nvPr>
            <p:ph type="body" idx="1"/>
          </p:nvPr>
        </p:nvSpPr>
        <p:spPr/>
        <p:txBody>
          <a:bodyPr/>
          <a:lstStyle/>
          <a:p>
            <a:endParaRPr lang="it-IT"/>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p>
            <a:fld id="{3BA0B0D7-C613-469D-AA89-D92FF01CFDE4}" type="datetime1">
              <a:rPr lang="it-IT" smtClean="0"/>
              <a:pPr/>
              <a:t>21/01/2015</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B007B441-5312-499D-93C3-6E37886527FA}" type="slidenum">
              <a:rPr lang="it-IT" smtClean="0"/>
              <a:pPr/>
              <a:t>‹N›</a:t>
            </a:fld>
            <a:endParaRPr lang="it-IT"/>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7CAA356D-F581-41E2-BEB4-D23C47050E31}" type="datetime1">
              <a:rPr lang="it-IT" smtClean="0"/>
              <a:pPr/>
              <a:t>21/01/2015</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B007B441-5312-499D-93C3-6E37886527FA}" type="slidenum">
              <a:rPr lang="it-IT" smtClean="0"/>
              <a:pPr/>
              <a:t>‹N›</a:t>
            </a:fld>
            <a:endParaRPr lang="it-IT"/>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16C3A35C-EB50-455D-B183-C53D34848EB4}" type="datetime1">
              <a:rPr lang="it-IT" smtClean="0"/>
              <a:pPr/>
              <a:t>21/01/2015</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B007B441-5312-499D-93C3-6E37886527FA}" type="slidenum">
              <a:rPr lang="it-IT" smtClean="0"/>
              <a:pPr/>
              <a:t>‹N›</a:t>
            </a:fld>
            <a:endParaRPr lang="it-IT"/>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05E4DCE5-F24F-4F7E-A740-99175DD6A0D8}" type="datetime1">
              <a:rPr lang="it-IT" smtClean="0"/>
              <a:pPr/>
              <a:t>21/01/2015</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B007B441-5312-499D-93C3-6E37886527FA}" type="slidenum">
              <a:rPr lang="it-IT" smtClean="0"/>
              <a:pPr/>
              <a:t>‹N›</a:t>
            </a:fld>
            <a:endParaRPr lang="it-IT"/>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p>
            <a:fld id="{756E8F32-2AFE-4E2F-AC01-3AF9C46E92D0}" type="datetime1">
              <a:rPr lang="it-IT" smtClean="0"/>
              <a:pPr/>
              <a:t>21/01/2015</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B007B441-5312-499D-93C3-6E37886527FA}" type="slidenum">
              <a:rPr lang="it-IT" smtClean="0"/>
              <a:pPr/>
              <a:t>‹N›</a:t>
            </a:fld>
            <a:endParaRPr lang="it-IT"/>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p>
            <a:fld id="{54262EC9-7D01-4618-B0F3-EE965BF43638}" type="datetime1">
              <a:rPr lang="it-IT" smtClean="0"/>
              <a:pPr/>
              <a:t>21/01/2015</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B007B441-5312-499D-93C3-6E37886527FA}" type="slidenum">
              <a:rPr lang="it-IT" smtClean="0"/>
              <a:pPr/>
              <a:t>‹N›</a:t>
            </a:fld>
            <a:endParaRPr lang="it-IT"/>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p>
            <a:fld id="{A05641CD-A50C-4A04-8269-79BF76E5D4C7}" type="datetime1">
              <a:rPr lang="it-IT" smtClean="0"/>
              <a:pPr/>
              <a:t>21/01/2015</a:t>
            </a:fld>
            <a:endParaRPr lang="it-IT"/>
          </a:p>
        </p:txBody>
      </p:sp>
      <p:sp>
        <p:nvSpPr>
          <p:cNvPr id="8" name="Segnaposto piè di pagina 7"/>
          <p:cNvSpPr>
            <a:spLocks noGrp="1"/>
          </p:cNvSpPr>
          <p:nvPr>
            <p:ph type="ftr" sz="quarter" idx="11"/>
          </p:nvPr>
        </p:nvSpPr>
        <p:spPr/>
        <p:txBody>
          <a:bodyPr/>
          <a:lstStyle/>
          <a:p>
            <a:endParaRPr lang="it-IT"/>
          </a:p>
        </p:txBody>
      </p:sp>
      <p:sp>
        <p:nvSpPr>
          <p:cNvPr id="9" name="Segnaposto numero diapositiva 8"/>
          <p:cNvSpPr>
            <a:spLocks noGrp="1"/>
          </p:cNvSpPr>
          <p:nvPr>
            <p:ph type="sldNum" sz="quarter" idx="12"/>
          </p:nvPr>
        </p:nvSpPr>
        <p:spPr/>
        <p:txBody>
          <a:bodyPr/>
          <a:lstStyle/>
          <a:p>
            <a:fld id="{B007B441-5312-499D-93C3-6E37886527FA}" type="slidenum">
              <a:rPr lang="it-IT" smtClean="0"/>
              <a:pPr/>
              <a:t>‹N›</a:t>
            </a:fld>
            <a:endParaRPr lang="it-IT"/>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p>
            <a:fld id="{A7C306E3-1972-4D57-8EE0-37D3128D60C7}" type="datetime1">
              <a:rPr lang="it-IT" smtClean="0"/>
              <a:pPr/>
              <a:t>21/01/2015</a:t>
            </a:fld>
            <a:endParaRPr lang="it-IT"/>
          </a:p>
        </p:txBody>
      </p:sp>
      <p:sp>
        <p:nvSpPr>
          <p:cNvPr id="4" name="Segnaposto piè di pagina 3"/>
          <p:cNvSpPr>
            <a:spLocks noGrp="1"/>
          </p:cNvSpPr>
          <p:nvPr>
            <p:ph type="ftr" sz="quarter" idx="11"/>
          </p:nvPr>
        </p:nvSpPr>
        <p:spPr/>
        <p:txBody>
          <a:bodyPr/>
          <a:lstStyle/>
          <a:p>
            <a:endParaRPr lang="it-IT"/>
          </a:p>
        </p:txBody>
      </p:sp>
      <p:sp>
        <p:nvSpPr>
          <p:cNvPr id="5" name="Segnaposto numero diapositiva 4"/>
          <p:cNvSpPr>
            <a:spLocks noGrp="1"/>
          </p:cNvSpPr>
          <p:nvPr>
            <p:ph type="sldNum" sz="quarter" idx="12"/>
          </p:nvPr>
        </p:nvSpPr>
        <p:spPr/>
        <p:txBody>
          <a:bodyPr/>
          <a:lstStyle/>
          <a:p>
            <a:fld id="{B007B441-5312-499D-93C3-6E37886527FA}" type="slidenum">
              <a:rPr lang="it-IT" smtClean="0"/>
              <a:pPr/>
              <a:t>‹N›</a:t>
            </a:fld>
            <a:endParaRPr lang="it-IT"/>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FBF49D56-6795-4322-A248-C55E9731C018}" type="datetime1">
              <a:rPr lang="it-IT" smtClean="0"/>
              <a:pPr/>
              <a:t>21/01/2015</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B007B441-5312-499D-93C3-6E37886527FA}" type="slidenum">
              <a:rPr lang="it-IT" smtClean="0"/>
              <a:pPr/>
              <a:t>‹N›</a:t>
            </a:fld>
            <a:endParaRPr lang="it-IT"/>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5E8FD9A2-F665-49D2-A388-A36C64566AEF}" type="datetime1">
              <a:rPr lang="it-IT" smtClean="0"/>
              <a:pPr/>
              <a:t>21/01/2015</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B007B441-5312-499D-93C3-6E37886527FA}" type="slidenum">
              <a:rPr lang="it-IT" smtClean="0"/>
              <a:pPr/>
              <a:t>‹N›</a:t>
            </a:fld>
            <a:endParaRPr lang="it-IT"/>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6632C634-BAA9-4047-880E-FDBC068BA20B}" type="datetime1">
              <a:rPr lang="it-IT" smtClean="0"/>
              <a:pPr/>
              <a:t>21/01/2015</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B007B441-5312-499D-93C3-6E37886527FA}" type="slidenum">
              <a:rPr lang="it-IT" smtClean="0"/>
              <a:pPr/>
              <a:t>‹N›</a:t>
            </a:fld>
            <a:endParaRPr lang="it-IT"/>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smtClean="0"/>
              <a:t>Fare clic per modificare lo stile del titolo</a:t>
            </a:r>
            <a:endParaRPr lang="it-IT"/>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915A09D-42A1-4CAC-B61B-BF11B1745059}" type="datetime1">
              <a:rPr lang="it-IT" smtClean="0"/>
              <a:pPr/>
              <a:t>21/01/2015</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007B441-5312-499D-93C3-6E37886527FA}" type="slidenum">
              <a:rPr lang="it-IT" smtClean="0"/>
              <a:pPr/>
              <a:t>‹N›</a:t>
            </a:fld>
            <a:endParaRPr lang="it-IT"/>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1.xml"/><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122.emf"/><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123.emf"/><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124.emf"/><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125.emf"/><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126.emf"/><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127.pn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image" Target="../media/image128.pn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132.png"/><Relationship Id="rId4" Type="http://schemas.openxmlformats.org/officeDocument/2006/relationships/image" Target="../media/image131.png"/></Relationships>
</file>

<file path=ppt/slides/_rels/slide11.xml.rels><?xml version="1.0" encoding="UTF-8" standalone="yes"?>
<Relationships xmlns="http://schemas.openxmlformats.org/package/2006/relationships"><Relationship Id="rId3" Type="http://schemas.openxmlformats.org/officeDocument/2006/relationships/hyperlink" Target="http://it.wikipedia.org/wiki/File:LagoMaggiore.jpg" TargetMode="External"/><Relationship Id="rId2" Type="http://schemas.openxmlformats.org/officeDocument/2006/relationships/hyperlink" Target="http://it.wikipedia.org/wiki/S.l.m." TargetMode="External"/><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133.emf"/><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image" Target="../media/image135.jpe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136.jpe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138.wmf"/><Relationship Id="rId2" Type="http://schemas.openxmlformats.org/officeDocument/2006/relationships/image" Target="../media/image137.jpe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image" Target="../media/image140.jpe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image" Target="../media/image99.jpe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image" Target="../media/image142.pn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slideLayout" Target="../slideLayouts/slideLayout1.xml"/><Relationship Id="rId1" Type="http://schemas.openxmlformats.org/officeDocument/2006/relationships/vmlDrawing" Target="../drawings/vmlDrawing1.vml"/><Relationship Id="rId6" Type="http://schemas.openxmlformats.org/officeDocument/2006/relationships/image" Target="../media/image145.jpeg"/><Relationship Id="rId5" Type="http://schemas.openxmlformats.org/officeDocument/2006/relationships/image" Target="../media/image143.png"/><Relationship Id="rId4" Type="http://schemas.openxmlformats.org/officeDocument/2006/relationships/oleObject" Target="../embeddings/oleObject1.bin"/></Relationships>
</file>

<file path=ppt/slides/_rels/slide126.xml.rels><?xml version="1.0" encoding="UTF-8" standalone="yes"?>
<Relationships xmlns="http://schemas.openxmlformats.org/package/2006/relationships"><Relationship Id="rId2" Type="http://schemas.openxmlformats.org/officeDocument/2006/relationships/image" Target="../media/image146.pn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image" Target="../media/image147.png"/><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3" Type="http://schemas.openxmlformats.org/officeDocument/2006/relationships/hyperlink" Target="http://www.ilpost.it/filippozuliani/2011/08/04/niente-piu-nucleare-come/" TargetMode="External"/><Relationship Id="rId2" Type="http://schemas.openxmlformats.org/officeDocument/2006/relationships/hyperlink" Target="http://www.enel.it/it-IT/doc/reti/enel_distribuzione/rete_sviluppo_rete_2011_2013_v1.pdf" TargetMode="External"/><Relationship Id="rId1" Type="http://schemas.openxmlformats.org/officeDocument/2006/relationships/slideLayout" Target="../slideLayouts/slideLayout2.xml"/><Relationship Id="rId4" Type="http://schemas.openxmlformats.org/officeDocument/2006/relationships/hyperlink" Target="http://energiaemotori.wordpress.com/2011/10/04/chi-uccide-lauto-elettrica/" TargetMode="Externa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hyperlink" Target="https://odin.jrc.ec.europa.eu/SETIS/SETIS1.html" TargetMode="External"/><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image" Target="../media/image148.png"/><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2" Type="http://schemas.openxmlformats.org/officeDocument/2006/relationships/image" Target="../media/image150.png"/><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2" Type="http://schemas.openxmlformats.org/officeDocument/2006/relationships/image" Target="../media/image151.emf"/><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2" Type="http://schemas.openxmlformats.org/officeDocument/2006/relationships/image" Target="../media/image152.emf"/><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image" Target="../media/image153.emf"/><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2" Type="http://schemas.openxmlformats.org/officeDocument/2006/relationships/image" Target="../media/image154.png"/><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2" Type="http://schemas.openxmlformats.org/officeDocument/2006/relationships/image" Target="../media/image155.png"/><Relationship Id="rId1" Type="http://schemas.openxmlformats.org/officeDocument/2006/relationships/slideLayout" Target="../slideLayouts/slideLayout7.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2" Type="http://schemas.openxmlformats.org/officeDocument/2006/relationships/image" Target="../media/image15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40.xml.rels><?xml version="1.0" encoding="UTF-8" standalone="yes"?>
<Relationships xmlns="http://schemas.openxmlformats.org/package/2006/relationships"><Relationship Id="rId2" Type="http://schemas.openxmlformats.org/officeDocument/2006/relationships/image" Target="../media/image157.gif"/><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2" Type="http://schemas.openxmlformats.org/officeDocument/2006/relationships/image" Target="../media/image158.png"/><Relationship Id="rId1" Type="http://schemas.openxmlformats.org/officeDocument/2006/relationships/slideLayout" Target="../slideLayouts/slideLayout7.xml"/></Relationships>
</file>

<file path=ppt/slides/_rels/slide142.xml.rels><?xml version="1.0" encoding="UTF-8" standalone="yes"?>
<Relationships xmlns="http://schemas.openxmlformats.org/package/2006/relationships"><Relationship Id="rId3" Type="http://schemas.openxmlformats.org/officeDocument/2006/relationships/image" Target="../media/image160.jpeg"/><Relationship Id="rId2" Type="http://schemas.openxmlformats.org/officeDocument/2006/relationships/image" Target="../media/image159.png"/><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2" Type="http://schemas.openxmlformats.org/officeDocument/2006/relationships/image" Target="../media/image161.png"/><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2" Type="http://schemas.openxmlformats.org/officeDocument/2006/relationships/image" Target="../media/image162.jpeg"/><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image" Target="../media/image163.png"/><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2" Type="http://schemas.openxmlformats.org/officeDocument/2006/relationships/image" Target="../media/image165.png"/><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2" Type="http://schemas.openxmlformats.org/officeDocument/2006/relationships/image" Target="../media/image166.png"/><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50.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image" Target="../media/image167.png"/><Relationship Id="rId1" Type="http://schemas.openxmlformats.org/officeDocument/2006/relationships/slideLayout" Target="../slideLayouts/slideLayout7.xml"/><Relationship Id="rId4" Type="http://schemas.openxmlformats.org/officeDocument/2006/relationships/image" Target="../media/image169.png"/></Relationships>
</file>

<file path=ppt/slides/_rels/slide151.xml.rels><?xml version="1.0" encoding="UTF-8" standalone="yes"?>
<Relationships xmlns="http://schemas.openxmlformats.org/package/2006/relationships"><Relationship Id="rId3" Type="http://schemas.openxmlformats.org/officeDocument/2006/relationships/image" Target="../media/image171.wmf"/><Relationship Id="rId2" Type="http://schemas.openxmlformats.org/officeDocument/2006/relationships/image" Target="../media/image170.jpeg"/><Relationship Id="rId1" Type="http://schemas.openxmlformats.org/officeDocument/2006/relationships/slideLayout" Target="../slideLayouts/slideLayout2.xml"/><Relationship Id="rId5" Type="http://schemas.openxmlformats.org/officeDocument/2006/relationships/image" Target="../media/image173.jpeg"/><Relationship Id="rId4" Type="http://schemas.openxmlformats.org/officeDocument/2006/relationships/image" Target="../media/image172.jpeg"/></Relationships>
</file>

<file path=ppt/slides/_rels/slide152.xml.rels><?xml version="1.0" encoding="UTF-8" standalone="yes"?>
<Relationships xmlns="http://schemas.openxmlformats.org/package/2006/relationships"><Relationship Id="rId2" Type="http://schemas.openxmlformats.org/officeDocument/2006/relationships/image" Target="../media/image174.emf"/><Relationship Id="rId1" Type="http://schemas.openxmlformats.org/officeDocument/2006/relationships/slideLayout" Target="../slideLayouts/slideLayout7.xml"/></Relationships>
</file>

<file path=ppt/slides/_rels/slide153.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image" Target="../media/image175.png"/><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image" Target="../media/image176.png"/><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3" Type="http://schemas.openxmlformats.org/officeDocument/2006/relationships/hyperlink" Target="https://odin.jrc.ec.europa.eu/SETIS/SETIS1.html" TargetMode="External"/><Relationship Id="rId2" Type="http://schemas.openxmlformats.org/officeDocument/2006/relationships/image" Target="../media/image99.jpeg"/><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3" Type="http://schemas.openxmlformats.org/officeDocument/2006/relationships/image" Target="../media/image178.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2" Type="http://schemas.openxmlformats.org/officeDocument/2006/relationships/image" Target="../media/image179.jpeg"/><Relationship Id="rId1" Type="http://schemas.openxmlformats.org/officeDocument/2006/relationships/slideLayout" Target="../slideLayouts/slideLayout7.xml"/></Relationships>
</file>

<file path=ppt/slides/_rels/slide158.xml.rels><?xml version="1.0" encoding="UTF-8" standalone="yes"?>
<Relationships xmlns="http://schemas.openxmlformats.org/package/2006/relationships"><Relationship Id="rId2" Type="http://schemas.openxmlformats.org/officeDocument/2006/relationships/image" Target="../media/image180.jpeg"/><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3" Type="http://schemas.openxmlformats.org/officeDocument/2006/relationships/image" Target="../media/image181.png"/><Relationship Id="rId2" Type="http://schemas.openxmlformats.org/officeDocument/2006/relationships/image" Target="../media/image176.png"/><Relationship Id="rId1" Type="http://schemas.openxmlformats.org/officeDocument/2006/relationships/slideLayout" Target="../slideLayouts/slideLayout2.xml"/><Relationship Id="rId6" Type="http://schemas.openxmlformats.org/officeDocument/2006/relationships/image" Target="../media/image184.png"/><Relationship Id="rId5" Type="http://schemas.openxmlformats.org/officeDocument/2006/relationships/image" Target="../media/image183.png"/><Relationship Id="rId4" Type="http://schemas.openxmlformats.org/officeDocument/2006/relationships/image" Target="../media/image182.png"/></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2" Type="http://schemas.openxmlformats.org/officeDocument/2006/relationships/image" Target="../media/image185.png"/><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2" Type="http://schemas.openxmlformats.org/officeDocument/2006/relationships/image" Target="../media/image186.emf"/><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2" Type="http://schemas.openxmlformats.org/officeDocument/2006/relationships/image" Target="../media/image187.emf"/><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2" Type="http://schemas.openxmlformats.org/officeDocument/2006/relationships/image" Target="../media/image188.emf"/><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2" Type="http://schemas.openxmlformats.org/officeDocument/2006/relationships/image" Target="../media/image189.png"/><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2" Type="http://schemas.openxmlformats.org/officeDocument/2006/relationships/image" Target="../media/image190.png"/><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2" Type="http://schemas.openxmlformats.org/officeDocument/2006/relationships/image" Target="../media/image191.emf"/><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2" Type="http://schemas.openxmlformats.org/officeDocument/2006/relationships/image" Target="../media/image19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3" Type="http://schemas.openxmlformats.org/officeDocument/2006/relationships/hyperlink" Target="http://en.wikipedia.org/wiki/Nuclear_proliferation" TargetMode="External"/><Relationship Id="rId2" Type="http://schemas.openxmlformats.org/officeDocument/2006/relationships/hyperlink" Target="http://en.wikipedia.org/wiki/Spent_fuel" TargetMode="External"/><Relationship Id="rId1" Type="http://schemas.openxmlformats.org/officeDocument/2006/relationships/slideLayout" Target="../slideLayouts/slideLayout6.xml"/><Relationship Id="rId5" Type="http://schemas.openxmlformats.org/officeDocument/2006/relationships/hyperlink" Target="http://en.wikipedia.org/wiki/Tritium" TargetMode="External"/><Relationship Id="rId4" Type="http://schemas.openxmlformats.org/officeDocument/2006/relationships/hyperlink" Target="http://en.wikipedia.org/wiki/Plutonium" TargetMode="Externa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2" Type="http://schemas.openxmlformats.org/officeDocument/2006/relationships/image" Target="../media/image193.jpeg"/><Relationship Id="rId1" Type="http://schemas.openxmlformats.org/officeDocument/2006/relationships/slideLayout" Target="../slideLayouts/slideLayout4.xml"/></Relationships>
</file>

<file path=ppt/slides/_rels/slide173.xml.rels><?xml version="1.0" encoding="UTF-8" standalone="yes"?>
<Relationships xmlns="http://schemas.openxmlformats.org/package/2006/relationships"><Relationship Id="rId8" Type="http://schemas.openxmlformats.org/officeDocument/2006/relationships/oleObject" Target="../embeddings/oleObject4.bin"/><Relationship Id="rId3" Type="http://schemas.openxmlformats.org/officeDocument/2006/relationships/image" Target="../media/image197.jpeg"/><Relationship Id="rId7" Type="http://schemas.openxmlformats.org/officeDocument/2006/relationships/image" Target="../media/image195.wmf"/><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oleObject" Target="../embeddings/oleObject3.bin"/><Relationship Id="rId5" Type="http://schemas.openxmlformats.org/officeDocument/2006/relationships/image" Target="../media/image194.wmf"/><Relationship Id="rId4" Type="http://schemas.openxmlformats.org/officeDocument/2006/relationships/oleObject" Target="../embeddings/oleObject2.bin"/><Relationship Id="rId9" Type="http://schemas.openxmlformats.org/officeDocument/2006/relationships/image" Target="../media/image196.wmf"/></Relationships>
</file>

<file path=ppt/slides/_rels/slide174.xml.rels><?xml version="1.0" encoding="UTF-8" standalone="yes"?>
<Relationships xmlns="http://schemas.openxmlformats.org/package/2006/relationships"><Relationship Id="rId3" Type="http://schemas.openxmlformats.org/officeDocument/2006/relationships/image" Target="../media/image199.png"/><Relationship Id="rId2" Type="http://schemas.openxmlformats.org/officeDocument/2006/relationships/slideLayout" Target="../slideLayouts/slideLayout2.xml"/><Relationship Id="rId1" Type="http://schemas.openxmlformats.org/officeDocument/2006/relationships/vmlDrawing" Target="../drawings/vmlDrawing3.vml"/><Relationship Id="rId5" Type="http://schemas.openxmlformats.org/officeDocument/2006/relationships/image" Target="../media/image198.wmf"/><Relationship Id="rId4" Type="http://schemas.openxmlformats.org/officeDocument/2006/relationships/oleObject" Target="../embeddings/oleObject5.bin"/></Relationships>
</file>

<file path=ppt/slides/_rels/slide175.xml.rels><?xml version="1.0" encoding="UTF-8" standalone="yes"?>
<Relationships xmlns="http://schemas.openxmlformats.org/package/2006/relationships"><Relationship Id="rId2" Type="http://schemas.openxmlformats.org/officeDocument/2006/relationships/image" Target="../media/image200.png"/><Relationship Id="rId1" Type="http://schemas.openxmlformats.org/officeDocument/2006/relationships/slideLayout" Target="../slideLayouts/slideLayout7.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2" Type="http://schemas.openxmlformats.org/officeDocument/2006/relationships/image" Target="../media/image201.jpeg"/><Relationship Id="rId1" Type="http://schemas.openxmlformats.org/officeDocument/2006/relationships/slideLayout" Target="../slideLayouts/slideLayout6.xml"/></Relationships>
</file>

<file path=ppt/slides/_rels/slide178.xml.rels><?xml version="1.0" encoding="UTF-8" standalone="yes"?>
<Relationships xmlns="http://schemas.openxmlformats.org/package/2006/relationships"><Relationship Id="rId3" Type="http://schemas.openxmlformats.org/officeDocument/2006/relationships/image" Target="../media/image203.png"/><Relationship Id="rId2" Type="http://schemas.openxmlformats.org/officeDocument/2006/relationships/image" Target="../media/image202.png"/><Relationship Id="rId1" Type="http://schemas.openxmlformats.org/officeDocument/2006/relationships/slideLayout" Target="../slideLayouts/slideLayout7.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24.emf"/><Relationship Id="rId1" Type="http://schemas.openxmlformats.org/officeDocument/2006/relationships/slideLayout" Target="../slideLayouts/slideLayout7.xml"/><Relationship Id="rId5" Type="http://schemas.openxmlformats.org/officeDocument/2006/relationships/image" Target="../media/image27.emf"/><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3.gif"/><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28.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6.em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eg"/><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54.jpeg"/><Relationship Id="rId4" Type="http://schemas.openxmlformats.org/officeDocument/2006/relationships/image" Target="../media/image53.jpeg"/></Relationships>
</file>

<file path=ppt/slides/_rels/slide39.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wmf"/><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58.gif"/><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64.emf"/><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66.emf"/><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69.jpeg"/></Relationships>
</file>

<file path=ppt/slides/_rels/slide49.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73.png"/><Relationship Id="rId4" Type="http://schemas.openxmlformats.org/officeDocument/2006/relationships/image" Target="../media/image72.png"/></Relationships>
</file>

<file path=ppt/slides/_rels/slide5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2.xml"/><Relationship Id="rId4" Type="http://schemas.openxmlformats.org/officeDocument/2006/relationships/image" Target="../media/image76.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77.gif"/><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8.wmf"/><Relationship Id="rId7"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wmf"/><Relationship Id="rId4" Type="http://schemas.openxmlformats.org/officeDocument/2006/relationships/image" Target="../media/image9.png"/></Relationships>
</file>

<file path=ppt/slides/_rels/slide60.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2.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86.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hyperlink" Target="http://www.ilsole24ore.com/art/impresa-e-territori/2014-10-08/centrali-elettriche-su-quattro-dovra-sparire-125207.shtml#comments" TargetMode="External"/><Relationship Id="rId2" Type="http://schemas.openxmlformats.org/officeDocument/2006/relationships/hyperlink" Target="http://argomenti.ilsole24ore.com/federico-rendina.html" TargetMode="External"/><Relationship Id="rId1" Type="http://schemas.openxmlformats.org/officeDocument/2006/relationships/slideLayout" Target="../slideLayouts/slideLayout2.xml"/><Relationship Id="rId4" Type="http://schemas.openxmlformats.org/officeDocument/2006/relationships/image" Target="../media/image92.png"/></Relationships>
</file>

<file path=ppt/slides/_rels/slide69.xml.rels><?xml version="1.0" encoding="UTF-8" standalone="yes"?>
<Relationships xmlns="http://schemas.openxmlformats.org/package/2006/relationships"><Relationship Id="rId2" Type="http://schemas.openxmlformats.org/officeDocument/2006/relationships/image" Target="../media/image93.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96.emf"/><Relationship Id="rId2" Type="http://schemas.openxmlformats.org/officeDocument/2006/relationships/image" Target="../media/image95.emf"/><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jpe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106.emf"/><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2.xml"/><Relationship Id="rId4" Type="http://schemas.openxmlformats.org/officeDocument/2006/relationships/image" Target="../media/image109.png"/></Relationships>
</file>

<file path=ppt/slides/_rels/slide87.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image" Target="../media/image111.emf"/><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hyperlink" Target="http://www.eia.doe.gov/"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683568" y="260648"/>
            <a:ext cx="7772400" cy="2520280"/>
          </a:xfrm>
        </p:spPr>
        <p:txBody>
          <a:bodyPr>
            <a:normAutofit fontScale="90000"/>
          </a:bodyPr>
          <a:lstStyle/>
          <a:p>
            <a:r>
              <a:rPr lang="it-IT" b="1" dirty="0" smtClean="0">
                <a:solidFill>
                  <a:srgbClr val="FF0000"/>
                </a:solidFill>
                <a:effectLst>
                  <a:outerShdw blurRad="38100" dist="38100" dir="2700000" algn="tl">
                    <a:srgbClr val="000000">
                      <a:alpha val="43137"/>
                    </a:srgbClr>
                  </a:outerShdw>
                </a:effectLst>
                <a:latin typeface="Comic Sans MS" pitchFamily="66" charset="0"/>
              </a:rPr>
              <a:t>La questione energetica</a:t>
            </a:r>
            <a:br>
              <a:rPr lang="it-IT" b="1" dirty="0" smtClean="0">
                <a:solidFill>
                  <a:srgbClr val="FF0000"/>
                </a:solidFill>
                <a:effectLst>
                  <a:outerShdw blurRad="38100" dist="38100" dir="2700000" algn="tl">
                    <a:srgbClr val="000000">
                      <a:alpha val="43137"/>
                    </a:srgbClr>
                  </a:outerShdw>
                </a:effectLst>
                <a:latin typeface="Comic Sans MS" pitchFamily="66" charset="0"/>
              </a:rPr>
            </a:br>
            <a:r>
              <a:rPr lang="it-IT" b="1" dirty="0" smtClean="0">
                <a:solidFill>
                  <a:srgbClr val="FF0000"/>
                </a:solidFill>
                <a:effectLst>
                  <a:outerShdw blurRad="38100" dist="38100" dir="2700000" algn="tl">
                    <a:srgbClr val="000000">
                      <a:alpha val="43137"/>
                    </a:srgbClr>
                  </a:outerShdw>
                </a:effectLst>
                <a:latin typeface="Comic Sans MS" pitchFamily="66" charset="0"/>
              </a:rPr>
              <a:t>italiana</a:t>
            </a:r>
            <a:br>
              <a:rPr lang="it-IT" b="1" dirty="0" smtClean="0">
                <a:solidFill>
                  <a:srgbClr val="FF0000"/>
                </a:solidFill>
                <a:effectLst>
                  <a:outerShdw blurRad="38100" dist="38100" dir="2700000" algn="tl">
                    <a:srgbClr val="000000">
                      <a:alpha val="43137"/>
                    </a:srgbClr>
                  </a:outerShdw>
                </a:effectLst>
                <a:latin typeface="Comic Sans MS" pitchFamily="66" charset="0"/>
              </a:rPr>
            </a:br>
            <a:r>
              <a:rPr lang="it-IT" b="1" dirty="0" smtClean="0">
                <a:solidFill>
                  <a:srgbClr val="FF0000"/>
                </a:solidFill>
                <a:effectLst>
                  <a:outerShdw blurRad="38100" dist="38100" dir="2700000" algn="tl">
                    <a:srgbClr val="000000">
                      <a:alpha val="43137"/>
                    </a:srgbClr>
                  </a:outerShdw>
                </a:effectLst>
                <a:latin typeface="Comic Sans MS" pitchFamily="66" charset="0"/>
              </a:rPr>
              <a:t>(e non solo…)</a:t>
            </a:r>
            <a:br>
              <a:rPr lang="it-IT" b="1" dirty="0" smtClean="0">
                <a:solidFill>
                  <a:srgbClr val="FF0000"/>
                </a:solidFill>
                <a:effectLst>
                  <a:outerShdw blurRad="38100" dist="38100" dir="2700000" algn="tl">
                    <a:srgbClr val="000000">
                      <a:alpha val="43137"/>
                    </a:srgbClr>
                  </a:outerShdw>
                </a:effectLst>
                <a:latin typeface="Comic Sans MS" pitchFamily="66" charset="0"/>
              </a:rPr>
            </a:br>
            <a:r>
              <a:rPr lang="it-IT" b="1" dirty="0" smtClean="0">
                <a:solidFill>
                  <a:srgbClr val="FF0000"/>
                </a:solidFill>
                <a:effectLst>
                  <a:outerShdw blurRad="38100" dist="38100" dir="2700000" algn="tl">
                    <a:srgbClr val="000000">
                      <a:alpha val="43137"/>
                    </a:srgbClr>
                  </a:outerShdw>
                </a:effectLst>
                <a:latin typeface="Comic Sans MS" pitchFamily="66" charset="0"/>
              </a:rPr>
              <a:t/>
            </a:r>
            <a:br>
              <a:rPr lang="it-IT" b="1" dirty="0" smtClean="0">
                <a:solidFill>
                  <a:srgbClr val="FF0000"/>
                </a:solidFill>
                <a:effectLst>
                  <a:outerShdw blurRad="38100" dist="38100" dir="2700000" algn="tl">
                    <a:srgbClr val="000000">
                      <a:alpha val="43137"/>
                    </a:srgbClr>
                  </a:outerShdw>
                </a:effectLst>
                <a:latin typeface="Comic Sans MS" pitchFamily="66" charset="0"/>
              </a:rPr>
            </a:br>
            <a:r>
              <a:rPr lang="it-IT" sz="2000" dirty="0" smtClean="0">
                <a:latin typeface="Comic Sans MS" pitchFamily="66" charset="0"/>
              </a:rPr>
              <a:t>Alberto Rotondi</a:t>
            </a:r>
            <a:br>
              <a:rPr lang="it-IT" sz="2000" dirty="0" smtClean="0">
                <a:latin typeface="Comic Sans MS" pitchFamily="66" charset="0"/>
              </a:rPr>
            </a:br>
            <a:r>
              <a:rPr lang="it-IT" sz="2000" dirty="0" smtClean="0">
                <a:latin typeface="Comic Sans MS" pitchFamily="66" charset="0"/>
              </a:rPr>
              <a:t>Università di Pavia</a:t>
            </a:r>
            <a:endParaRPr lang="it-IT" sz="2000" dirty="0">
              <a:latin typeface="Comic Sans MS" pitchFamily="66" charset="0"/>
            </a:endParaRPr>
          </a:p>
        </p:txBody>
      </p:sp>
      <p:sp>
        <p:nvSpPr>
          <p:cNvPr id="3" name="Sottotitolo 2"/>
          <p:cNvSpPr>
            <a:spLocks noGrp="1"/>
          </p:cNvSpPr>
          <p:nvPr>
            <p:ph type="subTitle" idx="1"/>
          </p:nvPr>
        </p:nvSpPr>
        <p:spPr>
          <a:xfrm>
            <a:off x="1378247" y="4077072"/>
            <a:ext cx="6400800" cy="2256656"/>
          </a:xfrm>
        </p:spPr>
        <p:txBody>
          <a:bodyPr>
            <a:normAutofit lnSpcReduction="10000"/>
          </a:bodyPr>
          <a:lstStyle/>
          <a:p>
            <a:r>
              <a:rPr lang="it-IT" b="1" dirty="0" smtClean="0">
                <a:solidFill>
                  <a:schemeClr val="tx1"/>
                </a:solidFill>
                <a:effectLst>
                  <a:outerShdw blurRad="38100" dist="38100" dir="2700000" algn="tl">
                    <a:srgbClr val="000000">
                      <a:alpha val="43137"/>
                    </a:srgbClr>
                  </a:outerShdw>
                </a:effectLst>
                <a:latin typeface="Comic Sans MS" pitchFamily="66" charset="0"/>
              </a:rPr>
              <a:t>Produrre l’energia che ci serve</a:t>
            </a:r>
          </a:p>
          <a:p>
            <a:pPr marL="457200" indent="-457200" algn="l">
              <a:buFont typeface="Arial" panose="020B0604020202020204" pitchFamily="34" charset="0"/>
              <a:buChar char="•"/>
            </a:pPr>
            <a:r>
              <a:rPr lang="it-IT" b="1" dirty="0">
                <a:solidFill>
                  <a:schemeClr val="tx1"/>
                </a:solidFill>
                <a:effectLst>
                  <a:outerShdw blurRad="38100" dist="38100" dir="2700000" algn="tl">
                    <a:srgbClr val="000000">
                      <a:alpha val="43137"/>
                    </a:srgbClr>
                  </a:outerShdw>
                </a:effectLst>
                <a:latin typeface="Comic Sans MS" pitchFamily="66" charset="0"/>
              </a:rPr>
              <a:t>senza esaurire le fonti </a:t>
            </a:r>
            <a:endParaRPr lang="it-IT" b="1" dirty="0" smtClean="0">
              <a:solidFill>
                <a:schemeClr val="tx1"/>
              </a:solidFill>
              <a:effectLst>
                <a:outerShdw blurRad="38100" dist="38100" dir="2700000" algn="tl">
                  <a:srgbClr val="000000">
                    <a:alpha val="43137"/>
                  </a:srgbClr>
                </a:outerShdw>
              </a:effectLst>
              <a:latin typeface="Comic Sans MS" pitchFamily="66" charset="0"/>
            </a:endParaRPr>
          </a:p>
          <a:p>
            <a:pPr marL="457200" indent="-457200" algn="l">
              <a:buFont typeface="Arial" panose="020B0604020202020204" pitchFamily="34" charset="0"/>
              <a:buChar char="•"/>
            </a:pPr>
            <a:r>
              <a:rPr lang="it-IT" b="1" dirty="0" smtClean="0">
                <a:solidFill>
                  <a:schemeClr val="tx1"/>
                </a:solidFill>
                <a:effectLst>
                  <a:outerShdw blurRad="38100" dist="38100" dir="2700000" algn="tl">
                    <a:srgbClr val="000000">
                      <a:alpha val="43137"/>
                    </a:srgbClr>
                  </a:outerShdw>
                </a:effectLst>
                <a:latin typeface="Comic Sans MS" pitchFamily="66" charset="0"/>
              </a:rPr>
              <a:t>a costi ragionevoli </a:t>
            </a:r>
          </a:p>
          <a:p>
            <a:pPr marL="457200" indent="-457200" algn="l">
              <a:buFont typeface="Arial" panose="020B0604020202020204" pitchFamily="34" charset="0"/>
              <a:buChar char="•"/>
            </a:pPr>
            <a:r>
              <a:rPr lang="it-IT" b="1" dirty="0" smtClean="0">
                <a:solidFill>
                  <a:schemeClr val="tx1"/>
                </a:solidFill>
                <a:effectLst>
                  <a:outerShdw blurRad="38100" dist="38100" dir="2700000" algn="tl">
                    <a:srgbClr val="000000">
                      <a:alpha val="43137"/>
                    </a:srgbClr>
                  </a:outerShdw>
                </a:effectLst>
                <a:latin typeface="Comic Sans MS" pitchFamily="66" charset="0"/>
              </a:rPr>
              <a:t>senza inquinare l’ambiente</a:t>
            </a:r>
            <a:endParaRPr lang="it-IT" b="1" dirty="0">
              <a:solidFill>
                <a:schemeClr val="tx1"/>
              </a:solidFill>
              <a:effectLst>
                <a:outerShdw blurRad="38100" dist="38100" dir="2700000" algn="tl">
                  <a:srgbClr val="000000">
                    <a:alpha val="43137"/>
                  </a:srgbClr>
                </a:outerShdw>
              </a:effectLst>
              <a:latin typeface="Comic Sans MS" pitchFamily="66" charset="0"/>
            </a:endParaRPr>
          </a:p>
        </p:txBody>
      </p:sp>
      <p:sp>
        <p:nvSpPr>
          <p:cNvPr id="6" name="CasellaDiTesto 5"/>
          <p:cNvSpPr txBox="1"/>
          <p:nvPr/>
        </p:nvSpPr>
        <p:spPr>
          <a:xfrm>
            <a:off x="2997541" y="3491716"/>
            <a:ext cx="3162212" cy="369332"/>
          </a:xfrm>
          <a:prstGeom prst="rect">
            <a:avLst/>
          </a:prstGeom>
          <a:noFill/>
        </p:spPr>
        <p:txBody>
          <a:bodyPr wrap="none" rtlCol="0">
            <a:spAutoFit/>
          </a:bodyPr>
          <a:lstStyle/>
          <a:p>
            <a:r>
              <a:rPr lang="it-IT" dirty="0" smtClean="0"/>
              <a:t>http://www.pv.infn.it/</a:t>
            </a:r>
            <a:r>
              <a:rPr lang="it-IT" dirty="0" err="1" smtClean="0"/>
              <a:t>~rotondi</a:t>
            </a:r>
            <a:r>
              <a:rPr lang="it-IT" dirty="0" smtClean="0"/>
              <a:t>/</a:t>
            </a:r>
            <a:endParaRPr lang="it-IT" dirty="0"/>
          </a:p>
        </p:txBody>
      </p:sp>
      <p:pic>
        <p:nvPicPr>
          <p:cNvPr id="34201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22017"/>
            <a:ext cx="1636007" cy="34696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86826" y="32320"/>
            <a:ext cx="1633537" cy="3468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20848"/>
    </mc:Choice>
    <mc:Fallback xmlns="">
      <p:transition spd="slow" advTm="2084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p:cNvSpPr>
            <a:spLocks noGrp="1"/>
          </p:cNvSpPr>
          <p:nvPr>
            <p:ph type="sldNum" sz="quarter" idx="12"/>
          </p:nvPr>
        </p:nvSpPr>
        <p:spPr/>
        <p:txBody>
          <a:bodyPr/>
          <a:lstStyle/>
          <a:p>
            <a:fld id="{B007B441-5312-499D-93C3-6E37886527FA}" type="slidenum">
              <a:rPr lang="it-IT" smtClean="0"/>
              <a:pPr/>
              <a:t>10</a:t>
            </a:fld>
            <a:endParaRPr lang="it-IT"/>
          </a:p>
        </p:txBody>
      </p:sp>
      <p:pic>
        <p:nvPicPr>
          <p:cNvPr id="6" name="Picture 2" descr="File:Available Energy-3-es.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030" y="620688"/>
            <a:ext cx="8980466" cy="5904656"/>
          </a:xfrm>
          <a:prstGeom prst="rect">
            <a:avLst/>
          </a:prstGeom>
          <a:noFill/>
          <a:extLst>
            <a:ext uri="{909E8E84-426E-40DD-AFC4-6F175D3DCCD1}">
              <a14:hiddenFill xmlns:a14="http://schemas.microsoft.com/office/drawing/2010/main">
                <a:solidFill>
                  <a:srgbClr val="FFFFFF"/>
                </a:solidFill>
              </a14:hiddenFill>
            </a:ext>
          </a:extLst>
        </p:spPr>
      </p:pic>
      <p:sp>
        <p:nvSpPr>
          <p:cNvPr id="2" name="CasellaDiTesto 1"/>
          <p:cNvSpPr txBox="1"/>
          <p:nvPr/>
        </p:nvSpPr>
        <p:spPr>
          <a:xfrm>
            <a:off x="6679505" y="3284984"/>
            <a:ext cx="2359941" cy="400110"/>
          </a:xfrm>
          <a:prstGeom prst="rect">
            <a:avLst/>
          </a:prstGeom>
          <a:noFill/>
        </p:spPr>
        <p:txBody>
          <a:bodyPr wrap="none" rtlCol="0">
            <a:spAutoFit/>
          </a:bodyPr>
          <a:lstStyle/>
          <a:p>
            <a:r>
              <a:rPr lang="it-IT" sz="2000" b="1" dirty="0" smtClean="0">
                <a:latin typeface="Comic Sans MS" panose="030F0702030302020204" pitchFamily="66" charset="0"/>
              </a:rPr>
              <a:t>17 miliardi di kW</a:t>
            </a:r>
            <a:endParaRPr lang="it-IT" sz="2000" b="1" dirty="0">
              <a:latin typeface="Comic Sans MS" panose="030F0702030302020204" pitchFamily="66" charset="0"/>
            </a:endParaRPr>
          </a:p>
        </p:txBody>
      </p:sp>
      <p:sp>
        <p:nvSpPr>
          <p:cNvPr id="3" name="CasellaDiTesto 2"/>
          <p:cNvSpPr txBox="1"/>
          <p:nvPr/>
        </p:nvSpPr>
        <p:spPr>
          <a:xfrm>
            <a:off x="2483768" y="25602"/>
            <a:ext cx="4833374" cy="769441"/>
          </a:xfrm>
          <a:prstGeom prst="rect">
            <a:avLst/>
          </a:prstGeom>
          <a:noFill/>
        </p:spPr>
        <p:txBody>
          <a:bodyPr wrap="none" rtlCol="0">
            <a:spAutoFit/>
          </a:bodyPr>
          <a:lstStyle/>
          <a:p>
            <a:r>
              <a:rPr lang="it-IT" sz="4400" b="1" dirty="0" smtClean="0">
                <a:solidFill>
                  <a:srgbClr val="FF0000"/>
                </a:solidFill>
                <a:effectLst>
                  <a:outerShdw blurRad="38100" dist="38100" dir="2700000" algn="tl">
                    <a:srgbClr val="000000">
                      <a:alpha val="43137"/>
                    </a:srgbClr>
                  </a:outerShdw>
                </a:effectLst>
                <a:latin typeface="Comic Sans MS" panose="030F0702030302020204" pitchFamily="66" charset="0"/>
              </a:rPr>
              <a:t>Potenza TOTALE</a:t>
            </a:r>
            <a:endParaRPr lang="it-IT" sz="4400" b="1" dirty="0">
              <a:solidFill>
                <a:srgbClr val="FF0000"/>
              </a:solidFill>
              <a:effectLst>
                <a:outerShdw blurRad="38100" dist="38100" dir="2700000" algn="tl">
                  <a:srgbClr val="000000">
                    <a:alpha val="43137"/>
                  </a:srgbClr>
                </a:outerShdw>
              </a:effectLst>
              <a:latin typeface="Comic Sans MS" panose="030F0702030302020204" pitchFamily="66" charset="0"/>
            </a:endParaRPr>
          </a:p>
        </p:txBody>
      </p:sp>
      <p:sp>
        <p:nvSpPr>
          <p:cNvPr id="5" name="CasellaDiTesto 4"/>
          <p:cNvSpPr txBox="1"/>
          <p:nvPr/>
        </p:nvSpPr>
        <p:spPr>
          <a:xfrm>
            <a:off x="4716016" y="3933056"/>
            <a:ext cx="1228221" cy="461665"/>
          </a:xfrm>
          <a:prstGeom prst="rect">
            <a:avLst/>
          </a:prstGeom>
          <a:solidFill>
            <a:schemeClr val="bg1"/>
          </a:solidFill>
        </p:spPr>
        <p:txBody>
          <a:bodyPr wrap="none" rtlCol="0">
            <a:spAutoFit/>
          </a:bodyPr>
          <a:lstStyle/>
          <a:p>
            <a:r>
              <a:rPr lang="it-IT" sz="2400" b="1" dirty="0" smtClean="0">
                <a:latin typeface="Comic Sans MS" panose="030F0702030302020204" pitchFamily="66" charset="0"/>
              </a:rPr>
              <a:t>44 TW</a:t>
            </a:r>
            <a:endParaRPr lang="it-IT" sz="2400" b="1" dirty="0">
              <a:latin typeface="Comic Sans MS" panose="030F0702030302020204" pitchFamily="66" charset="0"/>
            </a:endParaRPr>
          </a:p>
        </p:txBody>
      </p:sp>
      <p:sp>
        <p:nvSpPr>
          <p:cNvPr id="7" name="CasellaDiTesto 6"/>
          <p:cNvSpPr txBox="1"/>
          <p:nvPr/>
        </p:nvSpPr>
        <p:spPr>
          <a:xfrm>
            <a:off x="1763688" y="5157192"/>
            <a:ext cx="1135247" cy="461665"/>
          </a:xfrm>
          <a:prstGeom prst="rect">
            <a:avLst/>
          </a:prstGeom>
          <a:solidFill>
            <a:schemeClr val="bg1"/>
          </a:solidFill>
        </p:spPr>
        <p:txBody>
          <a:bodyPr wrap="none" rtlCol="0">
            <a:spAutoFit/>
          </a:bodyPr>
          <a:lstStyle/>
          <a:p>
            <a:r>
              <a:rPr lang="it-IT" sz="2400" b="1" dirty="0" smtClean="0">
                <a:latin typeface="Comic Sans MS" panose="030F0702030302020204" pitchFamily="66" charset="0"/>
              </a:rPr>
              <a:t>Solare</a:t>
            </a:r>
            <a:endParaRPr lang="it-IT" sz="2400" b="1" dirty="0">
              <a:latin typeface="Comic Sans MS" panose="030F0702030302020204" pitchFamily="66" charset="0"/>
            </a:endParaRPr>
          </a:p>
        </p:txBody>
      </p:sp>
      <p:sp>
        <p:nvSpPr>
          <p:cNvPr id="8" name="CasellaDiTesto 7"/>
          <p:cNvSpPr txBox="1"/>
          <p:nvPr/>
        </p:nvSpPr>
        <p:spPr>
          <a:xfrm>
            <a:off x="4211960" y="4941168"/>
            <a:ext cx="1800493" cy="461665"/>
          </a:xfrm>
          <a:prstGeom prst="rect">
            <a:avLst/>
          </a:prstGeom>
          <a:solidFill>
            <a:schemeClr val="bg1"/>
          </a:solidFill>
        </p:spPr>
        <p:txBody>
          <a:bodyPr wrap="none" rtlCol="0">
            <a:spAutoFit/>
          </a:bodyPr>
          <a:lstStyle/>
          <a:p>
            <a:r>
              <a:rPr lang="it-IT" sz="2400" b="1" dirty="0" smtClean="0">
                <a:latin typeface="Comic Sans MS" panose="030F0702030302020204" pitchFamily="66" charset="0"/>
              </a:rPr>
              <a:t>geotermica</a:t>
            </a:r>
            <a:endParaRPr lang="it-IT" sz="2400" b="1" dirty="0">
              <a:latin typeface="Comic Sans MS" panose="030F0702030302020204" pitchFamily="66" charset="0"/>
            </a:endParaRPr>
          </a:p>
        </p:txBody>
      </p:sp>
      <p:sp>
        <p:nvSpPr>
          <p:cNvPr id="9" name="CasellaDiTesto 8"/>
          <p:cNvSpPr txBox="1"/>
          <p:nvPr/>
        </p:nvSpPr>
        <p:spPr>
          <a:xfrm>
            <a:off x="4820210" y="3212976"/>
            <a:ext cx="1019831" cy="461665"/>
          </a:xfrm>
          <a:prstGeom prst="rect">
            <a:avLst/>
          </a:prstGeom>
          <a:solidFill>
            <a:schemeClr val="bg1"/>
          </a:solidFill>
        </p:spPr>
        <p:txBody>
          <a:bodyPr wrap="none" rtlCol="0">
            <a:spAutoFit/>
          </a:bodyPr>
          <a:lstStyle/>
          <a:p>
            <a:r>
              <a:rPr lang="it-IT" sz="2400" b="1" dirty="0" smtClean="0">
                <a:latin typeface="Comic Sans MS" panose="030F0702030302020204" pitchFamily="66" charset="0"/>
              </a:rPr>
              <a:t>eolica</a:t>
            </a:r>
            <a:endParaRPr lang="it-IT" sz="2400" b="1" dirty="0">
              <a:latin typeface="Comic Sans MS" panose="030F0702030302020204" pitchFamily="66" charset="0"/>
            </a:endParaRPr>
          </a:p>
        </p:txBody>
      </p:sp>
      <p:sp>
        <p:nvSpPr>
          <p:cNvPr id="10" name="CasellaDiTesto 9"/>
          <p:cNvSpPr txBox="1"/>
          <p:nvPr/>
        </p:nvSpPr>
        <p:spPr>
          <a:xfrm>
            <a:off x="6732240" y="4547121"/>
            <a:ext cx="2335896" cy="830997"/>
          </a:xfrm>
          <a:prstGeom prst="rect">
            <a:avLst/>
          </a:prstGeom>
          <a:solidFill>
            <a:schemeClr val="bg1"/>
          </a:solidFill>
        </p:spPr>
        <p:txBody>
          <a:bodyPr wrap="none" rtlCol="0">
            <a:spAutoFit/>
          </a:bodyPr>
          <a:lstStyle/>
          <a:p>
            <a:r>
              <a:rPr lang="it-IT" sz="2400" b="1" dirty="0" smtClean="0">
                <a:latin typeface="Comic Sans MS" panose="030F0702030302020204" pitchFamily="66" charset="0"/>
              </a:rPr>
              <a:t>umanità:</a:t>
            </a:r>
          </a:p>
          <a:p>
            <a:r>
              <a:rPr lang="it-IT" sz="2400" b="1" dirty="0" smtClean="0">
                <a:latin typeface="Comic Sans MS" panose="030F0702030302020204" pitchFamily="66" charset="0"/>
              </a:rPr>
              <a:t>Potenza totale</a:t>
            </a:r>
            <a:endParaRPr lang="it-IT" sz="2400" b="1" dirty="0">
              <a:latin typeface="Comic Sans MS" panose="030F0702030302020204" pitchFamily="66" charset="0"/>
            </a:endParaRPr>
          </a:p>
        </p:txBody>
      </p:sp>
      <p:sp>
        <p:nvSpPr>
          <p:cNvPr id="11" name="CasellaDiTesto 10"/>
          <p:cNvSpPr txBox="1"/>
          <p:nvPr/>
        </p:nvSpPr>
        <p:spPr>
          <a:xfrm>
            <a:off x="7092280" y="3702223"/>
            <a:ext cx="1228221" cy="461665"/>
          </a:xfrm>
          <a:prstGeom prst="rect">
            <a:avLst/>
          </a:prstGeom>
          <a:solidFill>
            <a:schemeClr val="bg1"/>
          </a:solidFill>
        </p:spPr>
        <p:txBody>
          <a:bodyPr wrap="none" rtlCol="0">
            <a:spAutoFit/>
          </a:bodyPr>
          <a:lstStyle/>
          <a:p>
            <a:r>
              <a:rPr lang="it-IT" sz="2400" b="1" dirty="0" smtClean="0">
                <a:latin typeface="Comic Sans MS" panose="030F0702030302020204" pitchFamily="66" charset="0"/>
              </a:rPr>
              <a:t>17 TW</a:t>
            </a:r>
            <a:endParaRPr lang="it-IT" sz="2400" b="1" dirty="0">
              <a:latin typeface="Comic Sans MS" panose="030F0702030302020204" pitchFamily="66" charset="0"/>
            </a:endParaRPr>
          </a:p>
        </p:txBody>
      </p:sp>
      <p:pic>
        <p:nvPicPr>
          <p:cNvPr id="3430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35489" y="2806401"/>
            <a:ext cx="1791643" cy="17916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01847670"/>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p:cNvSpPr>
            <a:spLocks noGrp="1"/>
          </p:cNvSpPr>
          <p:nvPr>
            <p:ph type="sldNum" sz="quarter" idx="12"/>
          </p:nvPr>
        </p:nvSpPr>
        <p:spPr/>
        <p:txBody>
          <a:bodyPr/>
          <a:lstStyle/>
          <a:p>
            <a:fld id="{B007B441-5312-499D-93C3-6E37886527FA}" type="slidenum">
              <a:rPr lang="it-IT" smtClean="0"/>
              <a:pPr/>
              <a:t>100</a:t>
            </a:fld>
            <a:endParaRPr lang="it-IT"/>
          </a:p>
        </p:txBody>
      </p:sp>
      <p:pic>
        <p:nvPicPr>
          <p:cNvPr id="3317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7099" y="980728"/>
            <a:ext cx="8958476" cy="56886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CasellaDiTesto 2"/>
          <p:cNvSpPr txBox="1"/>
          <p:nvPr/>
        </p:nvSpPr>
        <p:spPr>
          <a:xfrm>
            <a:off x="2051720" y="222103"/>
            <a:ext cx="5530488" cy="646331"/>
          </a:xfrm>
          <a:prstGeom prst="rect">
            <a:avLst/>
          </a:prstGeom>
          <a:noFill/>
        </p:spPr>
        <p:txBody>
          <a:bodyPr wrap="none" rtlCol="0">
            <a:spAutoFit/>
          </a:bodyPr>
          <a:lstStyle/>
          <a:p>
            <a:r>
              <a:rPr lang="it-IT" sz="3600" b="1" dirty="0" smtClean="0">
                <a:solidFill>
                  <a:srgbClr val="FF0000"/>
                </a:solidFill>
                <a:effectLst>
                  <a:outerShdw blurRad="38100" dist="38100" dir="2700000" algn="tl">
                    <a:srgbClr val="000000">
                      <a:alpha val="43137"/>
                    </a:srgbClr>
                  </a:outerShdw>
                </a:effectLst>
              </a:rPr>
              <a:t>Elettricità in Germania 2013</a:t>
            </a:r>
            <a:endParaRPr lang="it-IT" sz="3600" b="1" dirty="0">
              <a:solidFill>
                <a:srgbClr val="FF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048393966"/>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467544" y="1916832"/>
            <a:ext cx="8229600" cy="1872208"/>
          </a:xfrm>
        </p:spPr>
        <p:txBody>
          <a:bodyPr>
            <a:normAutofit lnSpcReduction="10000"/>
          </a:bodyPr>
          <a:lstStyle/>
          <a:p>
            <a:pPr marL="0" indent="0">
              <a:buNone/>
            </a:pPr>
            <a:r>
              <a:rPr lang="it-IT" sz="2400" b="1" dirty="0">
                <a:solidFill>
                  <a:srgbClr val="FF0000"/>
                </a:solidFill>
              </a:rPr>
              <a:t>I sussidi alle fonti fossili hanno raggiunto i 550 miliardi di dollari nel 2013 – più di </a:t>
            </a:r>
            <a:r>
              <a:rPr lang="it-IT" sz="2400" b="1" dirty="0" smtClean="0">
                <a:solidFill>
                  <a:srgbClr val="FF0000"/>
                </a:solidFill>
              </a:rPr>
              <a:t>quattro volte </a:t>
            </a:r>
            <a:r>
              <a:rPr lang="it-IT" sz="2400" b="1" dirty="0">
                <a:solidFill>
                  <a:srgbClr val="FF0000"/>
                </a:solidFill>
              </a:rPr>
              <a:t>quelli elargiti a favore delle energie  </a:t>
            </a:r>
            <a:r>
              <a:rPr lang="it-IT" sz="2400" b="1" dirty="0" smtClean="0">
                <a:solidFill>
                  <a:srgbClr val="FF0000"/>
                </a:solidFill>
              </a:rPr>
              <a:t> rinnovabili </a:t>
            </a:r>
            <a:r>
              <a:rPr lang="it-IT" sz="2400" b="1" dirty="0">
                <a:solidFill>
                  <a:srgbClr val="FF0000"/>
                </a:solidFill>
              </a:rPr>
              <a:t> </a:t>
            </a:r>
            <a:r>
              <a:rPr lang="it-IT" sz="2400" b="1" dirty="0" smtClean="0">
                <a:solidFill>
                  <a:srgbClr val="FF0000"/>
                </a:solidFill>
              </a:rPr>
              <a:t>(90 </a:t>
            </a:r>
            <a:r>
              <a:rPr lang="it-IT" sz="2400" b="1" dirty="0" err="1" smtClean="0">
                <a:solidFill>
                  <a:srgbClr val="FF0000"/>
                </a:solidFill>
              </a:rPr>
              <a:t>Mld</a:t>
            </a:r>
            <a:r>
              <a:rPr lang="it-IT" sz="2400" b="1" dirty="0" smtClean="0">
                <a:solidFill>
                  <a:srgbClr val="FF0000"/>
                </a:solidFill>
              </a:rPr>
              <a:t>)  -- rappresentando </a:t>
            </a:r>
            <a:r>
              <a:rPr lang="it-IT" sz="2400" b="1" dirty="0">
                <a:solidFill>
                  <a:srgbClr val="FF0000"/>
                </a:solidFill>
              </a:rPr>
              <a:t>un ostacolo </a:t>
            </a:r>
            <a:r>
              <a:rPr lang="it-IT" sz="2400" b="1" dirty="0" smtClean="0">
                <a:solidFill>
                  <a:srgbClr val="FF0000"/>
                </a:solidFill>
              </a:rPr>
              <a:t>agli investimenti </a:t>
            </a:r>
            <a:r>
              <a:rPr lang="it-IT" sz="2400" b="1" dirty="0">
                <a:solidFill>
                  <a:srgbClr val="FF0000"/>
                </a:solidFill>
              </a:rPr>
              <a:t>in efficienza e in fonti rinnovabili. In Medio </a:t>
            </a:r>
            <a:r>
              <a:rPr lang="it-IT" sz="2400" b="1" dirty="0" smtClean="0">
                <a:solidFill>
                  <a:srgbClr val="FF0000"/>
                </a:solidFill>
              </a:rPr>
              <a:t>oriente</a:t>
            </a:r>
            <a:r>
              <a:rPr lang="it-IT" sz="2400" b="1" dirty="0">
                <a:solidFill>
                  <a:srgbClr val="FF0000"/>
                </a:solidFill>
              </a:rPr>
              <a:t>, circa 2 mb/g di greggio </a:t>
            </a:r>
            <a:r>
              <a:rPr lang="it-IT" sz="2400" b="1" dirty="0" smtClean="0">
                <a:solidFill>
                  <a:srgbClr val="FF0000"/>
                </a:solidFill>
              </a:rPr>
              <a:t>  </a:t>
            </a:r>
            <a:endParaRPr lang="it-IT" sz="2400" b="1" dirty="0">
              <a:solidFill>
                <a:srgbClr val="FF0000"/>
              </a:solidFill>
            </a:endParaRPr>
          </a:p>
        </p:txBody>
      </p:sp>
      <p:sp>
        <p:nvSpPr>
          <p:cNvPr id="4" name="Segnaposto numero diapositiva 3"/>
          <p:cNvSpPr>
            <a:spLocks noGrp="1"/>
          </p:cNvSpPr>
          <p:nvPr>
            <p:ph type="sldNum" sz="quarter" idx="12"/>
          </p:nvPr>
        </p:nvSpPr>
        <p:spPr/>
        <p:txBody>
          <a:bodyPr/>
          <a:lstStyle/>
          <a:p>
            <a:fld id="{B007B441-5312-499D-93C3-6E37886527FA}" type="slidenum">
              <a:rPr lang="it-IT" smtClean="0"/>
              <a:pPr/>
              <a:t>101</a:t>
            </a:fld>
            <a:endParaRPr lang="it-IT"/>
          </a:p>
        </p:txBody>
      </p:sp>
      <p:pic>
        <p:nvPicPr>
          <p:cNvPr id="3287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1" y="0"/>
            <a:ext cx="3168353" cy="18704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ttangolo 4"/>
          <p:cNvSpPr/>
          <p:nvPr/>
        </p:nvSpPr>
        <p:spPr>
          <a:xfrm>
            <a:off x="107504" y="3789040"/>
            <a:ext cx="8964490" cy="2554545"/>
          </a:xfrm>
          <a:prstGeom prst="rect">
            <a:avLst/>
          </a:prstGeom>
        </p:spPr>
        <p:txBody>
          <a:bodyPr wrap="square">
            <a:spAutoFit/>
          </a:bodyPr>
          <a:lstStyle/>
          <a:p>
            <a:r>
              <a:rPr lang="it-IT" sz="2000" dirty="0"/>
              <a:t>In Italia per esempio si potrebbero eliminare gli sconti fiscali e le esenzioni su energia e trasporti (trasporto aereo, marittimo, pesca, agevolazioni sul carburante per i camionisti, nell’agricoltura sul gasolio per i trattori). «Si tratta in tutto di 3,7 miliardi di euro, pari allo 0,2% del </a:t>
            </a:r>
            <a:r>
              <a:rPr lang="it-IT" sz="2000" dirty="0" err="1" smtClean="0"/>
              <a:t>pil</a:t>
            </a:r>
            <a:r>
              <a:rPr lang="it-IT" sz="2000" dirty="0" smtClean="0"/>
              <a:t> «</a:t>
            </a:r>
            <a:r>
              <a:rPr lang="it-IT" sz="2000" dirty="0"/>
              <a:t>Gli incentivi alle fonti fossili è vero che alleviano le difficoltà di talune categorie economiche in crisi, ma in ultima analisi scoraggiano il risparmio energetico», prosegue </a:t>
            </a:r>
            <a:r>
              <a:rPr lang="it-IT" sz="2000" dirty="0" err="1"/>
              <a:t>Capozza</a:t>
            </a:r>
            <a:r>
              <a:rPr lang="it-IT" sz="2000" dirty="0"/>
              <a:t>. «Le accise sui carburanti andrebbero rimodellate, così come le tasse che si pagano sulle auto non dovrebbero essere collegate alla potenza ma alle emissioni di CO2».</a:t>
            </a:r>
          </a:p>
        </p:txBody>
      </p:sp>
    </p:spTree>
    <p:extLst>
      <p:ext uri="{BB962C8B-B14F-4D97-AF65-F5344CB8AC3E}">
        <p14:creationId xmlns:p14="http://schemas.microsoft.com/office/powerpoint/2010/main" val="810081025"/>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Dal SEN</a:t>
            </a:r>
            <a:endParaRPr lang="it-IT" dirty="0"/>
          </a:p>
        </p:txBody>
      </p:sp>
      <p:sp>
        <p:nvSpPr>
          <p:cNvPr id="4" name="Segnaposto numero diapositiva 3"/>
          <p:cNvSpPr>
            <a:spLocks noGrp="1"/>
          </p:cNvSpPr>
          <p:nvPr>
            <p:ph type="sldNum" sz="quarter" idx="12"/>
          </p:nvPr>
        </p:nvSpPr>
        <p:spPr/>
        <p:txBody>
          <a:bodyPr/>
          <a:lstStyle/>
          <a:p>
            <a:fld id="{B007B441-5312-499D-93C3-6E37886527FA}" type="slidenum">
              <a:rPr lang="it-IT" smtClean="0"/>
              <a:pPr/>
              <a:t>102</a:t>
            </a:fld>
            <a:endParaRPr lang="it-IT"/>
          </a:p>
        </p:txBody>
      </p:sp>
      <p:pic>
        <p:nvPicPr>
          <p:cNvPr id="3297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696" y="2336552"/>
            <a:ext cx="9104701" cy="15965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58915714"/>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Il o la  </a:t>
            </a:r>
            <a:r>
              <a:rPr lang="it-IT" b="1" dirty="0" smtClean="0">
                <a:solidFill>
                  <a:srgbClr val="FF0000"/>
                </a:solidFill>
                <a:effectLst>
                  <a:outerShdw blurRad="38100" dist="38100" dir="2700000" algn="tl">
                    <a:srgbClr val="000000">
                      <a:alpha val="43137"/>
                    </a:srgbClr>
                  </a:outerShdw>
                </a:effectLst>
              </a:rPr>
              <a:t>SEN……</a:t>
            </a:r>
            <a:endParaRPr lang="it-IT" b="1" dirty="0">
              <a:solidFill>
                <a:srgbClr val="FF0000"/>
              </a:solidFill>
              <a:effectLst>
                <a:outerShdw blurRad="38100" dist="38100" dir="2700000" algn="tl">
                  <a:srgbClr val="000000">
                    <a:alpha val="43137"/>
                  </a:srgbClr>
                </a:outerShdw>
              </a:effectLst>
            </a:endParaRPr>
          </a:p>
        </p:txBody>
      </p:sp>
      <p:sp>
        <p:nvSpPr>
          <p:cNvPr id="4" name="Segnaposto numero diapositiva 3"/>
          <p:cNvSpPr>
            <a:spLocks noGrp="1"/>
          </p:cNvSpPr>
          <p:nvPr>
            <p:ph type="sldNum" sz="quarter" idx="12"/>
          </p:nvPr>
        </p:nvSpPr>
        <p:spPr/>
        <p:txBody>
          <a:bodyPr/>
          <a:lstStyle/>
          <a:p>
            <a:fld id="{B007B441-5312-499D-93C3-6E37886527FA}" type="slidenum">
              <a:rPr lang="it-IT" smtClean="0"/>
              <a:pPr/>
              <a:t>103</a:t>
            </a:fld>
            <a:endParaRPr lang="it-IT"/>
          </a:p>
        </p:txBody>
      </p:sp>
      <p:pic>
        <p:nvPicPr>
          <p:cNvPr id="33280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51520" y="1412776"/>
            <a:ext cx="8435280" cy="49685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28638675"/>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p:cNvSpPr>
            <a:spLocks noGrp="1"/>
          </p:cNvSpPr>
          <p:nvPr>
            <p:ph type="sldNum" sz="quarter" idx="12"/>
          </p:nvPr>
        </p:nvSpPr>
        <p:spPr/>
        <p:txBody>
          <a:bodyPr/>
          <a:lstStyle/>
          <a:p>
            <a:fld id="{B007B441-5312-499D-93C3-6E37886527FA}" type="slidenum">
              <a:rPr lang="it-IT" smtClean="0"/>
              <a:pPr/>
              <a:t>104</a:t>
            </a:fld>
            <a:endParaRPr lang="it-IT"/>
          </a:p>
        </p:txBody>
      </p:sp>
      <p:pic>
        <p:nvPicPr>
          <p:cNvPr id="3317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217821"/>
            <a:ext cx="8579884" cy="63075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57055301"/>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p:cNvSpPr>
            <a:spLocks noGrp="1"/>
          </p:cNvSpPr>
          <p:nvPr>
            <p:ph type="sldNum" sz="quarter" idx="12"/>
          </p:nvPr>
        </p:nvSpPr>
        <p:spPr/>
        <p:txBody>
          <a:bodyPr/>
          <a:lstStyle/>
          <a:p>
            <a:fld id="{B007B441-5312-499D-93C3-6E37886527FA}" type="slidenum">
              <a:rPr lang="it-IT" smtClean="0"/>
              <a:pPr/>
              <a:t>105</a:t>
            </a:fld>
            <a:endParaRPr lang="it-IT"/>
          </a:p>
        </p:txBody>
      </p:sp>
      <p:pic>
        <p:nvPicPr>
          <p:cNvPr id="3307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586665"/>
            <a:ext cx="9144000" cy="58666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49458868"/>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p:cNvSpPr>
            <a:spLocks noGrp="1"/>
          </p:cNvSpPr>
          <p:nvPr>
            <p:ph type="sldNum" sz="quarter" idx="12"/>
          </p:nvPr>
        </p:nvSpPr>
        <p:spPr/>
        <p:txBody>
          <a:bodyPr/>
          <a:lstStyle/>
          <a:p>
            <a:fld id="{B007B441-5312-499D-93C3-6E37886527FA}" type="slidenum">
              <a:rPr lang="it-IT" smtClean="0"/>
              <a:pPr/>
              <a:t>106</a:t>
            </a:fld>
            <a:endParaRPr lang="it-IT"/>
          </a:p>
        </p:txBody>
      </p:sp>
      <p:pic>
        <p:nvPicPr>
          <p:cNvPr id="3276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5" y="620689"/>
            <a:ext cx="8454434" cy="54642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03589319"/>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0530" name="Picture 2"/>
          <p:cNvPicPr>
            <a:picLocks noChangeAspect="1" noChangeArrowheads="1"/>
          </p:cNvPicPr>
          <p:nvPr/>
        </p:nvPicPr>
        <p:blipFill>
          <a:blip r:embed="rId2" cstate="print"/>
          <a:srcRect/>
          <a:stretch>
            <a:fillRect/>
          </a:stretch>
        </p:blipFill>
        <p:spPr bwMode="auto">
          <a:xfrm>
            <a:off x="107504" y="1371600"/>
            <a:ext cx="8407401" cy="5486400"/>
          </a:xfrm>
          <a:prstGeom prst="rect">
            <a:avLst/>
          </a:prstGeom>
          <a:noFill/>
          <a:ln w="9525">
            <a:noFill/>
            <a:miter lim="800000"/>
            <a:headEnd/>
            <a:tailEnd/>
          </a:ln>
        </p:spPr>
      </p:pic>
      <p:pic>
        <p:nvPicPr>
          <p:cNvPr id="6" name="Segnaposto contenuto 3" descr="logo.jpg"/>
          <p:cNvPicPr>
            <a:picLocks noChangeAspect="1"/>
          </p:cNvPicPr>
          <p:nvPr/>
        </p:nvPicPr>
        <p:blipFill>
          <a:blip r:embed="rId3" cstate="print"/>
          <a:stretch>
            <a:fillRect/>
          </a:stretch>
        </p:blipFill>
        <p:spPr>
          <a:xfrm>
            <a:off x="3053" y="44624"/>
            <a:ext cx="9105451" cy="864096"/>
          </a:xfrm>
          <a:prstGeom prst="rect">
            <a:avLst/>
          </a:prstGeom>
        </p:spPr>
      </p:pic>
      <p:sp>
        <p:nvSpPr>
          <p:cNvPr id="7" name="CasellaDiTesto 6"/>
          <p:cNvSpPr txBox="1"/>
          <p:nvPr/>
        </p:nvSpPr>
        <p:spPr>
          <a:xfrm>
            <a:off x="6516216" y="1772816"/>
            <a:ext cx="2521203" cy="707886"/>
          </a:xfrm>
          <a:prstGeom prst="rect">
            <a:avLst/>
          </a:prstGeom>
          <a:solidFill>
            <a:srgbClr val="FFFF00"/>
          </a:solidFill>
        </p:spPr>
        <p:txBody>
          <a:bodyPr wrap="none" rtlCol="0">
            <a:spAutoFit/>
          </a:bodyPr>
          <a:lstStyle/>
          <a:p>
            <a:pPr>
              <a:buFontTx/>
              <a:buChar char="-"/>
            </a:pPr>
            <a:r>
              <a:rPr lang="it-IT" sz="2000" dirty="0" smtClean="0"/>
              <a:t>1 </a:t>
            </a:r>
            <a:r>
              <a:rPr lang="it-IT" sz="2000" dirty="0" err="1" smtClean="0"/>
              <a:t>Gton</a:t>
            </a:r>
            <a:r>
              <a:rPr lang="it-IT" sz="2000" dirty="0" smtClean="0"/>
              <a:t>  </a:t>
            </a:r>
            <a:r>
              <a:rPr lang="it-IT" sz="2000" dirty="0"/>
              <a:t>-</a:t>
            </a:r>
            <a:r>
              <a:rPr lang="it-IT" sz="2000" dirty="0" smtClean="0"/>
              <a:t> (25%)</a:t>
            </a:r>
          </a:p>
          <a:p>
            <a:pPr>
              <a:buFontTx/>
              <a:buChar char="-"/>
            </a:pPr>
            <a:r>
              <a:rPr lang="it-IT" sz="2000" dirty="0" smtClean="0"/>
              <a:t>0.6  grazie al nucleare</a:t>
            </a:r>
            <a:endParaRPr lang="it-IT" sz="2000" dirty="0"/>
          </a:p>
        </p:txBody>
      </p:sp>
      <p:cxnSp>
        <p:nvCxnSpPr>
          <p:cNvPr id="9" name="Connettore 2 8"/>
          <p:cNvCxnSpPr/>
          <p:nvPr/>
        </p:nvCxnSpPr>
        <p:spPr>
          <a:xfrm rot="10800000">
            <a:off x="2483768" y="1772816"/>
            <a:ext cx="3888432" cy="144016"/>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11" name="Connettore 2 10"/>
          <p:cNvCxnSpPr/>
          <p:nvPr/>
        </p:nvCxnSpPr>
        <p:spPr>
          <a:xfrm rot="5400000">
            <a:off x="5940152" y="2276872"/>
            <a:ext cx="648072" cy="36004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13" name="CasellaDiTesto 12"/>
          <p:cNvSpPr txBox="1"/>
          <p:nvPr/>
        </p:nvSpPr>
        <p:spPr>
          <a:xfrm>
            <a:off x="3585396" y="1043790"/>
            <a:ext cx="3474797" cy="400110"/>
          </a:xfrm>
          <a:prstGeom prst="rect">
            <a:avLst/>
          </a:prstGeom>
          <a:solidFill>
            <a:srgbClr val="FFFF00"/>
          </a:solidFill>
        </p:spPr>
        <p:txBody>
          <a:bodyPr wrap="none" rtlCol="0">
            <a:spAutoFit/>
          </a:bodyPr>
          <a:lstStyle/>
          <a:p>
            <a:r>
              <a:rPr lang="it-IT" sz="2000" b="1" dirty="0" smtClean="0"/>
              <a:t>Europa: 4.7 </a:t>
            </a:r>
            <a:r>
              <a:rPr lang="it-IT" sz="2000" b="1" dirty="0" err="1" smtClean="0"/>
              <a:t>Gton</a:t>
            </a:r>
            <a:r>
              <a:rPr lang="it-IT" sz="2000" b="1" dirty="0" smtClean="0"/>
              <a:t>   (Mondo: 35)</a:t>
            </a:r>
            <a:endParaRPr lang="it-IT" sz="2000" b="1" dirty="0"/>
          </a:p>
        </p:txBody>
      </p:sp>
      <p:sp>
        <p:nvSpPr>
          <p:cNvPr id="8" name="Segnaposto numero diapositiva 7"/>
          <p:cNvSpPr>
            <a:spLocks noGrp="1"/>
          </p:cNvSpPr>
          <p:nvPr>
            <p:ph type="sldNum" sz="quarter" idx="12"/>
          </p:nvPr>
        </p:nvSpPr>
        <p:spPr/>
        <p:txBody>
          <a:bodyPr/>
          <a:lstStyle/>
          <a:p>
            <a:fld id="{B007B441-5312-499D-93C3-6E37886527FA}" type="slidenum">
              <a:rPr lang="it-IT" smtClean="0"/>
              <a:pPr/>
              <a:t>107</a:t>
            </a:fld>
            <a:endParaRPr lang="it-IT"/>
          </a:p>
        </p:txBody>
      </p:sp>
      <p:sp>
        <p:nvSpPr>
          <p:cNvPr id="10" name="Rettangolo 9"/>
          <p:cNvSpPr/>
          <p:nvPr/>
        </p:nvSpPr>
        <p:spPr>
          <a:xfrm>
            <a:off x="3053" y="951787"/>
            <a:ext cx="3289419" cy="584775"/>
          </a:xfrm>
          <a:prstGeom prst="rect">
            <a:avLst/>
          </a:prstGeom>
        </p:spPr>
        <p:txBody>
          <a:bodyPr wrap="square">
            <a:spAutoFit/>
          </a:bodyPr>
          <a:lstStyle/>
          <a:p>
            <a:r>
              <a:rPr lang="it-IT" sz="3200" dirty="0">
                <a:effectLst>
                  <a:outerShdw blurRad="38100" dist="38100" dir="2700000" algn="tl">
                    <a:srgbClr val="000000">
                      <a:alpha val="43137"/>
                    </a:srgbClr>
                  </a:outerShdw>
                </a:effectLst>
                <a:latin typeface="Comic Sans MS" pitchFamily="66" charset="0"/>
              </a:rPr>
              <a:t>UE </a:t>
            </a:r>
            <a:r>
              <a:rPr lang="it-IT" sz="3200" dirty="0" smtClean="0">
                <a:effectLst>
                  <a:outerShdw blurRad="38100" dist="38100" dir="2700000" algn="tl">
                    <a:srgbClr val="000000">
                      <a:alpha val="43137"/>
                    </a:srgbClr>
                  </a:outerShdw>
                </a:effectLst>
                <a:latin typeface="Comic Sans MS" pitchFamily="66" charset="0"/>
              </a:rPr>
              <a:t>20/20/20</a:t>
            </a:r>
            <a:endParaRPr lang="it-IT" sz="3200" dirty="0"/>
          </a:p>
        </p:txBody>
      </p:sp>
    </p:spTree>
    <p:extLst>
      <p:ext uri="{BB962C8B-B14F-4D97-AF65-F5344CB8AC3E}">
        <p14:creationId xmlns:p14="http://schemas.microsoft.com/office/powerpoint/2010/main" val="2766635545"/>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descr="741px-World_energy_usage_width_chart_svg.png"/>
          <p:cNvPicPr>
            <a:picLocks noChangeAspect="1"/>
          </p:cNvPicPr>
          <p:nvPr/>
        </p:nvPicPr>
        <p:blipFill>
          <a:blip r:embed="rId2" cstate="print"/>
          <a:stretch>
            <a:fillRect/>
          </a:stretch>
        </p:blipFill>
        <p:spPr>
          <a:xfrm>
            <a:off x="1042987" y="928710"/>
            <a:ext cx="7058025" cy="5715000"/>
          </a:xfrm>
          <a:prstGeom prst="rect">
            <a:avLst/>
          </a:prstGeom>
        </p:spPr>
      </p:pic>
      <p:sp>
        <p:nvSpPr>
          <p:cNvPr id="5" name="CasellaDiTesto 4"/>
          <p:cNvSpPr txBox="1"/>
          <p:nvPr/>
        </p:nvSpPr>
        <p:spPr>
          <a:xfrm>
            <a:off x="1214414" y="142852"/>
            <a:ext cx="6858048" cy="830997"/>
          </a:xfrm>
          <a:prstGeom prst="rect">
            <a:avLst/>
          </a:prstGeom>
          <a:noFill/>
        </p:spPr>
        <p:txBody>
          <a:bodyPr wrap="square" rtlCol="0">
            <a:spAutoFit/>
          </a:bodyPr>
          <a:lstStyle/>
          <a:p>
            <a:r>
              <a:rPr lang="it-IT" sz="3200" b="1" dirty="0" smtClean="0">
                <a:solidFill>
                  <a:srgbClr val="FF0000"/>
                </a:solidFill>
                <a:effectLst>
                  <a:outerShdw blurRad="38100" dist="38100" dir="2700000" algn="tl">
                    <a:srgbClr val="000000">
                      <a:alpha val="43137"/>
                    </a:srgbClr>
                  </a:outerShdw>
                </a:effectLst>
                <a:latin typeface="Comic Sans MS" pitchFamily="66" charset="0"/>
              </a:rPr>
              <a:t>Total </a:t>
            </a:r>
            <a:r>
              <a:rPr lang="it-IT" sz="3200" b="1" dirty="0" err="1" smtClean="0">
                <a:solidFill>
                  <a:srgbClr val="FF0000"/>
                </a:solidFill>
                <a:effectLst>
                  <a:outerShdw blurRad="38100" dist="38100" dir="2700000" algn="tl">
                    <a:srgbClr val="000000">
                      <a:alpha val="43137"/>
                    </a:srgbClr>
                  </a:outerShdw>
                </a:effectLst>
                <a:latin typeface="Comic Sans MS" pitchFamily="66" charset="0"/>
              </a:rPr>
              <a:t>power</a:t>
            </a:r>
            <a:r>
              <a:rPr lang="it-IT" sz="3200" b="1" dirty="0" smtClean="0">
                <a:solidFill>
                  <a:srgbClr val="FF0000"/>
                </a:solidFill>
                <a:effectLst>
                  <a:outerShdw blurRad="38100" dist="38100" dir="2700000" algn="tl">
                    <a:srgbClr val="000000">
                      <a:alpha val="43137"/>
                    </a:srgbClr>
                  </a:outerShdw>
                </a:effectLst>
                <a:latin typeface="Comic Sans MS" pitchFamily="66" charset="0"/>
              </a:rPr>
              <a:t> world </a:t>
            </a:r>
            <a:r>
              <a:rPr lang="it-IT" sz="3200" b="1" dirty="0" err="1" smtClean="0">
                <a:solidFill>
                  <a:srgbClr val="FF0000"/>
                </a:solidFill>
                <a:effectLst>
                  <a:outerShdw blurRad="38100" dist="38100" dir="2700000" algn="tl">
                    <a:srgbClr val="000000">
                      <a:alpha val="43137"/>
                    </a:srgbClr>
                  </a:outerShdw>
                </a:effectLst>
                <a:latin typeface="Comic Sans MS" pitchFamily="66" charset="0"/>
              </a:rPr>
              <a:t>consumption</a:t>
            </a:r>
            <a:endParaRPr lang="it-IT" sz="3200" b="1" dirty="0" smtClean="0">
              <a:solidFill>
                <a:srgbClr val="FF0000"/>
              </a:solidFill>
              <a:effectLst>
                <a:outerShdw blurRad="38100" dist="38100" dir="2700000" algn="tl">
                  <a:srgbClr val="000000">
                    <a:alpha val="43137"/>
                  </a:srgbClr>
                </a:outerShdw>
              </a:effectLst>
              <a:latin typeface="Comic Sans MS" pitchFamily="66" charset="0"/>
            </a:endParaRPr>
          </a:p>
          <a:p>
            <a:r>
              <a:rPr lang="it-IT" sz="1600" dirty="0" smtClean="0">
                <a:effectLst>
                  <a:outerShdw blurRad="38100" dist="38100" dir="2700000" algn="tl">
                    <a:srgbClr val="000000">
                      <a:alpha val="43137"/>
                    </a:srgbClr>
                  </a:outerShdw>
                </a:effectLst>
                <a:latin typeface="Comic Sans MS" pitchFamily="66" charset="0"/>
              </a:rPr>
              <a:t>Source: </a:t>
            </a:r>
            <a:r>
              <a:rPr lang="it-IT" sz="1600" dirty="0" err="1" smtClean="0">
                <a:effectLst>
                  <a:outerShdw blurRad="38100" dist="38100" dir="2700000" algn="tl">
                    <a:srgbClr val="000000">
                      <a:alpha val="43137"/>
                    </a:srgbClr>
                  </a:outerShdw>
                </a:effectLst>
                <a:latin typeface="Comic Sans MS" pitchFamily="66" charset="0"/>
              </a:rPr>
              <a:t>Wikipedia</a:t>
            </a:r>
            <a:r>
              <a:rPr lang="it-IT" sz="1600" dirty="0" smtClean="0">
                <a:effectLst>
                  <a:outerShdw blurRad="38100" dist="38100" dir="2700000" algn="tl">
                    <a:srgbClr val="000000">
                      <a:alpha val="43137"/>
                    </a:srgbClr>
                  </a:outerShdw>
                </a:effectLst>
                <a:latin typeface="Comic Sans MS" pitchFamily="66" charset="0"/>
              </a:rPr>
              <a:t>  2005    </a:t>
            </a:r>
            <a:endParaRPr lang="it-IT" sz="1600" dirty="0">
              <a:effectLst>
                <a:outerShdw blurRad="38100" dist="38100" dir="2700000" algn="tl">
                  <a:srgbClr val="000000">
                    <a:alpha val="43137"/>
                  </a:srgbClr>
                </a:outerShdw>
              </a:effectLst>
              <a:latin typeface="Comic Sans MS" pitchFamily="66" charset="0"/>
            </a:endParaRPr>
          </a:p>
        </p:txBody>
      </p:sp>
      <p:sp>
        <p:nvSpPr>
          <p:cNvPr id="6" name="Segnaposto numero diapositiva 5"/>
          <p:cNvSpPr>
            <a:spLocks noGrp="1"/>
          </p:cNvSpPr>
          <p:nvPr>
            <p:ph type="sldNum" sz="quarter" idx="12"/>
          </p:nvPr>
        </p:nvSpPr>
        <p:spPr/>
        <p:txBody>
          <a:bodyPr/>
          <a:lstStyle/>
          <a:p>
            <a:fld id="{B007B441-5312-499D-93C3-6E37886527FA}" type="slidenum">
              <a:rPr lang="it-IT" smtClean="0"/>
              <a:pPr/>
              <a:t>108</a:t>
            </a:fld>
            <a:endParaRPr lang="it-IT"/>
          </a:p>
        </p:txBody>
      </p:sp>
      <p:sp>
        <p:nvSpPr>
          <p:cNvPr id="7" name="CasellaDiTesto 6"/>
          <p:cNvSpPr txBox="1"/>
          <p:nvPr/>
        </p:nvSpPr>
        <p:spPr>
          <a:xfrm>
            <a:off x="251520" y="1988840"/>
            <a:ext cx="1805046" cy="369332"/>
          </a:xfrm>
          <a:prstGeom prst="rect">
            <a:avLst/>
          </a:prstGeom>
          <a:blipFill>
            <a:blip r:embed="rId3" cstate="print"/>
            <a:tile tx="0" ty="0" sx="100000" sy="100000" flip="none" algn="tl"/>
          </a:blipFill>
        </p:spPr>
        <p:txBody>
          <a:bodyPr wrap="none" rtlCol="0">
            <a:spAutoFit/>
          </a:bodyPr>
          <a:lstStyle/>
          <a:p>
            <a:r>
              <a:rPr lang="it-IT" b="1" dirty="0" smtClean="0"/>
              <a:t>2005: </a:t>
            </a:r>
            <a:r>
              <a:rPr lang="it-IT" b="1" dirty="0" err="1" smtClean="0"/>
              <a:t>fossils</a:t>
            </a:r>
            <a:r>
              <a:rPr lang="it-IT" b="1" dirty="0" smtClean="0"/>
              <a:t> 85%</a:t>
            </a:r>
            <a:endParaRPr lang="en-US" b="1" dirty="0"/>
          </a:p>
        </p:txBody>
      </p:sp>
    </p:spTree>
    <p:extLst>
      <p:ext uri="{BB962C8B-B14F-4D97-AF65-F5344CB8AC3E}">
        <p14:creationId xmlns:p14="http://schemas.microsoft.com/office/powerpoint/2010/main" val="2591161652"/>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3" name="Picture 5" descr="u235"/>
          <p:cNvPicPr>
            <a:picLocks noChangeAspect="1" noChangeArrowheads="1"/>
          </p:cNvPicPr>
          <p:nvPr/>
        </p:nvPicPr>
        <p:blipFill>
          <a:blip r:embed="rId3" cstate="print"/>
          <a:srcRect/>
          <a:stretch>
            <a:fillRect/>
          </a:stretch>
        </p:blipFill>
        <p:spPr bwMode="auto">
          <a:xfrm>
            <a:off x="351833" y="1988840"/>
            <a:ext cx="8252417" cy="2355007"/>
          </a:xfrm>
          <a:prstGeom prst="rect">
            <a:avLst/>
          </a:prstGeom>
          <a:noFill/>
          <a:ln w="9525">
            <a:noFill/>
            <a:miter lim="800000"/>
            <a:headEnd/>
            <a:tailEnd/>
          </a:ln>
        </p:spPr>
      </p:pic>
      <p:pic>
        <p:nvPicPr>
          <p:cNvPr id="15364" name="Picture 7" descr="u238"/>
          <p:cNvPicPr>
            <a:picLocks noChangeAspect="1" noChangeArrowheads="1"/>
          </p:cNvPicPr>
          <p:nvPr/>
        </p:nvPicPr>
        <p:blipFill>
          <a:blip r:embed="rId4" cstate="print"/>
          <a:srcRect/>
          <a:stretch>
            <a:fillRect/>
          </a:stretch>
        </p:blipFill>
        <p:spPr bwMode="auto">
          <a:xfrm>
            <a:off x="338990" y="4293096"/>
            <a:ext cx="8457348" cy="2564904"/>
          </a:xfrm>
          <a:prstGeom prst="rect">
            <a:avLst/>
          </a:prstGeom>
          <a:noFill/>
          <a:ln w="9525">
            <a:noFill/>
            <a:miter lim="800000"/>
            <a:headEnd/>
            <a:tailEnd/>
          </a:ln>
        </p:spPr>
      </p:pic>
      <p:pic>
        <p:nvPicPr>
          <p:cNvPr id="15365" name="Picture 11" descr="fission"/>
          <p:cNvPicPr>
            <a:picLocks noChangeAspect="1" noChangeArrowheads="1"/>
          </p:cNvPicPr>
          <p:nvPr/>
        </p:nvPicPr>
        <p:blipFill>
          <a:blip r:embed="rId5" cstate="print"/>
          <a:srcRect/>
          <a:stretch>
            <a:fillRect/>
          </a:stretch>
        </p:blipFill>
        <p:spPr bwMode="auto">
          <a:xfrm>
            <a:off x="1385888" y="44624"/>
            <a:ext cx="6608762" cy="1882775"/>
          </a:xfrm>
          <a:prstGeom prst="rect">
            <a:avLst/>
          </a:prstGeom>
          <a:noFill/>
          <a:ln w="9525">
            <a:noFill/>
            <a:miter lim="800000"/>
            <a:headEnd/>
            <a:tailEnd/>
          </a:ln>
        </p:spPr>
      </p:pic>
      <p:sp>
        <p:nvSpPr>
          <p:cNvPr id="5" name="Segnaposto numero diapositiva 4"/>
          <p:cNvSpPr>
            <a:spLocks noGrp="1"/>
          </p:cNvSpPr>
          <p:nvPr>
            <p:ph type="sldNum" sz="quarter" idx="12"/>
          </p:nvPr>
        </p:nvSpPr>
        <p:spPr/>
        <p:txBody>
          <a:bodyPr/>
          <a:lstStyle/>
          <a:p>
            <a:fld id="{B007B441-5312-499D-93C3-6E37886527FA}" type="slidenum">
              <a:rPr lang="it-IT" smtClean="0"/>
              <a:pPr/>
              <a:t>109</a:t>
            </a:fld>
            <a:endParaRPr lang="it-IT"/>
          </a:p>
        </p:txBody>
      </p:sp>
    </p:spTree>
    <p:extLst>
      <p:ext uri="{BB962C8B-B14F-4D97-AF65-F5344CB8AC3E}">
        <p14:creationId xmlns:p14="http://schemas.microsoft.com/office/powerpoint/2010/main" val="421467124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p:cNvSpPr>
            <a:spLocks noGrp="1"/>
          </p:cNvSpPr>
          <p:nvPr>
            <p:ph type="sldNum" sz="quarter" idx="12"/>
          </p:nvPr>
        </p:nvSpPr>
        <p:spPr/>
        <p:txBody>
          <a:bodyPr/>
          <a:lstStyle/>
          <a:p>
            <a:fld id="{B007B441-5312-499D-93C3-6E37886527FA}" type="slidenum">
              <a:rPr lang="it-IT" smtClean="0"/>
              <a:pPr/>
              <a:t>11</a:t>
            </a:fld>
            <a:endParaRPr lang="it-IT"/>
          </a:p>
        </p:txBody>
      </p:sp>
      <p:sp>
        <p:nvSpPr>
          <p:cNvPr id="7" name="Rettangolo 6"/>
          <p:cNvSpPr/>
          <p:nvPr/>
        </p:nvSpPr>
        <p:spPr>
          <a:xfrm>
            <a:off x="179512" y="692696"/>
            <a:ext cx="8568952" cy="1754326"/>
          </a:xfrm>
          <a:prstGeom prst="rect">
            <a:avLst/>
          </a:prstGeom>
        </p:spPr>
        <p:txBody>
          <a:bodyPr wrap="square">
            <a:spAutoFit/>
          </a:bodyPr>
          <a:lstStyle/>
          <a:p>
            <a:r>
              <a:rPr lang="it-IT" sz="2000" b="1" dirty="0" smtClean="0"/>
              <a:t>Il lago Maggiore si trova ad un'altezza di circa 193 m </a:t>
            </a:r>
            <a:r>
              <a:rPr lang="it-IT" sz="2000" b="1" dirty="0" smtClean="0">
                <a:hlinkClick r:id="rId2" action="ppaction://hlinkfile" tooltip="S.l.m."/>
              </a:rPr>
              <a:t>s.l.m.</a:t>
            </a:r>
            <a:r>
              <a:rPr lang="it-IT" sz="2000" b="1" dirty="0" smtClean="0"/>
              <a:t>, la sua superficie è di 212 </a:t>
            </a:r>
            <a:r>
              <a:rPr lang="it-IT" sz="2000" b="1" dirty="0" err="1" smtClean="0"/>
              <a:t>km²</a:t>
            </a:r>
            <a:r>
              <a:rPr lang="it-IT" sz="2000" b="1" dirty="0" smtClean="0"/>
              <a:t> di cui circa l'80% è situata in territorio italiano e il rimanente 20% in territorio svizzero. Ha un perimetro di 170 km e una lunghezza di 54 km (la maggiore tra i laghi italiani); la larghezza massima è di 10 km e quella media di 3,9 km</a:t>
            </a:r>
            <a:r>
              <a:rPr lang="it-IT" sz="2800" dirty="0" smtClean="0">
                <a:effectLst>
                  <a:outerShdw blurRad="38100" dist="38100" dir="2700000" algn="tl">
                    <a:srgbClr val="000000">
                      <a:alpha val="43137"/>
                    </a:srgbClr>
                  </a:outerShdw>
                </a:effectLst>
              </a:rPr>
              <a:t>. </a:t>
            </a:r>
            <a:r>
              <a:rPr lang="it-IT" sz="2400" b="1" dirty="0" smtClean="0">
                <a:solidFill>
                  <a:srgbClr val="FF0000"/>
                </a:solidFill>
              </a:rPr>
              <a:t>Il volume d'acqua contenuto è pari a 37,5  km³ di acqua </a:t>
            </a:r>
            <a:endParaRPr lang="en-US" sz="2400" b="1" dirty="0">
              <a:solidFill>
                <a:srgbClr val="FF0000"/>
              </a:solidFill>
            </a:endParaRPr>
          </a:p>
        </p:txBody>
      </p:sp>
      <p:pic>
        <p:nvPicPr>
          <p:cNvPr id="59394" name="Picture 2" descr="LagoMaggiore.jpg">
            <a:hlinkClick r:id="rId3"/>
          </p:cNvPr>
          <p:cNvPicPr>
            <a:picLocks noChangeAspect="1" noChangeArrowheads="1"/>
          </p:cNvPicPr>
          <p:nvPr/>
        </p:nvPicPr>
        <p:blipFill>
          <a:blip r:embed="rId4" cstate="print"/>
          <a:srcRect/>
          <a:stretch>
            <a:fillRect/>
          </a:stretch>
        </p:blipFill>
        <p:spPr bwMode="auto">
          <a:xfrm>
            <a:off x="1187624" y="2420888"/>
            <a:ext cx="6768752" cy="4202270"/>
          </a:xfrm>
          <a:prstGeom prst="rect">
            <a:avLst/>
          </a:prstGeom>
          <a:noFill/>
        </p:spPr>
      </p:pic>
      <p:sp>
        <p:nvSpPr>
          <p:cNvPr id="2" name="CasellaDiTesto 1"/>
          <p:cNvSpPr txBox="1"/>
          <p:nvPr/>
        </p:nvSpPr>
        <p:spPr>
          <a:xfrm>
            <a:off x="1592199" y="3534107"/>
            <a:ext cx="6045438" cy="830997"/>
          </a:xfrm>
          <a:prstGeom prst="rect">
            <a:avLst/>
          </a:prstGeom>
          <a:noFill/>
        </p:spPr>
        <p:txBody>
          <a:bodyPr wrap="none" rtlCol="0">
            <a:spAutoFit/>
          </a:bodyPr>
          <a:lstStyle/>
          <a:p>
            <a:r>
              <a:rPr lang="it-IT" sz="4800" b="1" dirty="0" smtClean="0">
                <a:solidFill>
                  <a:schemeClr val="bg1"/>
                </a:solidFill>
                <a:effectLst>
                  <a:outerShdw blurRad="38100" dist="38100" dir="2700000" algn="tl">
                    <a:srgbClr val="000000">
                      <a:alpha val="43137"/>
                    </a:srgbClr>
                  </a:outerShdw>
                </a:effectLst>
              </a:rPr>
              <a:t>Prosciugato in tre anni </a:t>
            </a:r>
            <a:endParaRPr lang="it-IT" sz="4800" b="1" dirty="0">
              <a:solidFill>
                <a:schemeClr val="bg1"/>
              </a:solidFill>
              <a:effectLst>
                <a:outerShdw blurRad="38100" dist="38100" dir="2700000" algn="tl">
                  <a:srgbClr val="000000">
                    <a:alpha val="43137"/>
                  </a:srgbClr>
                </a:outerShdw>
              </a:effectLst>
            </a:endParaRPr>
          </a:p>
        </p:txBody>
      </p:sp>
      <p:sp>
        <p:nvSpPr>
          <p:cNvPr id="6" name="CasellaDiTesto 5"/>
          <p:cNvSpPr txBox="1"/>
          <p:nvPr/>
        </p:nvSpPr>
        <p:spPr>
          <a:xfrm>
            <a:off x="1899367" y="107921"/>
            <a:ext cx="5431102" cy="584775"/>
          </a:xfrm>
          <a:prstGeom prst="rect">
            <a:avLst/>
          </a:prstGeom>
          <a:solidFill>
            <a:srgbClr val="FFFF00"/>
          </a:solidFill>
          <a:ln w="38100">
            <a:solidFill>
              <a:srgbClr val="FF0000"/>
            </a:solidFill>
          </a:ln>
        </p:spPr>
        <p:txBody>
          <a:bodyPr wrap="none" rtlCol="0">
            <a:spAutoFit/>
          </a:bodyPr>
          <a:lstStyle/>
          <a:p>
            <a:r>
              <a:rPr lang="it-IT" sz="3200" b="1" dirty="0" smtClean="0">
                <a:effectLst>
                  <a:outerShdw blurRad="38100" dist="38100" dir="2700000" algn="tl">
                    <a:srgbClr val="000000">
                      <a:alpha val="43137"/>
                    </a:srgbClr>
                  </a:outerShdw>
                </a:effectLst>
              </a:rPr>
              <a:t>1 </a:t>
            </a:r>
            <a:r>
              <a:rPr lang="it-IT" sz="3200" b="1" dirty="0" err="1" smtClean="0">
                <a:effectLst>
                  <a:outerShdw blurRad="38100" dist="38100" dir="2700000" algn="tl">
                    <a:srgbClr val="000000">
                      <a:alpha val="43137"/>
                    </a:srgbClr>
                  </a:outerShdw>
                </a:effectLst>
              </a:rPr>
              <a:t>Mtep</a:t>
            </a:r>
            <a:r>
              <a:rPr lang="it-IT" sz="3200" b="1" dirty="0" smtClean="0">
                <a:effectLst>
                  <a:outerShdw blurRad="38100" dist="38100" dir="2700000" algn="tl">
                    <a:srgbClr val="000000">
                      <a:alpha val="43137"/>
                    </a:srgbClr>
                  </a:outerShdw>
                </a:effectLst>
              </a:rPr>
              <a:t> = 11.6 </a:t>
            </a:r>
            <a:r>
              <a:rPr lang="it-IT" sz="3200" b="1" dirty="0" err="1" smtClean="0">
                <a:effectLst>
                  <a:outerShdw blurRad="38100" dist="38100" dir="2700000" algn="tl">
                    <a:srgbClr val="000000">
                      <a:alpha val="43137"/>
                    </a:srgbClr>
                  </a:outerShdw>
                </a:effectLst>
              </a:rPr>
              <a:t>TWh</a:t>
            </a:r>
            <a:r>
              <a:rPr lang="it-IT" sz="3200" b="1" dirty="0" smtClean="0">
                <a:effectLst>
                  <a:outerShdw blurRad="38100" dist="38100" dir="2700000" algn="tl">
                    <a:srgbClr val="000000">
                      <a:alpha val="43137"/>
                    </a:srgbClr>
                  </a:outerShdw>
                </a:effectLst>
              </a:rPr>
              <a:t> = 4.5 </a:t>
            </a:r>
            <a:r>
              <a:rPr lang="it-IT" sz="3200" b="1" dirty="0" err="1" smtClean="0">
                <a:effectLst>
                  <a:outerShdw blurRad="38100" dist="38100" dir="2700000" algn="tl">
                    <a:srgbClr val="000000">
                      <a:alpha val="43137"/>
                    </a:srgbClr>
                  </a:outerShdw>
                </a:effectLst>
              </a:rPr>
              <a:t>TWhe</a:t>
            </a:r>
            <a:endParaRPr lang="it-IT" sz="3200" b="1" dirty="0">
              <a:effectLst>
                <a:outerShdw blurRad="38100" dist="38100" dir="2700000" algn="tl">
                  <a:srgbClr val="000000">
                    <a:alpha val="43137"/>
                  </a:srgbClr>
                </a:outerShdw>
              </a:effectLst>
            </a:endParaRPr>
          </a:p>
        </p:txBody>
      </p:sp>
      <p:sp>
        <p:nvSpPr>
          <p:cNvPr id="3" name="CasellaDiTesto 2"/>
          <p:cNvSpPr txBox="1"/>
          <p:nvPr/>
        </p:nvSpPr>
        <p:spPr>
          <a:xfrm>
            <a:off x="2195736" y="2844225"/>
            <a:ext cx="5081860" cy="584775"/>
          </a:xfrm>
          <a:prstGeom prst="rect">
            <a:avLst/>
          </a:prstGeom>
          <a:noFill/>
        </p:spPr>
        <p:txBody>
          <a:bodyPr wrap="square" rtlCol="0">
            <a:spAutoFit/>
          </a:bodyPr>
          <a:lstStyle/>
          <a:p>
            <a:r>
              <a:rPr lang="it-IT" sz="3200" b="1" dirty="0" smtClean="0">
                <a:solidFill>
                  <a:schemeClr val="bg1"/>
                </a:solidFill>
              </a:rPr>
              <a:t>17 TW   150.000 </a:t>
            </a:r>
            <a:r>
              <a:rPr lang="it-IT" sz="3200" b="1" dirty="0" err="1" smtClean="0">
                <a:solidFill>
                  <a:schemeClr val="bg1"/>
                </a:solidFill>
              </a:rPr>
              <a:t>TWh</a:t>
            </a:r>
            <a:r>
              <a:rPr lang="it-IT" sz="3200" b="1" dirty="0" smtClean="0">
                <a:solidFill>
                  <a:schemeClr val="bg1"/>
                </a:solidFill>
              </a:rPr>
              <a:t> </a:t>
            </a:r>
            <a:endParaRPr lang="it-IT" sz="3200" b="1" dirty="0">
              <a:solidFill>
                <a:schemeClr val="bg1"/>
              </a:solidFill>
            </a:endParaRPr>
          </a:p>
        </p:txBody>
      </p:sp>
    </p:spTree>
    <p:extLst>
      <p:ext uri="{BB962C8B-B14F-4D97-AF65-F5344CB8AC3E}">
        <p14:creationId xmlns:p14="http://schemas.microsoft.com/office/powerpoint/2010/main" val="1449085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p:cNvSpPr>
            <a:spLocks noGrp="1"/>
          </p:cNvSpPr>
          <p:nvPr>
            <p:ph type="sldNum" sz="quarter" idx="12"/>
          </p:nvPr>
        </p:nvSpPr>
        <p:spPr/>
        <p:txBody>
          <a:bodyPr/>
          <a:lstStyle/>
          <a:p>
            <a:fld id="{B007B441-5312-499D-93C3-6E37886527FA}" type="slidenum">
              <a:rPr lang="it-IT" smtClean="0"/>
              <a:pPr/>
              <a:t>110</a:t>
            </a:fld>
            <a:endParaRPr lang="it-IT"/>
          </a:p>
        </p:txBody>
      </p:sp>
      <p:sp>
        <p:nvSpPr>
          <p:cNvPr id="5" name="Rettangolo 4"/>
          <p:cNvSpPr/>
          <p:nvPr/>
        </p:nvSpPr>
        <p:spPr>
          <a:xfrm>
            <a:off x="539552" y="335846"/>
            <a:ext cx="8352928" cy="5632311"/>
          </a:xfrm>
          <a:prstGeom prst="rect">
            <a:avLst/>
          </a:prstGeom>
        </p:spPr>
        <p:txBody>
          <a:bodyPr wrap="square">
            <a:spAutoFit/>
          </a:bodyPr>
          <a:lstStyle/>
          <a:p>
            <a:r>
              <a:rPr lang="en-US" sz="2400" dirty="0" smtClean="0"/>
              <a:t>Volume </a:t>
            </a:r>
            <a:r>
              <a:rPr lang="en-US" sz="2400" dirty="0"/>
              <a:t>516</a:t>
            </a:r>
          </a:p>
          <a:p>
            <a:r>
              <a:rPr lang="en-US" sz="2400" dirty="0"/>
              <a:t>Issue 7529</a:t>
            </a:r>
          </a:p>
          <a:p>
            <a:r>
              <a:rPr lang="en-US" sz="2400" dirty="0"/>
              <a:t>News Feature</a:t>
            </a:r>
          </a:p>
          <a:p>
            <a:r>
              <a:rPr lang="en-US" sz="2400" dirty="0"/>
              <a:t>Article</a:t>
            </a:r>
          </a:p>
          <a:p>
            <a:r>
              <a:rPr lang="en-US" sz="2400" dirty="0"/>
              <a:t>NATURE | NEWS FEATURE Sharing</a:t>
            </a:r>
          </a:p>
          <a:p>
            <a:r>
              <a:rPr lang="en-US" sz="2400" dirty="0"/>
              <a:t>Print</a:t>
            </a:r>
          </a:p>
          <a:p>
            <a:r>
              <a:rPr lang="en-US" sz="2400" dirty="0"/>
              <a:t>Email</a:t>
            </a:r>
          </a:p>
          <a:p>
            <a:r>
              <a:rPr lang="en-US" sz="2400" dirty="0"/>
              <a:t> Share/bookmark</a:t>
            </a:r>
          </a:p>
          <a:p>
            <a:r>
              <a:rPr lang="en-US" sz="2400" dirty="0"/>
              <a:t>Natural gas: The fracking fallacy</a:t>
            </a:r>
          </a:p>
          <a:p>
            <a:r>
              <a:rPr lang="en-US" sz="2400" dirty="0"/>
              <a:t>The United States is banking on decades of abundant natural gas to power its economic resurgence. That may be wishful thinking.</a:t>
            </a:r>
          </a:p>
          <a:p>
            <a:endParaRPr lang="en-US" sz="2400" dirty="0"/>
          </a:p>
          <a:p>
            <a:r>
              <a:rPr lang="en-US" sz="2400" dirty="0"/>
              <a:t>Mason Inman</a:t>
            </a:r>
          </a:p>
          <a:p>
            <a:r>
              <a:rPr lang="en-US" sz="2400" dirty="0"/>
              <a:t>03 December 2014</a:t>
            </a:r>
          </a:p>
          <a:p>
            <a:r>
              <a:rPr lang="en-US" sz="2400" dirty="0"/>
              <a:t>Article tools</a:t>
            </a:r>
          </a:p>
        </p:txBody>
      </p:sp>
    </p:spTree>
    <p:extLst>
      <p:ext uri="{BB962C8B-B14F-4D97-AF65-F5344CB8AC3E}">
        <p14:creationId xmlns:p14="http://schemas.microsoft.com/office/powerpoint/2010/main" val="3818299753"/>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395536" y="2492896"/>
            <a:ext cx="8229600" cy="1354162"/>
          </a:xfrm>
        </p:spPr>
        <p:txBody>
          <a:bodyPr>
            <a:noAutofit/>
          </a:bodyPr>
          <a:lstStyle/>
          <a:p>
            <a:r>
              <a:rPr lang="it-IT" sz="9600" b="1" dirty="0" smtClean="0">
                <a:solidFill>
                  <a:srgbClr val="FF0000"/>
                </a:solidFill>
              </a:rPr>
              <a:t>Solare</a:t>
            </a:r>
            <a:endParaRPr lang="it-IT" sz="9600" b="1" dirty="0">
              <a:solidFill>
                <a:srgbClr val="FF0000"/>
              </a:solidFill>
            </a:endParaRPr>
          </a:p>
        </p:txBody>
      </p:sp>
      <p:sp>
        <p:nvSpPr>
          <p:cNvPr id="4" name="Segnaposto numero diapositiva 3"/>
          <p:cNvSpPr>
            <a:spLocks noGrp="1"/>
          </p:cNvSpPr>
          <p:nvPr>
            <p:ph type="sldNum" sz="quarter" idx="12"/>
          </p:nvPr>
        </p:nvSpPr>
        <p:spPr/>
        <p:txBody>
          <a:bodyPr/>
          <a:lstStyle/>
          <a:p>
            <a:fld id="{B007B441-5312-499D-93C3-6E37886527FA}" type="slidenum">
              <a:rPr lang="it-IT" smtClean="0"/>
              <a:pPr/>
              <a:t>111</a:t>
            </a:fld>
            <a:endParaRPr lang="it-IT"/>
          </a:p>
        </p:txBody>
      </p:sp>
    </p:spTree>
    <p:extLst>
      <p:ext uri="{BB962C8B-B14F-4D97-AF65-F5344CB8AC3E}">
        <p14:creationId xmlns:p14="http://schemas.microsoft.com/office/powerpoint/2010/main" val="1622993315"/>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contenuto 2"/>
          <p:cNvSpPr>
            <a:spLocks noGrp="1"/>
          </p:cNvSpPr>
          <p:nvPr>
            <p:ph idx="1"/>
          </p:nvPr>
        </p:nvSpPr>
        <p:spPr/>
        <p:txBody>
          <a:bodyPr/>
          <a:lstStyle/>
          <a:p>
            <a:endParaRPr lang="it-IT"/>
          </a:p>
        </p:txBody>
      </p:sp>
      <p:sp>
        <p:nvSpPr>
          <p:cNvPr id="4" name="Segnaposto numero diapositiva 3"/>
          <p:cNvSpPr>
            <a:spLocks noGrp="1"/>
          </p:cNvSpPr>
          <p:nvPr>
            <p:ph type="sldNum" sz="quarter" idx="12"/>
          </p:nvPr>
        </p:nvSpPr>
        <p:spPr/>
        <p:txBody>
          <a:bodyPr/>
          <a:lstStyle/>
          <a:p>
            <a:fld id="{B007B441-5312-499D-93C3-6E37886527FA}" type="slidenum">
              <a:rPr lang="it-IT" smtClean="0"/>
              <a:pPr/>
              <a:t>112</a:t>
            </a:fld>
            <a:endParaRPr lang="it-IT"/>
          </a:p>
        </p:txBody>
      </p:sp>
      <p:pic>
        <p:nvPicPr>
          <p:cNvPr id="3358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4664" y="332656"/>
            <a:ext cx="8741831" cy="6334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4271613"/>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p:cNvSpPr>
            <a:spLocks noGrp="1"/>
          </p:cNvSpPr>
          <p:nvPr>
            <p:ph type="sldNum" sz="quarter" idx="12"/>
          </p:nvPr>
        </p:nvSpPr>
        <p:spPr/>
        <p:txBody>
          <a:bodyPr/>
          <a:lstStyle/>
          <a:p>
            <a:fld id="{B007B441-5312-499D-93C3-6E37886527FA}" type="slidenum">
              <a:rPr lang="it-IT" smtClean="0"/>
              <a:pPr/>
              <a:t>113</a:t>
            </a:fld>
            <a:endParaRPr lang="it-IT"/>
          </a:p>
        </p:txBody>
      </p:sp>
      <p:pic>
        <p:nvPicPr>
          <p:cNvPr id="3307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404664"/>
            <a:ext cx="8602927" cy="38713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00666219"/>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p:cNvSpPr>
            <a:spLocks noGrp="1"/>
          </p:cNvSpPr>
          <p:nvPr>
            <p:ph type="sldNum" sz="quarter" idx="12"/>
          </p:nvPr>
        </p:nvSpPr>
        <p:spPr/>
        <p:txBody>
          <a:bodyPr/>
          <a:lstStyle/>
          <a:p>
            <a:fld id="{B007B441-5312-499D-93C3-6E37886527FA}" type="slidenum">
              <a:rPr lang="it-IT" smtClean="0"/>
              <a:pPr/>
              <a:t>114</a:t>
            </a:fld>
            <a:endParaRPr lang="it-IT"/>
          </a:p>
        </p:txBody>
      </p:sp>
      <p:pic>
        <p:nvPicPr>
          <p:cNvPr id="325634" name="Picture 2" descr="http://www.caseinrete.org/blog/wp-content/uploads/2007/09/rubinetto-che-gocciol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9672" y="863636"/>
            <a:ext cx="1325837" cy="1368152"/>
          </a:xfrm>
          <a:prstGeom prst="rect">
            <a:avLst/>
          </a:prstGeom>
          <a:noFill/>
          <a:extLst>
            <a:ext uri="{909E8E84-426E-40DD-AFC4-6F175D3DCCD1}">
              <a14:hiddenFill xmlns:a14="http://schemas.microsoft.com/office/drawing/2010/main">
                <a:solidFill>
                  <a:srgbClr val="FFFFFF"/>
                </a:solidFill>
              </a14:hiddenFill>
            </a:ext>
          </a:extLst>
        </p:spPr>
      </p:pic>
      <p:pic>
        <p:nvPicPr>
          <p:cNvPr id="325636" name="Picture 4" descr="http://www.caseinrete.org/blog/wp-content/uploads/2007/09/rubinetto-che-gocciol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4355976" y="623787"/>
            <a:ext cx="1152128" cy="1262344"/>
          </a:xfrm>
          <a:prstGeom prst="rect">
            <a:avLst/>
          </a:prstGeom>
          <a:noFill/>
          <a:extLst>
            <a:ext uri="{909E8E84-426E-40DD-AFC4-6F175D3DCCD1}">
              <a14:hiddenFill xmlns:a14="http://schemas.microsoft.com/office/drawing/2010/main">
                <a:solidFill>
                  <a:srgbClr val="FFFFFF"/>
                </a:solidFill>
              </a14:hiddenFill>
            </a:ext>
          </a:extLst>
        </p:spPr>
      </p:pic>
      <p:pic>
        <p:nvPicPr>
          <p:cNvPr id="325638" name="Picture 6" descr="http://www.caseinrete.org/blog/wp-content/uploads/2007/09/rubinetto-che-gocciol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4991787" y="2015763"/>
            <a:ext cx="1080120" cy="1323854"/>
          </a:xfrm>
          <a:prstGeom prst="rect">
            <a:avLst/>
          </a:prstGeom>
          <a:noFill/>
          <a:extLst>
            <a:ext uri="{909E8E84-426E-40DD-AFC4-6F175D3DCCD1}">
              <a14:hiddenFill xmlns:a14="http://schemas.microsoft.com/office/drawing/2010/main">
                <a:solidFill>
                  <a:srgbClr val="FFFFFF"/>
                </a:solidFill>
              </a14:hiddenFill>
            </a:ext>
          </a:extLst>
        </p:spPr>
      </p:pic>
      <p:sp>
        <p:nvSpPr>
          <p:cNvPr id="7" name="Rettangolo 6"/>
          <p:cNvSpPr/>
          <p:nvPr/>
        </p:nvSpPr>
        <p:spPr>
          <a:xfrm>
            <a:off x="1115616" y="4392027"/>
            <a:ext cx="6120680" cy="122413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 name="Rettangolo 4"/>
          <p:cNvSpPr/>
          <p:nvPr/>
        </p:nvSpPr>
        <p:spPr>
          <a:xfrm>
            <a:off x="1115616" y="3239899"/>
            <a:ext cx="6120680" cy="2376264"/>
          </a:xfrm>
          <a:prstGeom prst="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 name="Rettangolo 5"/>
          <p:cNvSpPr/>
          <p:nvPr/>
        </p:nvSpPr>
        <p:spPr>
          <a:xfrm>
            <a:off x="971600" y="3095883"/>
            <a:ext cx="6336704" cy="3600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 name="CasellaDiTesto 7"/>
          <p:cNvSpPr txBox="1"/>
          <p:nvPr/>
        </p:nvSpPr>
        <p:spPr>
          <a:xfrm>
            <a:off x="1007038" y="254455"/>
            <a:ext cx="1914307" cy="461665"/>
          </a:xfrm>
          <a:prstGeom prst="rect">
            <a:avLst/>
          </a:prstGeom>
          <a:solidFill>
            <a:srgbClr val="FFFF00"/>
          </a:solidFill>
        </p:spPr>
        <p:txBody>
          <a:bodyPr wrap="none" rtlCol="0">
            <a:spAutoFit/>
          </a:bodyPr>
          <a:lstStyle/>
          <a:p>
            <a:r>
              <a:rPr lang="it-IT" sz="2400" dirty="0" smtClean="0">
                <a:latin typeface="Comic Sans MS" panose="030F0702030302020204" pitchFamily="66" charset="0"/>
              </a:rPr>
              <a:t>fotovoltaico</a:t>
            </a:r>
            <a:endParaRPr lang="it-IT" sz="2400" dirty="0">
              <a:latin typeface="Comic Sans MS" panose="030F0702030302020204" pitchFamily="66" charset="0"/>
            </a:endParaRPr>
          </a:p>
        </p:txBody>
      </p:sp>
      <p:sp>
        <p:nvSpPr>
          <p:cNvPr id="12" name="CasellaDiTesto 11"/>
          <p:cNvSpPr txBox="1"/>
          <p:nvPr/>
        </p:nvSpPr>
        <p:spPr>
          <a:xfrm>
            <a:off x="5393997" y="188640"/>
            <a:ext cx="654346" cy="461665"/>
          </a:xfrm>
          <a:prstGeom prst="rect">
            <a:avLst/>
          </a:prstGeom>
          <a:solidFill>
            <a:srgbClr val="FFFF00"/>
          </a:solidFill>
        </p:spPr>
        <p:txBody>
          <a:bodyPr wrap="none" rtlCol="0">
            <a:spAutoFit/>
          </a:bodyPr>
          <a:lstStyle/>
          <a:p>
            <a:r>
              <a:rPr lang="it-IT" sz="2400" dirty="0" smtClean="0">
                <a:latin typeface="Comic Sans MS" panose="030F0702030302020204" pitchFamily="66" charset="0"/>
              </a:rPr>
              <a:t>gas</a:t>
            </a:r>
            <a:endParaRPr lang="it-IT" sz="2400" dirty="0">
              <a:latin typeface="Comic Sans MS" panose="030F0702030302020204" pitchFamily="66" charset="0"/>
            </a:endParaRPr>
          </a:p>
        </p:txBody>
      </p:sp>
      <p:sp>
        <p:nvSpPr>
          <p:cNvPr id="13" name="CasellaDiTesto 12"/>
          <p:cNvSpPr txBox="1"/>
          <p:nvPr/>
        </p:nvSpPr>
        <p:spPr>
          <a:xfrm>
            <a:off x="6034527" y="1655298"/>
            <a:ext cx="1322798" cy="461665"/>
          </a:xfrm>
          <a:prstGeom prst="rect">
            <a:avLst/>
          </a:prstGeom>
          <a:solidFill>
            <a:srgbClr val="FFFF00"/>
          </a:solidFill>
        </p:spPr>
        <p:txBody>
          <a:bodyPr wrap="none" rtlCol="0">
            <a:spAutoFit/>
          </a:bodyPr>
          <a:lstStyle/>
          <a:p>
            <a:r>
              <a:rPr lang="it-IT" sz="2400" dirty="0" smtClean="0">
                <a:latin typeface="Comic Sans MS" panose="030F0702030302020204" pitchFamily="66" charset="0"/>
              </a:rPr>
              <a:t>carbone</a:t>
            </a:r>
            <a:endParaRPr lang="it-IT" sz="2400" dirty="0">
              <a:latin typeface="Comic Sans MS" panose="030F0702030302020204" pitchFamily="66" charset="0"/>
            </a:endParaRPr>
          </a:p>
        </p:txBody>
      </p:sp>
      <p:sp>
        <p:nvSpPr>
          <p:cNvPr id="14" name="CasellaDiTesto 13"/>
          <p:cNvSpPr txBox="1"/>
          <p:nvPr/>
        </p:nvSpPr>
        <p:spPr>
          <a:xfrm>
            <a:off x="204109" y="2708920"/>
            <a:ext cx="2937022" cy="830997"/>
          </a:xfrm>
          <a:prstGeom prst="rect">
            <a:avLst/>
          </a:prstGeom>
          <a:solidFill>
            <a:schemeClr val="bg2"/>
          </a:solidFill>
        </p:spPr>
        <p:txBody>
          <a:bodyPr wrap="none" rtlCol="0">
            <a:spAutoFit/>
          </a:bodyPr>
          <a:lstStyle/>
          <a:p>
            <a:r>
              <a:rPr lang="it-IT" sz="2400" dirty="0" smtClean="0">
                <a:latin typeface="Comic Sans MS" panose="030F0702030302020204" pitchFamily="66" charset="0"/>
              </a:rPr>
              <a:t>Potenza: litri al sec</a:t>
            </a:r>
          </a:p>
          <a:p>
            <a:r>
              <a:rPr lang="it-IT" sz="2400" dirty="0" smtClean="0">
                <a:latin typeface="Comic Sans MS" panose="030F0702030302020204" pitchFamily="66" charset="0"/>
              </a:rPr>
              <a:t>kW = joule al sec</a:t>
            </a:r>
            <a:endParaRPr lang="it-IT" sz="2400" dirty="0">
              <a:latin typeface="Comic Sans MS" panose="030F0702030302020204" pitchFamily="66" charset="0"/>
            </a:endParaRPr>
          </a:p>
        </p:txBody>
      </p:sp>
      <p:cxnSp>
        <p:nvCxnSpPr>
          <p:cNvPr id="10" name="Connettore 2 9"/>
          <p:cNvCxnSpPr/>
          <p:nvPr/>
        </p:nvCxnSpPr>
        <p:spPr>
          <a:xfrm flipV="1">
            <a:off x="1619672" y="1886131"/>
            <a:ext cx="955599" cy="79155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0" name="Connettore 2 19"/>
          <p:cNvCxnSpPr/>
          <p:nvPr/>
        </p:nvCxnSpPr>
        <p:spPr>
          <a:xfrm flipV="1">
            <a:off x="2575271" y="2973660"/>
            <a:ext cx="2416516" cy="12222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1" name="Connettore 2 20"/>
          <p:cNvCxnSpPr/>
          <p:nvPr/>
        </p:nvCxnSpPr>
        <p:spPr>
          <a:xfrm flipV="1">
            <a:off x="1772072" y="1655299"/>
            <a:ext cx="2727920" cy="97690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7" name="CasellaDiTesto 26"/>
          <p:cNvSpPr txBox="1"/>
          <p:nvPr/>
        </p:nvSpPr>
        <p:spPr>
          <a:xfrm>
            <a:off x="1126804" y="4782873"/>
            <a:ext cx="5674951" cy="461665"/>
          </a:xfrm>
          <a:prstGeom prst="rect">
            <a:avLst/>
          </a:prstGeom>
          <a:noFill/>
        </p:spPr>
        <p:txBody>
          <a:bodyPr wrap="none" rtlCol="0">
            <a:spAutoFit/>
          </a:bodyPr>
          <a:lstStyle/>
          <a:p>
            <a:r>
              <a:rPr lang="it-IT" sz="2400" dirty="0" smtClean="0">
                <a:solidFill>
                  <a:schemeClr val="bg1"/>
                </a:solidFill>
                <a:latin typeface="Comic Sans MS" panose="030F0702030302020204" pitchFamily="66" charset="0"/>
              </a:rPr>
              <a:t>energia: kW* 8760 h = kWh in un anno</a:t>
            </a:r>
            <a:endParaRPr lang="it-IT" sz="2400" dirty="0">
              <a:solidFill>
                <a:schemeClr val="bg1"/>
              </a:solidFill>
              <a:latin typeface="Comic Sans MS" panose="030F0702030302020204" pitchFamily="66" charset="0"/>
            </a:endParaRPr>
          </a:p>
        </p:txBody>
      </p:sp>
      <p:sp>
        <p:nvSpPr>
          <p:cNvPr id="25" name="CasellaDiTesto 24"/>
          <p:cNvSpPr txBox="1"/>
          <p:nvPr/>
        </p:nvSpPr>
        <p:spPr>
          <a:xfrm>
            <a:off x="174946" y="5781706"/>
            <a:ext cx="8433719" cy="954107"/>
          </a:xfrm>
          <a:prstGeom prst="rect">
            <a:avLst/>
          </a:prstGeom>
          <a:solidFill>
            <a:schemeClr val="bg2">
              <a:lumMod val="90000"/>
            </a:schemeClr>
          </a:solidFill>
        </p:spPr>
        <p:txBody>
          <a:bodyPr wrap="none" rtlCol="0">
            <a:spAutoFit/>
          </a:bodyPr>
          <a:lstStyle/>
          <a:p>
            <a:pPr algn="ctr"/>
            <a:r>
              <a:rPr lang="it-IT" sz="2800" dirty="0" smtClean="0">
                <a:latin typeface="Comic Sans MS" panose="030F0702030302020204" pitchFamily="66" charset="0"/>
              </a:rPr>
              <a:t>Alla fine i conti si fanno con l’acqua nel recipiente</a:t>
            </a:r>
          </a:p>
          <a:p>
            <a:pPr algn="ctr"/>
            <a:r>
              <a:rPr lang="it-IT" sz="2800" dirty="0" smtClean="0">
                <a:latin typeface="Comic Sans MS" panose="030F0702030302020204" pitchFamily="66" charset="0"/>
              </a:rPr>
              <a:t> </a:t>
            </a:r>
            <a:r>
              <a:rPr lang="it-IT" sz="2800" dirty="0" err="1" smtClean="0">
                <a:latin typeface="Comic Sans MS" panose="030F0702030302020204" pitchFamily="66" charset="0"/>
              </a:rPr>
              <a:t>TWh</a:t>
            </a:r>
            <a:r>
              <a:rPr lang="it-IT" sz="2800" dirty="0" smtClean="0">
                <a:latin typeface="Comic Sans MS" panose="030F0702030302020204" pitchFamily="66" charset="0"/>
              </a:rPr>
              <a:t> di energia </a:t>
            </a:r>
            <a:r>
              <a:rPr lang="it-IT" sz="2800" b="1" dirty="0" smtClean="0">
                <a:solidFill>
                  <a:srgbClr val="FF0000"/>
                </a:solidFill>
                <a:effectLst>
                  <a:outerShdw blurRad="38100" dist="38100" dir="2700000" algn="tl">
                    <a:srgbClr val="000000">
                      <a:alpha val="43137"/>
                    </a:srgbClr>
                  </a:outerShdw>
                </a:effectLst>
                <a:latin typeface="Comic Sans MS" panose="030F0702030302020204" pitchFamily="66" charset="0"/>
              </a:rPr>
              <a:t>prodotta</a:t>
            </a:r>
            <a:endParaRPr lang="it-IT" sz="2800" b="1" dirty="0">
              <a:solidFill>
                <a:srgbClr val="FF0000"/>
              </a:solidFill>
              <a:effectLst>
                <a:outerShdw blurRad="38100" dist="38100" dir="2700000" algn="tl">
                  <a:srgbClr val="000000">
                    <a:alpha val="43137"/>
                  </a:srgbClr>
                </a:outerShdw>
              </a:effectLst>
              <a:latin typeface="Comic Sans MS" panose="030F0702030302020204" pitchFamily="66" charset="0"/>
            </a:endParaRPr>
          </a:p>
        </p:txBody>
      </p:sp>
    </p:spTree>
    <p:extLst>
      <p:ext uri="{BB962C8B-B14F-4D97-AF65-F5344CB8AC3E}">
        <p14:creationId xmlns:p14="http://schemas.microsoft.com/office/powerpoint/2010/main" val="3281116230"/>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descr="solare1.JPG"/>
          <p:cNvPicPr>
            <a:picLocks noChangeAspect="1"/>
          </p:cNvPicPr>
          <p:nvPr/>
        </p:nvPicPr>
        <p:blipFill>
          <a:blip r:embed="rId2" cstate="print"/>
          <a:stretch>
            <a:fillRect/>
          </a:stretch>
        </p:blipFill>
        <p:spPr>
          <a:xfrm>
            <a:off x="714348" y="428604"/>
            <a:ext cx="7851276" cy="5897320"/>
          </a:xfrm>
          <a:prstGeom prst="rect">
            <a:avLst/>
          </a:prstGeom>
        </p:spPr>
      </p:pic>
      <p:sp>
        <p:nvSpPr>
          <p:cNvPr id="3" name="Segnaposto numero diapositiva 2"/>
          <p:cNvSpPr>
            <a:spLocks noGrp="1"/>
          </p:cNvSpPr>
          <p:nvPr>
            <p:ph type="sldNum" sz="quarter" idx="12"/>
          </p:nvPr>
        </p:nvSpPr>
        <p:spPr/>
        <p:txBody>
          <a:bodyPr/>
          <a:lstStyle/>
          <a:p>
            <a:fld id="{B007B441-5312-499D-93C3-6E37886527FA}" type="slidenum">
              <a:rPr lang="it-IT" smtClean="0"/>
              <a:pPr/>
              <a:t>115</a:t>
            </a:fld>
            <a:endParaRPr lang="it-IT"/>
          </a:p>
        </p:txBody>
      </p:sp>
    </p:spTree>
    <p:extLst>
      <p:ext uri="{BB962C8B-B14F-4D97-AF65-F5344CB8AC3E}">
        <p14:creationId xmlns:p14="http://schemas.microsoft.com/office/powerpoint/2010/main" val="918520341"/>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descr="Nuova immagine.JPG"/>
          <p:cNvPicPr>
            <a:picLocks noChangeAspect="1"/>
          </p:cNvPicPr>
          <p:nvPr/>
        </p:nvPicPr>
        <p:blipFill>
          <a:blip r:embed="rId2" cstate="print"/>
          <a:stretch>
            <a:fillRect/>
          </a:stretch>
        </p:blipFill>
        <p:spPr>
          <a:xfrm>
            <a:off x="0" y="1375195"/>
            <a:ext cx="9144000" cy="5411391"/>
          </a:xfrm>
          <a:prstGeom prst="rect">
            <a:avLst/>
          </a:prstGeom>
        </p:spPr>
      </p:pic>
      <p:pic>
        <p:nvPicPr>
          <p:cNvPr id="35841" name="Picture 1" descr="C:\Documents and Settings\Utente\Impostazioni locali\Temporary Internet Files\Content.IE5\7JMIU87T\MCj04336860000[1].wmf"/>
          <p:cNvPicPr>
            <a:picLocks noChangeAspect="1" noChangeArrowheads="1"/>
          </p:cNvPicPr>
          <p:nvPr/>
        </p:nvPicPr>
        <p:blipFill>
          <a:blip r:embed="rId3" cstate="print"/>
          <a:srcRect/>
          <a:stretch>
            <a:fillRect/>
          </a:stretch>
        </p:blipFill>
        <p:spPr bwMode="auto">
          <a:xfrm>
            <a:off x="5357818" y="3284614"/>
            <a:ext cx="476919" cy="720422"/>
          </a:xfrm>
          <a:prstGeom prst="rect">
            <a:avLst/>
          </a:prstGeom>
          <a:noFill/>
        </p:spPr>
      </p:pic>
      <p:sp>
        <p:nvSpPr>
          <p:cNvPr id="6" name="Segnaposto numero diapositiva 5"/>
          <p:cNvSpPr>
            <a:spLocks noGrp="1"/>
          </p:cNvSpPr>
          <p:nvPr>
            <p:ph type="sldNum" sz="quarter" idx="12"/>
          </p:nvPr>
        </p:nvSpPr>
        <p:spPr/>
        <p:txBody>
          <a:bodyPr/>
          <a:lstStyle/>
          <a:p>
            <a:fld id="{B007B441-5312-499D-93C3-6E37886527FA}" type="slidenum">
              <a:rPr lang="it-IT" smtClean="0"/>
              <a:pPr/>
              <a:t>116</a:t>
            </a:fld>
            <a:endParaRPr lang="it-IT"/>
          </a:p>
        </p:txBody>
      </p:sp>
    </p:spTree>
    <p:extLst>
      <p:ext uri="{BB962C8B-B14F-4D97-AF65-F5344CB8AC3E}">
        <p14:creationId xmlns:p14="http://schemas.microsoft.com/office/powerpoint/2010/main" val="3667725067"/>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214282" y="1600200"/>
            <a:ext cx="8715436" cy="4525963"/>
          </a:xfrm>
        </p:spPr>
        <p:txBody>
          <a:bodyPr>
            <a:normAutofit fontScale="92500" lnSpcReduction="20000"/>
          </a:bodyPr>
          <a:lstStyle/>
          <a:p>
            <a:r>
              <a:rPr lang="it-IT" dirty="0" smtClean="0">
                <a:latin typeface="Comic Sans MS" pitchFamily="66" charset="0"/>
              </a:rPr>
              <a:t>Il </a:t>
            </a:r>
            <a:r>
              <a:rPr lang="it-IT" dirty="0" err="1" smtClean="0">
                <a:latin typeface="Comic Sans MS" pitchFamily="66" charset="0"/>
              </a:rPr>
              <a:t>pay-back</a:t>
            </a:r>
            <a:r>
              <a:rPr lang="it-IT" dirty="0" smtClean="0">
                <a:latin typeface="Comic Sans MS" pitchFamily="66" charset="0"/>
              </a:rPr>
              <a:t> energetico di una cella </a:t>
            </a:r>
            <a:r>
              <a:rPr lang="it-IT" dirty="0" err="1" smtClean="0">
                <a:latin typeface="Comic Sans MS" pitchFamily="66" charset="0"/>
              </a:rPr>
              <a:t>PhV</a:t>
            </a:r>
            <a:r>
              <a:rPr lang="it-IT" dirty="0" smtClean="0">
                <a:latin typeface="Comic Sans MS" pitchFamily="66" charset="0"/>
              </a:rPr>
              <a:t> è 2-3 anni</a:t>
            </a:r>
          </a:p>
          <a:p>
            <a:r>
              <a:rPr lang="it-IT" dirty="0" smtClean="0">
                <a:latin typeface="Comic Sans MS" pitchFamily="66" charset="0"/>
              </a:rPr>
              <a:t>Se impiego il 10% del mio fabbisogno energetico </a:t>
            </a:r>
            <a:r>
              <a:rPr lang="it-IT" sz="4400" b="1" dirty="0" smtClean="0">
                <a:solidFill>
                  <a:srgbClr val="FF0000"/>
                </a:solidFill>
                <a:latin typeface="+mj-lt"/>
              </a:rPr>
              <a:t>E</a:t>
            </a:r>
            <a:r>
              <a:rPr lang="it-IT" b="1" dirty="0" smtClean="0">
                <a:solidFill>
                  <a:srgbClr val="FF0000"/>
                </a:solidFill>
                <a:latin typeface="+mj-lt"/>
              </a:rPr>
              <a:t> </a:t>
            </a:r>
            <a:r>
              <a:rPr lang="it-IT" dirty="0" smtClean="0">
                <a:latin typeface="Comic Sans MS" pitchFamily="66" charset="0"/>
              </a:rPr>
              <a:t> per produrre celle al silicio</a:t>
            </a:r>
          </a:p>
          <a:p>
            <a:pPr>
              <a:buNone/>
            </a:pPr>
            <a:r>
              <a:rPr lang="it-IT" dirty="0" smtClean="0">
                <a:solidFill>
                  <a:schemeClr val="accent2">
                    <a:lumMod val="75000"/>
                  </a:schemeClr>
                </a:solidFill>
                <a:latin typeface="Comic Sans MS" pitchFamily="66" charset="0"/>
              </a:rPr>
              <a:t>   (15 volte più della attuale capacità mondiale)</a:t>
            </a:r>
            <a:r>
              <a:rPr lang="it-IT" dirty="0" smtClean="0">
                <a:latin typeface="Comic Sans MS" pitchFamily="66" charset="0"/>
              </a:rPr>
              <a:t>,</a:t>
            </a:r>
            <a:r>
              <a:rPr lang="it-IT" dirty="0" smtClean="0">
                <a:solidFill>
                  <a:schemeClr val="accent2">
                    <a:lumMod val="75000"/>
                  </a:schemeClr>
                </a:solidFill>
                <a:latin typeface="Comic Sans MS" pitchFamily="66" charset="0"/>
              </a:rPr>
              <a:t> </a:t>
            </a:r>
            <a:r>
              <a:rPr lang="it-IT" dirty="0" smtClean="0">
                <a:latin typeface="Comic Sans MS" pitchFamily="66" charset="0"/>
              </a:rPr>
              <a:t>avrò rimpiazzato il sistema attuale col silicio dopo</a:t>
            </a:r>
          </a:p>
          <a:p>
            <a:pPr>
              <a:buNone/>
            </a:pPr>
            <a:r>
              <a:rPr lang="it-IT" sz="5400" dirty="0" smtClean="0">
                <a:solidFill>
                  <a:srgbClr val="FF0000"/>
                </a:solidFill>
              </a:rPr>
              <a:t>           </a:t>
            </a:r>
            <a:r>
              <a:rPr lang="it-IT" sz="5400" b="1" dirty="0" smtClean="0">
                <a:solidFill>
                  <a:srgbClr val="FF0000"/>
                </a:solidFill>
              </a:rPr>
              <a:t>N=  3 E/(0.1 E) = 30</a:t>
            </a:r>
          </a:p>
          <a:p>
            <a:pPr>
              <a:buNone/>
            </a:pPr>
            <a:r>
              <a:rPr lang="it-IT" dirty="0" smtClean="0"/>
              <a:t>      </a:t>
            </a:r>
            <a:r>
              <a:rPr lang="it-IT" sz="3600" dirty="0" smtClean="0">
                <a:latin typeface="Comic Sans MS" pitchFamily="66" charset="0"/>
              </a:rPr>
              <a:t>anni</a:t>
            </a:r>
            <a:endParaRPr lang="it-IT" sz="3600" dirty="0">
              <a:latin typeface="Comic Sans MS" pitchFamily="66" charset="0"/>
            </a:endParaRPr>
          </a:p>
        </p:txBody>
      </p:sp>
      <p:sp>
        <p:nvSpPr>
          <p:cNvPr id="4" name="Titolo 1"/>
          <p:cNvSpPr>
            <a:spLocks noGrp="1"/>
          </p:cNvSpPr>
          <p:nvPr>
            <p:ph type="title"/>
          </p:nvPr>
        </p:nvSpPr>
        <p:spPr/>
        <p:txBody>
          <a:bodyPr/>
          <a:lstStyle/>
          <a:p>
            <a:r>
              <a:rPr lang="it-IT" b="1" dirty="0" smtClean="0">
                <a:solidFill>
                  <a:srgbClr val="FF0000"/>
                </a:solidFill>
                <a:effectLst>
                  <a:outerShdw blurRad="38100" dist="38100" dir="2700000" algn="tl">
                    <a:srgbClr val="000000">
                      <a:alpha val="43137"/>
                    </a:srgbClr>
                  </a:outerShdw>
                </a:effectLst>
                <a:latin typeface="Comic Sans MS" pitchFamily="66" charset="0"/>
              </a:rPr>
              <a:t>Solare: un semplice conto</a:t>
            </a:r>
            <a:endParaRPr lang="it-IT" b="1" dirty="0">
              <a:solidFill>
                <a:srgbClr val="FF0000"/>
              </a:solidFill>
              <a:effectLst>
                <a:outerShdw blurRad="38100" dist="38100" dir="2700000" algn="tl">
                  <a:srgbClr val="000000">
                    <a:alpha val="43137"/>
                  </a:srgbClr>
                </a:outerShdw>
              </a:effectLst>
              <a:latin typeface="Comic Sans MS" pitchFamily="66" charset="0"/>
            </a:endParaRPr>
          </a:p>
        </p:txBody>
      </p:sp>
    </p:spTree>
    <p:extLst>
      <p:ext uri="{BB962C8B-B14F-4D97-AF65-F5344CB8AC3E}">
        <p14:creationId xmlns:p14="http://schemas.microsoft.com/office/powerpoint/2010/main" val="209200254"/>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467544" y="908720"/>
            <a:ext cx="8229600" cy="5463897"/>
          </a:xfrm>
        </p:spPr>
        <p:txBody>
          <a:bodyPr>
            <a:normAutofit fontScale="62500" lnSpcReduction="20000"/>
          </a:bodyPr>
          <a:lstStyle/>
          <a:p>
            <a:r>
              <a:rPr lang="it-IT" dirty="0" smtClean="0">
                <a:latin typeface="Comic Sans MS" panose="030F0702030302020204" pitchFamily="66" charset="0"/>
              </a:rPr>
              <a:t>Vengono </a:t>
            </a:r>
            <a:r>
              <a:rPr lang="it-IT" dirty="0">
                <a:latin typeface="Comic Sans MS" panose="030F0702030302020204" pitchFamily="66" charset="0"/>
              </a:rPr>
              <a:t>installati circa </a:t>
            </a:r>
            <a:r>
              <a:rPr lang="it-IT" b="1" dirty="0">
                <a:solidFill>
                  <a:srgbClr val="FF0000"/>
                </a:solidFill>
                <a:effectLst>
                  <a:outerShdw blurRad="38100" dist="38100" dir="2700000" algn="tl">
                    <a:srgbClr val="000000">
                      <a:alpha val="43137"/>
                    </a:srgbClr>
                  </a:outerShdw>
                </a:effectLst>
                <a:latin typeface="Comic Sans MS" panose="030F0702030302020204" pitchFamily="66" charset="0"/>
              </a:rPr>
              <a:t>23 metri quadrati </a:t>
            </a:r>
            <a:r>
              <a:rPr lang="it-IT" dirty="0">
                <a:latin typeface="Comic Sans MS" panose="030F0702030302020204" pitchFamily="66" charset="0"/>
              </a:rPr>
              <a:t>di celle che producono 3 kW di picco</a:t>
            </a:r>
            <a:r>
              <a:rPr lang="it-IT" dirty="0" smtClean="0">
                <a:latin typeface="Comic Sans MS" panose="030F0702030302020204" pitchFamily="66" charset="0"/>
              </a:rPr>
              <a:t>.</a:t>
            </a:r>
          </a:p>
          <a:p>
            <a:r>
              <a:rPr lang="it-IT" dirty="0" smtClean="0">
                <a:latin typeface="Comic Sans MS" panose="030F0702030302020204" pitchFamily="66" charset="0"/>
              </a:rPr>
              <a:t> </a:t>
            </a:r>
            <a:r>
              <a:rPr lang="it-IT" dirty="0">
                <a:latin typeface="Comic Sans MS" panose="030F0702030302020204" pitchFamily="66" charset="0"/>
              </a:rPr>
              <a:t>In un anno si producono circa </a:t>
            </a:r>
            <a:r>
              <a:rPr lang="it-IT" dirty="0" smtClean="0">
                <a:latin typeface="Comic Sans MS" panose="030F0702030302020204" pitchFamily="66" charset="0"/>
              </a:rPr>
              <a:t>3300 </a:t>
            </a:r>
            <a:r>
              <a:rPr lang="it-IT" dirty="0">
                <a:latin typeface="Comic Sans MS" panose="030F0702030302020204" pitchFamily="66" charset="0"/>
              </a:rPr>
              <a:t>kWh. Il fattore di capacità che ho misurato è quindi </a:t>
            </a:r>
            <a:endParaRPr lang="it-IT" dirty="0" smtClean="0">
              <a:latin typeface="Comic Sans MS" panose="030F0702030302020204" pitchFamily="66" charset="0"/>
            </a:endParaRPr>
          </a:p>
          <a:p>
            <a:pPr marL="0" indent="0">
              <a:buNone/>
            </a:pPr>
            <a:r>
              <a:rPr lang="it-IT" dirty="0">
                <a:latin typeface="Comic Sans MS" panose="030F0702030302020204" pitchFamily="66" charset="0"/>
              </a:rPr>
              <a:t> </a:t>
            </a:r>
            <a:r>
              <a:rPr lang="it-IT" dirty="0" smtClean="0">
                <a:latin typeface="Comic Sans MS" panose="030F0702030302020204" pitchFamily="66" charset="0"/>
              </a:rPr>
              <a:t>           3300 </a:t>
            </a:r>
            <a:r>
              <a:rPr lang="it-IT" dirty="0">
                <a:latin typeface="Comic Sans MS" panose="030F0702030302020204" pitchFamily="66" charset="0"/>
              </a:rPr>
              <a:t>kWh/(3 </a:t>
            </a:r>
            <a:r>
              <a:rPr lang="it-IT" dirty="0" err="1">
                <a:latin typeface="Comic Sans MS" panose="030F0702030302020204" pitchFamily="66" charset="0"/>
              </a:rPr>
              <a:t>kWx</a:t>
            </a:r>
            <a:r>
              <a:rPr lang="it-IT" dirty="0">
                <a:latin typeface="Comic Sans MS" panose="030F0702030302020204" pitchFamily="66" charset="0"/>
              </a:rPr>
              <a:t> 8760 ore)=</a:t>
            </a:r>
            <a:r>
              <a:rPr lang="it-IT" b="1" dirty="0" smtClean="0">
                <a:solidFill>
                  <a:srgbClr val="FF0000"/>
                </a:solidFill>
                <a:effectLst>
                  <a:outerShdw blurRad="38100" dist="38100" dir="2700000" algn="tl">
                    <a:srgbClr val="000000">
                      <a:alpha val="43137"/>
                    </a:srgbClr>
                  </a:outerShdw>
                </a:effectLst>
                <a:latin typeface="Comic Sans MS" panose="030F0702030302020204" pitchFamily="66" charset="0"/>
              </a:rPr>
              <a:t>3300/26280=12</a:t>
            </a:r>
            <a:r>
              <a:rPr lang="it-IT" b="1" dirty="0">
                <a:solidFill>
                  <a:srgbClr val="FF0000"/>
                </a:solidFill>
                <a:effectLst>
                  <a:outerShdw blurRad="38100" dist="38100" dir="2700000" algn="tl">
                    <a:srgbClr val="000000">
                      <a:alpha val="43137"/>
                    </a:srgbClr>
                  </a:outerShdw>
                </a:effectLst>
                <a:latin typeface="Comic Sans MS" panose="030F0702030302020204" pitchFamily="66" charset="0"/>
              </a:rPr>
              <a:t>.%. </a:t>
            </a:r>
          </a:p>
          <a:p>
            <a:r>
              <a:rPr lang="it-IT" dirty="0">
                <a:latin typeface="Comic Sans MS" panose="030F0702030302020204" pitchFamily="66" charset="0"/>
              </a:rPr>
              <a:t>Calcolando </a:t>
            </a:r>
            <a:r>
              <a:rPr lang="it-IT" b="1" dirty="0">
                <a:solidFill>
                  <a:srgbClr val="FF0000"/>
                </a:solidFill>
                <a:effectLst>
                  <a:outerShdw blurRad="38100" dist="38100" dir="2700000" algn="tl">
                    <a:srgbClr val="000000">
                      <a:alpha val="43137"/>
                    </a:srgbClr>
                  </a:outerShdw>
                </a:effectLst>
                <a:latin typeface="Comic Sans MS" panose="030F0702030302020204" pitchFamily="66" charset="0"/>
              </a:rPr>
              <a:t>20 anni </a:t>
            </a:r>
            <a:r>
              <a:rPr lang="it-IT" dirty="0">
                <a:latin typeface="Comic Sans MS" panose="030F0702030302020204" pitchFamily="66" charset="0"/>
              </a:rPr>
              <a:t>di lavoro della cella </a:t>
            </a:r>
            <a:r>
              <a:rPr lang="it-IT" dirty="0" smtClean="0">
                <a:latin typeface="Comic Sans MS" panose="030F0702030302020204" pitchFamily="66" charset="0"/>
              </a:rPr>
              <a:t> </a:t>
            </a:r>
            <a:r>
              <a:rPr lang="it-IT" dirty="0">
                <a:latin typeface="Comic Sans MS" panose="030F0702030302020204" pitchFamily="66" charset="0"/>
              </a:rPr>
              <a:t>abbiamo 20x3300 kWh = 66000 kWh=</a:t>
            </a:r>
            <a:r>
              <a:rPr lang="it-IT" b="1" dirty="0">
                <a:solidFill>
                  <a:srgbClr val="FF0000"/>
                </a:solidFill>
                <a:effectLst>
                  <a:outerShdw blurRad="38100" dist="38100" dir="2700000" algn="tl">
                    <a:srgbClr val="000000">
                      <a:alpha val="43137"/>
                    </a:srgbClr>
                  </a:outerShdw>
                </a:effectLst>
                <a:latin typeface="Comic Sans MS" panose="030F0702030302020204" pitchFamily="66" charset="0"/>
              </a:rPr>
              <a:t>66MWh</a:t>
            </a:r>
            <a:r>
              <a:rPr lang="it-IT" dirty="0">
                <a:latin typeface="Comic Sans MS" panose="030F0702030302020204" pitchFamily="66" charset="0"/>
              </a:rPr>
              <a:t>. </a:t>
            </a:r>
            <a:endParaRPr lang="it-IT" dirty="0" smtClean="0">
              <a:latin typeface="Comic Sans MS" panose="030F0702030302020204" pitchFamily="66" charset="0"/>
            </a:endParaRPr>
          </a:p>
          <a:p>
            <a:r>
              <a:rPr lang="it-IT" dirty="0" smtClean="0">
                <a:latin typeface="Comic Sans MS" panose="030F0702030302020204" pitchFamily="66" charset="0"/>
              </a:rPr>
              <a:t>Oggi </a:t>
            </a:r>
            <a:r>
              <a:rPr lang="it-IT" dirty="0">
                <a:latin typeface="Comic Sans MS" panose="030F0702030302020204" pitchFamily="66" charset="0"/>
              </a:rPr>
              <a:t>un impianto domestico costa </a:t>
            </a:r>
            <a:r>
              <a:rPr lang="it-IT" b="1" dirty="0">
                <a:solidFill>
                  <a:srgbClr val="FF0000"/>
                </a:solidFill>
                <a:latin typeface="Comic Sans MS" panose="030F0702030302020204" pitchFamily="66" charset="0"/>
              </a:rPr>
              <a:t>7</a:t>
            </a:r>
            <a:r>
              <a:rPr lang="it-IT" b="1" dirty="0" smtClean="0">
                <a:solidFill>
                  <a:srgbClr val="FF0000"/>
                </a:solidFill>
                <a:latin typeface="Comic Sans MS" panose="030F0702030302020204" pitchFamily="66" charset="0"/>
              </a:rPr>
              <a:t>000 Euro. </a:t>
            </a:r>
            <a:r>
              <a:rPr lang="it-IT" dirty="0" smtClean="0">
                <a:latin typeface="Comic Sans MS" panose="030F0702030302020204" pitchFamily="66" charset="0"/>
              </a:rPr>
              <a:t>Otteniamo </a:t>
            </a:r>
            <a:r>
              <a:rPr lang="it-IT" b="1" dirty="0" smtClean="0">
                <a:solidFill>
                  <a:srgbClr val="FF0000"/>
                </a:solidFill>
                <a:effectLst>
                  <a:outerShdw blurRad="38100" dist="38100" dir="2700000" algn="tl">
                    <a:srgbClr val="000000">
                      <a:alpha val="43137"/>
                    </a:srgbClr>
                  </a:outerShdw>
                </a:effectLst>
                <a:latin typeface="Comic Sans MS" panose="030F0702030302020204" pitchFamily="66" charset="0"/>
              </a:rPr>
              <a:t>7000/66=110 </a:t>
            </a:r>
            <a:r>
              <a:rPr lang="it-IT" b="1" dirty="0">
                <a:solidFill>
                  <a:srgbClr val="FF0000"/>
                </a:solidFill>
                <a:effectLst>
                  <a:outerShdw blurRad="38100" dist="38100" dir="2700000" algn="tl">
                    <a:srgbClr val="000000">
                      <a:alpha val="43137"/>
                    </a:srgbClr>
                  </a:outerShdw>
                </a:effectLst>
                <a:latin typeface="Comic Sans MS" panose="030F0702030302020204" pitchFamily="66" charset="0"/>
              </a:rPr>
              <a:t>Euro MWh</a:t>
            </a:r>
            <a:r>
              <a:rPr lang="it-IT" dirty="0">
                <a:latin typeface="Comic Sans MS" panose="030F0702030302020204" pitchFamily="66" charset="0"/>
              </a:rPr>
              <a:t>. Tenendo conto anche delle perdite per immagazzinamento (che comunque sarebbero solo una parte), otteniamo </a:t>
            </a:r>
            <a:r>
              <a:rPr lang="it-IT" b="1" dirty="0" smtClean="0">
                <a:solidFill>
                  <a:srgbClr val="FF0000"/>
                </a:solidFill>
                <a:effectLst>
                  <a:outerShdw blurRad="38100" dist="38100" dir="2700000" algn="tl">
                    <a:srgbClr val="000000">
                      <a:alpha val="43137"/>
                    </a:srgbClr>
                  </a:outerShdw>
                </a:effectLst>
                <a:latin typeface="Comic Sans MS" panose="030F0702030302020204" pitchFamily="66" charset="0"/>
              </a:rPr>
              <a:t>110/0.75=150 Euro/MWh</a:t>
            </a:r>
            <a:r>
              <a:rPr lang="it-IT" dirty="0">
                <a:latin typeface="Comic Sans MS" panose="030F0702030302020204" pitchFamily="66" charset="0"/>
              </a:rPr>
              <a:t>. </a:t>
            </a:r>
          </a:p>
          <a:p>
            <a:r>
              <a:rPr lang="it-IT" dirty="0">
                <a:latin typeface="Comic Sans MS" panose="030F0702030302020204" pitchFamily="66" charset="0"/>
              </a:rPr>
              <a:t>C</a:t>
            </a:r>
            <a:r>
              <a:rPr lang="it-IT" dirty="0" smtClean="0">
                <a:latin typeface="Comic Sans MS" panose="030F0702030302020204" pitchFamily="66" charset="0"/>
              </a:rPr>
              <a:t>on </a:t>
            </a:r>
            <a:r>
              <a:rPr lang="it-IT" dirty="0">
                <a:latin typeface="Comic Sans MS" panose="030F0702030302020204" pitchFamily="66" charset="0"/>
              </a:rPr>
              <a:t>un incentivo di </a:t>
            </a:r>
            <a:r>
              <a:rPr lang="it-IT" dirty="0" err="1">
                <a:latin typeface="Comic Sans MS" panose="030F0702030302020204" pitchFamily="66" charset="0"/>
              </a:rPr>
              <a:t>cira</a:t>
            </a:r>
            <a:r>
              <a:rPr lang="it-IT" dirty="0">
                <a:latin typeface="Comic Sans MS" panose="030F0702030302020204" pitchFamily="66" charset="0"/>
              </a:rPr>
              <a:t> 0.44 Euro/ kWh, in 20 anni si ricavano almeno 66000x0.44=29000 Euro, con un </a:t>
            </a:r>
            <a:r>
              <a:rPr lang="it-IT" b="1" dirty="0">
                <a:solidFill>
                  <a:srgbClr val="FF0000"/>
                </a:solidFill>
                <a:effectLst>
                  <a:outerShdw blurRad="38100" dist="38100" dir="2700000" algn="tl">
                    <a:srgbClr val="000000">
                      <a:alpha val="43137"/>
                    </a:srgbClr>
                  </a:outerShdw>
                </a:effectLst>
                <a:latin typeface="Comic Sans MS" panose="030F0702030302020204" pitchFamily="66" charset="0"/>
              </a:rPr>
              <a:t>guadagno di circa 14 mila </a:t>
            </a:r>
            <a:r>
              <a:rPr lang="it-IT" b="1" dirty="0" smtClean="0">
                <a:solidFill>
                  <a:srgbClr val="FF0000"/>
                </a:solidFill>
                <a:effectLst>
                  <a:outerShdw blurRad="38100" dist="38100" dir="2700000" algn="tl">
                    <a:srgbClr val="000000">
                      <a:alpha val="43137"/>
                    </a:srgbClr>
                  </a:outerShdw>
                </a:effectLst>
                <a:latin typeface="Comic Sans MS" panose="030F0702030302020204" pitchFamily="66" charset="0"/>
              </a:rPr>
              <a:t>Euro (con gli incentivi il costo era 15.000 Euro).</a:t>
            </a:r>
          </a:p>
          <a:p>
            <a:pPr marL="0" indent="0">
              <a:buNone/>
            </a:pPr>
            <a:endParaRPr lang="it-IT" b="1" dirty="0">
              <a:solidFill>
                <a:srgbClr val="FF0000"/>
              </a:solidFill>
              <a:effectLst>
                <a:outerShdw blurRad="38100" dist="38100" dir="2700000" algn="tl">
                  <a:srgbClr val="000000">
                    <a:alpha val="43137"/>
                  </a:srgbClr>
                </a:outerShdw>
              </a:effectLst>
              <a:latin typeface="Comic Sans MS" panose="030F0702030302020204" pitchFamily="66" charset="0"/>
            </a:endParaRPr>
          </a:p>
          <a:p>
            <a:r>
              <a:rPr lang="it-IT" b="1" dirty="0">
                <a:solidFill>
                  <a:srgbClr val="FF0000"/>
                </a:solidFill>
                <a:effectLst>
                  <a:outerShdw blurRad="38100" dist="38100" dir="2700000" algn="tl">
                    <a:srgbClr val="000000">
                      <a:alpha val="43137"/>
                    </a:srgbClr>
                  </a:outerShdw>
                </a:effectLst>
                <a:latin typeface="Comic Sans MS" panose="030F0702030302020204" pitchFamily="66" charset="0"/>
              </a:rPr>
              <a:t>La comunità </a:t>
            </a:r>
            <a:r>
              <a:rPr lang="it-IT" b="1" dirty="0" smtClean="0">
                <a:solidFill>
                  <a:srgbClr val="FF0000"/>
                </a:solidFill>
                <a:effectLst>
                  <a:outerShdw blurRad="38100" dist="38100" dir="2700000" algn="tl">
                    <a:srgbClr val="000000">
                      <a:alpha val="43137"/>
                    </a:srgbClr>
                  </a:outerShdw>
                </a:effectLst>
                <a:latin typeface="Comic Sans MS" panose="030F0702030302020204" pitchFamily="66" charset="0"/>
              </a:rPr>
              <a:t>europea, </a:t>
            </a:r>
            <a:r>
              <a:rPr lang="it-IT" dirty="0" smtClean="0">
                <a:latin typeface="Comic Sans MS" panose="030F0702030302020204" pitchFamily="66" charset="0"/>
              </a:rPr>
              <a:t>nei suoi siti ufficiali, </a:t>
            </a:r>
            <a:r>
              <a:rPr lang="it-IT" b="1" dirty="0">
                <a:solidFill>
                  <a:srgbClr val="FF0000"/>
                </a:solidFill>
                <a:effectLst>
                  <a:outerShdw blurRad="38100" dist="38100" dir="2700000" algn="tl">
                    <a:srgbClr val="000000">
                      <a:alpha val="43137"/>
                    </a:srgbClr>
                  </a:outerShdw>
                </a:effectLst>
                <a:latin typeface="Comic Sans MS" panose="030F0702030302020204" pitchFamily="66" charset="0"/>
              </a:rPr>
              <a:t>quota nucleare e carbone a 70 Euro MWh e il gas a 85 Euro MWh, considerando, per il gas e il carbone, una carbon </a:t>
            </a:r>
            <a:r>
              <a:rPr lang="it-IT" b="1" dirty="0" err="1">
                <a:solidFill>
                  <a:srgbClr val="FF0000"/>
                </a:solidFill>
                <a:effectLst>
                  <a:outerShdw blurRad="38100" dist="38100" dir="2700000" algn="tl">
                    <a:srgbClr val="000000">
                      <a:alpha val="43137"/>
                    </a:srgbClr>
                  </a:outerShdw>
                </a:effectLst>
                <a:latin typeface="Comic Sans MS" panose="030F0702030302020204" pitchFamily="66" charset="0"/>
              </a:rPr>
              <a:t>tax</a:t>
            </a:r>
            <a:r>
              <a:rPr lang="it-IT" b="1" dirty="0">
                <a:solidFill>
                  <a:srgbClr val="FF0000"/>
                </a:solidFill>
                <a:effectLst>
                  <a:outerShdw blurRad="38100" dist="38100" dir="2700000" algn="tl">
                    <a:srgbClr val="000000">
                      <a:alpha val="43137"/>
                    </a:srgbClr>
                  </a:outerShdw>
                </a:effectLst>
                <a:latin typeface="Comic Sans MS" panose="030F0702030302020204" pitchFamily="66" charset="0"/>
              </a:rPr>
              <a:t> di 20 Euro per tonnellata di CO2.</a:t>
            </a:r>
          </a:p>
          <a:p>
            <a:endParaRPr lang="it-IT" dirty="0">
              <a:latin typeface="Comic Sans MS" panose="030F0702030302020204" pitchFamily="66" charset="0"/>
            </a:endParaRPr>
          </a:p>
        </p:txBody>
      </p:sp>
      <p:sp>
        <p:nvSpPr>
          <p:cNvPr id="4" name="Segnaposto numero diapositiva 3"/>
          <p:cNvSpPr>
            <a:spLocks noGrp="1"/>
          </p:cNvSpPr>
          <p:nvPr>
            <p:ph type="sldNum" sz="quarter" idx="12"/>
          </p:nvPr>
        </p:nvSpPr>
        <p:spPr/>
        <p:txBody>
          <a:bodyPr/>
          <a:lstStyle/>
          <a:p>
            <a:fld id="{B007B441-5312-499D-93C3-6E37886527FA}" type="slidenum">
              <a:rPr lang="it-IT" smtClean="0"/>
              <a:pPr/>
              <a:t>118</a:t>
            </a:fld>
            <a:endParaRPr lang="it-IT"/>
          </a:p>
        </p:txBody>
      </p:sp>
      <p:sp>
        <p:nvSpPr>
          <p:cNvPr id="5" name="CasellaDiTesto 4"/>
          <p:cNvSpPr txBox="1"/>
          <p:nvPr/>
        </p:nvSpPr>
        <p:spPr>
          <a:xfrm>
            <a:off x="1917847" y="-27384"/>
            <a:ext cx="4958409" cy="954107"/>
          </a:xfrm>
          <a:prstGeom prst="rect">
            <a:avLst/>
          </a:prstGeom>
          <a:noFill/>
        </p:spPr>
        <p:txBody>
          <a:bodyPr wrap="none" rtlCol="0">
            <a:spAutoFit/>
          </a:bodyPr>
          <a:lstStyle/>
          <a:p>
            <a:r>
              <a:rPr lang="it-IT" sz="2800" b="1" dirty="0">
                <a:solidFill>
                  <a:srgbClr val="FF0000"/>
                </a:solidFill>
                <a:effectLst>
                  <a:outerShdw blurRad="38100" dist="38100" dir="2700000" algn="tl">
                    <a:srgbClr val="000000">
                      <a:alpha val="43137"/>
                    </a:srgbClr>
                  </a:outerShdw>
                </a:effectLst>
                <a:latin typeface="Comic Sans MS" panose="030F0702030302020204" pitchFamily="66" charset="0"/>
              </a:rPr>
              <a:t> impianto solare domestico </a:t>
            </a:r>
            <a:endParaRPr lang="it-IT" sz="2800" b="1" dirty="0" smtClean="0">
              <a:solidFill>
                <a:srgbClr val="FF0000"/>
              </a:solidFill>
              <a:effectLst>
                <a:outerShdw blurRad="38100" dist="38100" dir="2700000" algn="tl">
                  <a:srgbClr val="000000">
                    <a:alpha val="43137"/>
                  </a:srgbClr>
                </a:outerShdw>
              </a:effectLst>
              <a:latin typeface="Comic Sans MS" panose="030F0702030302020204" pitchFamily="66" charset="0"/>
            </a:endParaRPr>
          </a:p>
          <a:p>
            <a:r>
              <a:rPr lang="it-IT" sz="2800" b="1" dirty="0" smtClean="0">
                <a:solidFill>
                  <a:srgbClr val="FF0000"/>
                </a:solidFill>
                <a:effectLst>
                  <a:outerShdw blurRad="38100" dist="38100" dir="2700000" algn="tl">
                    <a:srgbClr val="000000">
                      <a:alpha val="43137"/>
                    </a:srgbClr>
                  </a:outerShdw>
                </a:effectLst>
                <a:latin typeface="Comic Sans MS" panose="030F0702030302020204" pitchFamily="66" charset="0"/>
              </a:rPr>
              <a:t>    installato  a Pavia</a:t>
            </a:r>
            <a:endParaRPr lang="it-IT" sz="2800" b="1" dirty="0">
              <a:solidFill>
                <a:srgbClr val="FF0000"/>
              </a:solidFill>
              <a:effectLst>
                <a:outerShdw blurRad="38100" dist="38100" dir="2700000" algn="tl">
                  <a:srgbClr val="000000">
                    <a:alpha val="43137"/>
                  </a:srgbClr>
                </a:outerShdw>
              </a:effectLst>
              <a:latin typeface="Comic Sans MS" panose="030F0702030302020204" pitchFamily="66" charset="0"/>
            </a:endParaRPr>
          </a:p>
        </p:txBody>
      </p:sp>
    </p:spTree>
    <p:extLst>
      <p:ext uri="{BB962C8B-B14F-4D97-AF65-F5344CB8AC3E}">
        <p14:creationId xmlns:p14="http://schemas.microsoft.com/office/powerpoint/2010/main" val="2612389726"/>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p:cNvSpPr>
            <a:spLocks noGrp="1"/>
          </p:cNvSpPr>
          <p:nvPr>
            <p:ph type="sldNum" sz="quarter" idx="12"/>
          </p:nvPr>
        </p:nvSpPr>
        <p:spPr/>
        <p:txBody>
          <a:bodyPr/>
          <a:lstStyle/>
          <a:p>
            <a:fld id="{B007B441-5312-499D-93C3-6E37886527FA}" type="slidenum">
              <a:rPr lang="it-IT" smtClean="0"/>
              <a:pPr/>
              <a:t>119</a:t>
            </a:fld>
            <a:endParaRPr lang="it-IT"/>
          </a:p>
        </p:txBody>
      </p:sp>
      <p:pic>
        <p:nvPicPr>
          <p:cNvPr id="3276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264" y="1124744"/>
            <a:ext cx="9037471" cy="46085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7337737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4"/>
          <p:cNvSpPr txBox="1"/>
          <p:nvPr/>
        </p:nvSpPr>
        <p:spPr>
          <a:xfrm>
            <a:off x="0" y="332656"/>
            <a:ext cx="9072594" cy="1138773"/>
          </a:xfrm>
          <a:prstGeom prst="rect">
            <a:avLst/>
          </a:prstGeom>
          <a:solidFill>
            <a:srgbClr val="FFFF00"/>
          </a:solidFill>
        </p:spPr>
        <p:txBody>
          <a:bodyPr wrap="square" rtlCol="0">
            <a:spAutoFit/>
          </a:bodyPr>
          <a:lstStyle/>
          <a:p>
            <a:r>
              <a:rPr lang="it-IT" sz="3600" b="1" dirty="0" smtClean="0">
                <a:solidFill>
                  <a:srgbClr val="FF0000"/>
                </a:solidFill>
                <a:effectLst>
                  <a:outerShdw blurRad="38100" dist="38100" dir="2700000" algn="tl">
                    <a:srgbClr val="000000">
                      <a:alpha val="43137"/>
                    </a:srgbClr>
                  </a:outerShdw>
                </a:effectLst>
              </a:rPr>
              <a:t>Italia</a:t>
            </a:r>
            <a:r>
              <a:rPr lang="it-IT" sz="3200" b="1" dirty="0" smtClean="0">
                <a:effectLst>
                  <a:outerShdw blurRad="38100" dist="38100" dir="2700000" algn="tl">
                    <a:srgbClr val="000000">
                      <a:alpha val="43137"/>
                    </a:srgbClr>
                  </a:outerShdw>
                </a:effectLst>
              </a:rPr>
              <a:t>  (2%)                240 GW            2100 </a:t>
            </a:r>
            <a:r>
              <a:rPr lang="it-IT" sz="3200" b="1" dirty="0" err="1" smtClean="0">
                <a:effectLst>
                  <a:outerShdw blurRad="38100" dist="38100" dir="2700000" algn="tl">
                    <a:srgbClr val="000000">
                      <a:alpha val="43137"/>
                    </a:srgbClr>
                  </a:outerShdw>
                </a:effectLst>
              </a:rPr>
              <a:t>TWh</a:t>
            </a:r>
            <a:r>
              <a:rPr lang="it-IT" sz="3200" b="1" dirty="0" smtClean="0">
                <a:effectLst>
                  <a:outerShdw blurRad="38100" dist="38100" dir="2700000" algn="tl">
                    <a:srgbClr val="000000">
                      <a:alpha val="43137"/>
                    </a:srgbClr>
                  </a:outerShdw>
                </a:effectLst>
              </a:rPr>
              <a:t> </a:t>
            </a:r>
            <a:r>
              <a:rPr lang="it-IT" sz="2000" b="1" dirty="0" smtClean="0">
                <a:effectLst>
                  <a:outerShdw blurRad="38100" dist="38100" dir="2700000" algn="tl">
                    <a:srgbClr val="000000">
                      <a:alpha val="43137"/>
                    </a:srgbClr>
                  </a:outerShdw>
                </a:effectLst>
              </a:rPr>
              <a:t>= 180 </a:t>
            </a:r>
            <a:r>
              <a:rPr lang="it-IT" sz="2000" b="1" dirty="0" err="1" smtClean="0">
                <a:effectLst>
                  <a:outerShdw blurRad="38100" dist="38100" dir="2700000" algn="tl">
                    <a:srgbClr val="000000">
                      <a:alpha val="43137"/>
                    </a:srgbClr>
                  </a:outerShdw>
                </a:effectLst>
              </a:rPr>
              <a:t>Mtep</a:t>
            </a:r>
            <a:r>
              <a:rPr lang="it-IT" sz="3200" b="1" dirty="0" smtClean="0">
                <a:effectLst>
                  <a:outerShdw blurRad="38100" dist="38100" dir="2700000" algn="tl">
                    <a:srgbClr val="000000">
                      <a:alpha val="43137"/>
                    </a:srgbClr>
                  </a:outerShdw>
                </a:effectLst>
              </a:rPr>
              <a:t>                       </a:t>
            </a:r>
          </a:p>
          <a:p>
            <a:r>
              <a:rPr lang="it-IT" sz="3200" b="1" dirty="0" smtClean="0">
                <a:effectLst>
                  <a:outerShdw blurRad="38100" dist="38100" dir="2700000" algn="tl">
                    <a:srgbClr val="000000">
                      <a:alpha val="43137"/>
                    </a:srgbClr>
                  </a:outerShdw>
                </a:effectLst>
              </a:rPr>
              <a:t>World                  15.000 GW       130.000 </a:t>
            </a:r>
            <a:r>
              <a:rPr lang="it-IT" sz="3200" b="1" dirty="0" err="1" smtClean="0">
                <a:effectLst>
                  <a:outerShdw blurRad="38100" dist="38100" dir="2700000" algn="tl">
                    <a:srgbClr val="000000">
                      <a:alpha val="43137"/>
                    </a:srgbClr>
                  </a:outerShdw>
                </a:effectLst>
              </a:rPr>
              <a:t>TWh</a:t>
            </a:r>
            <a:r>
              <a:rPr lang="it-IT" b="1" dirty="0" smtClean="0">
                <a:effectLst>
                  <a:outerShdw blurRad="38100" dist="38100" dir="2700000" algn="tl">
                    <a:srgbClr val="000000">
                      <a:alpha val="43137"/>
                    </a:srgbClr>
                  </a:outerShdw>
                </a:effectLst>
              </a:rPr>
              <a:t>= 10.400 </a:t>
            </a:r>
            <a:r>
              <a:rPr lang="it-IT" b="1" dirty="0" err="1" smtClean="0">
                <a:effectLst>
                  <a:outerShdw blurRad="38100" dist="38100" dir="2700000" algn="tl">
                    <a:srgbClr val="000000">
                      <a:alpha val="43137"/>
                    </a:srgbClr>
                  </a:outerShdw>
                </a:effectLst>
              </a:rPr>
              <a:t>MTep</a:t>
            </a:r>
            <a:endParaRPr lang="it-IT" b="1" dirty="0">
              <a:effectLst>
                <a:outerShdw blurRad="38100" dist="38100" dir="2700000" algn="tl">
                  <a:srgbClr val="000000">
                    <a:alpha val="43137"/>
                  </a:srgbClr>
                </a:outerShdw>
              </a:effectLst>
            </a:endParaRPr>
          </a:p>
        </p:txBody>
      </p:sp>
      <p:sp>
        <p:nvSpPr>
          <p:cNvPr id="9" name="Cubo 8"/>
          <p:cNvSpPr/>
          <p:nvPr/>
        </p:nvSpPr>
        <p:spPr>
          <a:xfrm rot="16200000">
            <a:off x="1143396" y="592909"/>
            <a:ext cx="1960664" cy="4032448"/>
          </a:xfrm>
          <a:prstGeom prst="cube">
            <a:avLst>
              <a:gd name="adj" fmla="val 64272"/>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asellaDiTesto 9"/>
          <p:cNvSpPr txBox="1"/>
          <p:nvPr/>
        </p:nvSpPr>
        <p:spPr>
          <a:xfrm rot="2728346">
            <a:off x="264350" y="3015466"/>
            <a:ext cx="694421" cy="400110"/>
          </a:xfrm>
          <a:prstGeom prst="rect">
            <a:avLst/>
          </a:prstGeom>
          <a:noFill/>
        </p:spPr>
        <p:txBody>
          <a:bodyPr wrap="none" rtlCol="0">
            <a:spAutoFit/>
          </a:bodyPr>
          <a:lstStyle/>
          <a:p>
            <a:r>
              <a:rPr lang="it-IT" sz="2000" dirty="0" smtClean="0"/>
              <a:t>1 km</a:t>
            </a:r>
            <a:endParaRPr lang="en-US" sz="2000" dirty="0"/>
          </a:p>
        </p:txBody>
      </p:sp>
      <p:sp>
        <p:nvSpPr>
          <p:cNvPr id="11" name="CasellaDiTesto 10"/>
          <p:cNvSpPr txBox="1"/>
          <p:nvPr/>
        </p:nvSpPr>
        <p:spPr>
          <a:xfrm>
            <a:off x="2465943" y="3675987"/>
            <a:ext cx="694421" cy="400110"/>
          </a:xfrm>
          <a:prstGeom prst="rect">
            <a:avLst/>
          </a:prstGeom>
          <a:noFill/>
        </p:spPr>
        <p:txBody>
          <a:bodyPr wrap="none" rtlCol="0">
            <a:spAutoFit/>
          </a:bodyPr>
          <a:lstStyle/>
          <a:p>
            <a:r>
              <a:rPr lang="it-IT" sz="2000" dirty="0" smtClean="0"/>
              <a:t>1 km</a:t>
            </a:r>
            <a:endParaRPr lang="en-US" sz="2000" dirty="0"/>
          </a:p>
        </p:txBody>
      </p:sp>
      <p:sp>
        <p:nvSpPr>
          <p:cNvPr id="12" name="CasellaDiTesto 11"/>
          <p:cNvSpPr txBox="1"/>
          <p:nvPr/>
        </p:nvSpPr>
        <p:spPr>
          <a:xfrm>
            <a:off x="4139953" y="2984688"/>
            <a:ext cx="965329" cy="461665"/>
          </a:xfrm>
          <a:prstGeom prst="rect">
            <a:avLst/>
          </a:prstGeom>
          <a:noFill/>
        </p:spPr>
        <p:txBody>
          <a:bodyPr wrap="none" rtlCol="0">
            <a:spAutoFit/>
          </a:bodyPr>
          <a:lstStyle/>
          <a:p>
            <a:r>
              <a:rPr lang="it-IT" sz="2400" dirty="0" smtClean="0"/>
              <a:t>200 m</a:t>
            </a:r>
            <a:endParaRPr lang="en-US" sz="2400" dirty="0"/>
          </a:p>
        </p:txBody>
      </p:sp>
      <p:sp>
        <p:nvSpPr>
          <p:cNvPr id="13" name="CasellaDiTesto 12"/>
          <p:cNvSpPr txBox="1"/>
          <p:nvPr/>
        </p:nvSpPr>
        <p:spPr>
          <a:xfrm>
            <a:off x="695170" y="1743200"/>
            <a:ext cx="2346733" cy="461665"/>
          </a:xfrm>
          <a:prstGeom prst="rect">
            <a:avLst/>
          </a:prstGeom>
          <a:solidFill>
            <a:schemeClr val="tx1"/>
          </a:solidFill>
        </p:spPr>
        <p:txBody>
          <a:bodyPr wrap="none" rtlCol="0">
            <a:spAutoFit/>
          </a:bodyPr>
          <a:lstStyle/>
          <a:p>
            <a:r>
              <a:rPr lang="it-IT" sz="2400" b="1" dirty="0" smtClean="0">
                <a:solidFill>
                  <a:schemeClr val="bg1"/>
                </a:solidFill>
              </a:rPr>
              <a:t>Italia = 180 </a:t>
            </a:r>
            <a:r>
              <a:rPr lang="it-IT" sz="2400" b="1" dirty="0" err="1" smtClean="0">
                <a:solidFill>
                  <a:schemeClr val="bg1"/>
                </a:solidFill>
              </a:rPr>
              <a:t>Mtep</a:t>
            </a:r>
            <a:endParaRPr lang="en-US" sz="2400" b="1" dirty="0">
              <a:solidFill>
                <a:schemeClr val="bg1"/>
              </a:solidFill>
            </a:endParaRPr>
          </a:p>
        </p:txBody>
      </p:sp>
      <p:sp>
        <p:nvSpPr>
          <p:cNvPr id="16" name="Segnaposto numero diapositiva 15"/>
          <p:cNvSpPr>
            <a:spLocks noGrp="1"/>
          </p:cNvSpPr>
          <p:nvPr>
            <p:ph type="sldNum" sz="quarter" idx="12"/>
          </p:nvPr>
        </p:nvSpPr>
        <p:spPr/>
        <p:txBody>
          <a:bodyPr/>
          <a:lstStyle/>
          <a:p>
            <a:fld id="{B007B441-5312-499D-93C3-6E37886527FA}" type="slidenum">
              <a:rPr lang="it-IT" smtClean="0"/>
              <a:pPr/>
              <a:t>12</a:t>
            </a:fld>
            <a:endParaRPr lang="it-IT"/>
          </a:p>
        </p:txBody>
      </p:sp>
      <p:sp>
        <p:nvSpPr>
          <p:cNvPr id="2" name="CasellaDiTesto 1"/>
          <p:cNvSpPr txBox="1"/>
          <p:nvPr/>
        </p:nvSpPr>
        <p:spPr>
          <a:xfrm>
            <a:off x="225456" y="4295998"/>
            <a:ext cx="4133889" cy="1077218"/>
          </a:xfrm>
          <a:prstGeom prst="rect">
            <a:avLst/>
          </a:prstGeom>
          <a:solidFill>
            <a:schemeClr val="bg2"/>
          </a:solidFill>
        </p:spPr>
        <p:txBody>
          <a:bodyPr wrap="none" rtlCol="0">
            <a:spAutoFit/>
          </a:bodyPr>
          <a:lstStyle/>
          <a:p>
            <a:r>
              <a:rPr lang="it-IT" sz="3200" b="1" dirty="0" smtClean="0"/>
              <a:t>Lago Maggiore </a:t>
            </a:r>
          </a:p>
          <a:p>
            <a:r>
              <a:rPr lang="it-IT" sz="3200" b="1" dirty="0" smtClean="0"/>
              <a:t>prosciugato in 170 anni</a:t>
            </a:r>
            <a:endParaRPr lang="it-IT" sz="3200" b="1" dirty="0"/>
          </a:p>
        </p:txBody>
      </p:sp>
      <p:sp>
        <p:nvSpPr>
          <p:cNvPr id="3" name="CasellaDiTesto 2"/>
          <p:cNvSpPr txBox="1"/>
          <p:nvPr/>
        </p:nvSpPr>
        <p:spPr>
          <a:xfrm>
            <a:off x="4863617" y="1452111"/>
            <a:ext cx="3812839" cy="584775"/>
          </a:xfrm>
          <a:prstGeom prst="rect">
            <a:avLst/>
          </a:prstGeom>
          <a:solidFill>
            <a:srgbClr val="FFC000"/>
          </a:solidFill>
        </p:spPr>
        <p:txBody>
          <a:bodyPr wrap="none" rtlCol="0">
            <a:spAutoFit/>
          </a:bodyPr>
          <a:lstStyle/>
          <a:p>
            <a:r>
              <a:rPr lang="it-IT" sz="3200" b="1" dirty="0" smtClean="0">
                <a:effectLst>
                  <a:outerShdw blurRad="38100" dist="38100" dir="2700000" algn="tl">
                    <a:srgbClr val="000000">
                      <a:alpha val="43137"/>
                    </a:srgbClr>
                  </a:outerShdw>
                </a:effectLst>
              </a:rPr>
              <a:t>280 MLD, 19% del PIL</a:t>
            </a:r>
            <a:endParaRPr lang="it-IT" sz="3200" b="1" dirty="0">
              <a:effectLst>
                <a:outerShdw blurRad="38100" dist="38100" dir="2700000" algn="tl">
                  <a:srgbClr val="000000">
                    <a:alpha val="43137"/>
                  </a:srgbClr>
                </a:outerShdw>
              </a:effectLst>
            </a:endParaRPr>
          </a:p>
        </p:txBody>
      </p:sp>
      <p:sp>
        <p:nvSpPr>
          <p:cNvPr id="4" name="CasellaDiTesto 3"/>
          <p:cNvSpPr txBox="1"/>
          <p:nvPr/>
        </p:nvSpPr>
        <p:spPr>
          <a:xfrm>
            <a:off x="5067205" y="2526283"/>
            <a:ext cx="4041299" cy="3416320"/>
          </a:xfrm>
          <a:prstGeom prst="rect">
            <a:avLst/>
          </a:prstGeom>
          <a:solidFill>
            <a:schemeClr val="bg2"/>
          </a:solidFill>
        </p:spPr>
        <p:txBody>
          <a:bodyPr wrap="none" rtlCol="0">
            <a:spAutoFit/>
          </a:bodyPr>
          <a:lstStyle/>
          <a:p>
            <a:r>
              <a:rPr lang="it-IT" sz="3600" b="1" dirty="0" smtClean="0">
                <a:solidFill>
                  <a:srgbClr val="FF0000"/>
                </a:solidFill>
                <a:effectLst>
                  <a:outerShdw blurRad="38100" dist="38100" dir="2700000" algn="tl">
                    <a:srgbClr val="000000">
                      <a:alpha val="43137"/>
                    </a:srgbClr>
                  </a:outerShdw>
                </a:effectLst>
              </a:rPr>
              <a:t>Consumo reale </a:t>
            </a:r>
          </a:p>
          <a:p>
            <a:r>
              <a:rPr lang="it-IT" sz="3600" b="1" dirty="0" smtClean="0">
                <a:solidFill>
                  <a:srgbClr val="FF0000"/>
                </a:solidFill>
                <a:effectLst>
                  <a:outerShdw blurRad="38100" dist="38100" dir="2700000" algn="tl">
                    <a:srgbClr val="000000">
                      <a:alpha val="43137"/>
                    </a:srgbClr>
                  </a:outerShdw>
                </a:effectLst>
              </a:rPr>
              <a:t>Idrocarburi (</a:t>
            </a:r>
            <a:r>
              <a:rPr lang="it-IT" sz="3600" b="1" dirty="0" err="1" smtClean="0">
                <a:solidFill>
                  <a:srgbClr val="FF0000"/>
                </a:solidFill>
                <a:effectLst>
                  <a:outerShdw blurRad="38100" dist="38100" dir="2700000" algn="tl">
                    <a:srgbClr val="000000">
                      <a:alpha val="43137"/>
                    </a:srgbClr>
                  </a:outerShdw>
                </a:effectLst>
              </a:rPr>
              <a:t>oil+gas</a:t>
            </a:r>
            <a:r>
              <a:rPr lang="it-IT" sz="3600" b="1" dirty="0" smtClean="0">
                <a:solidFill>
                  <a:srgbClr val="FF0000"/>
                </a:solidFill>
                <a:effectLst>
                  <a:outerShdw blurRad="38100" dist="38100" dir="2700000" algn="tl">
                    <a:srgbClr val="000000">
                      <a:alpha val="43137"/>
                    </a:srgbClr>
                  </a:outerShdw>
                </a:effectLst>
              </a:rPr>
              <a:t>)</a:t>
            </a:r>
          </a:p>
          <a:p>
            <a:r>
              <a:rPr lang="it-IT" sz="3600" b="1" dirty="0" smtClean="0">
                <a:solidFill>
                  <a:srgbClr val="FF0000"/>
                </a:solidFill>
                <a:effectLst>
                  <a:outerShdw blurRad="38100" dist="38100" dir="2700000" algn="tl">
                    <a:srgbClr val="000000">
                      <a:alpha val="43137"/>
                    </a:srgbClr>
                  </a:outerShdw>
                </a:effectLst>
              </a:rPr>
              <a:t>135 </a:t>
            </a:r>
            <a:r>
              <a:rPr lang="it-IT" sz="3600" b="1" dirty="0" err="1" smtClean="0">
                <a:solidFill>
                  <a:srgbClr val="FF0000"/>
                </a:solidFill>
                <a:effectLst>
                  <a:outerShdw blurRad="38100" dist="38100" dir="2700000" algn="tl">
                    <a:srgbClr val="000000">
                      <a:alpha val="43137"/>
                    </a:srgbClr>
                  </a:outerShdw>
                </a:effectLst>
              </a:rPr>
              <a:t>Mtep</a:t>
            </a:r>
            <a:endParaRPr lang="it-IT" sz="3600" b="1" dirty="0" smtClean="0">
              <a:solidFill>
                <a:srgbClr val="FF0000"/>
              </a:solidFill>
              <a:effectLst>
                <a:outerShdw blurRad="38100" dist="38100" dir="2700000" algn="tl">
                  <a:srgbClr val="000000">
                    <a:alpha val="43137"/>
                  </a:srgbClr>
                </a:outerShdw>
              </a:effectLst>
            </a:endParaRPr>
          </a:p>
          <a:p>
            <a:r>
              <a:rPr lang="it-IT" sz="3600" b="1" dirty="0" smtClean="0">
                <a:solidFill>
                  <a:srgbClr val="FF0000"/>
                </a:solidFill>
                <a:effectLst>
                  <a:outerShdw blurRad="38100" dist="38100" dir="2700000" algn="tl">
                    <a:srgbClr val="000000">
                      <a:alpha val="43137"/>
                    </a:srgbClr>
                  </a:outerShdw>
                </a:effectLst>
              </a:rPr>
              <a:t>Riserve accertate</a:t>
            </a:r>
          </a:p>
          <a:p>
            <a:r>
              <a:rPr lang="it-IT" sz="3600" b="1" dirty="0" smtClean="0">
                <a:solidFill>
                  <a:srgbClr val="FF0000"/>
                </a:solidFill>
                <a:effectLst>
                  <a:outerShdw blurRad="38100" dist="38100" dir="2700000" algn="tl">
                    <a:srgbClr val="000000">
                      <a:alpha val="43137"/>
                    </a:srgbClr>
                  </a:outerShdw>
                </a:effectLst>
              </a:rPr>
              <a:t>120 (700) </a:t>
            </a:r>
            <a:r>
              <a:rPr lang="it-IT" sz="3600" b="1" dirty="0" err="1" smtClean="0">
                <a:solidFill>
                  <a:srgbClr val="FF0000"/>
                </a:solidFill>
                <a:effectLst>
                  <a:outerShdw blurRad="38100" dist="38100" dir="2700000" algn="tl">
                    <a:srgbClr val="000000">
                      <a:alpha val="43137"/>
                    </a:srgbClr>
                  </a:outerShdw>
                </a:effectLst>
              </a:rPr>
              <a:t>Mtep</a:t>
            </a:r>
            <a:endParaRPr lang="it-IT" sz="3600" b="1" dirty="0" smtClean="0">
              <a:solidFill>
                <a:srgbClr val="FF0000"/>
              </a:solidFill>
              <a:effectLst>
                <a:outerShdw blurRad="38100" dist="38100" dir="2700000" algn="tl">
                  <a:srgbClr val="000000">
                    <a:alpha val="43137"/>
                  </a:srgbClr>
                </a:outerShdw>
              </a:effectLst>
            </a:endParaRPr>
          </a:p>
          <a:p>
            <a:r>
              <a:rPr lang="it-IT" sz="3600" b="1" dirty="0" smtClean="0">
                <a:solidFill>
                  <a:srgbClr val="FF0000"/>
                </a:solidFill>
                <a:effectLst>
                  <a:outerShdw blurRad="38100" dist="38100" dir="2700000" algn="tl">
                    <a:srgbClr val="000000">
                      <a:alpha val="43137"/>
                    </a:srgbClr>
                  </a:outerShdw>
                </a:effectLst>
              </a:rPr>
              <a:t>Autonomia: 5 anni</a:t>
            </a:r>
            <a:endParaRPr lang="it-IT" sz="3600" b="1" dirty="0">
              <a:solidFill>
                <a:srgbClr val="FF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344477344"/>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descr="solarer.JPG"/>
          <p:cNvPicPr>
            <a:picLocks noChangeAspect="1"/>
          </p:cNvPicPr>
          <p:nvPr/>
        </p:nvPicPr>
        <p:blipFill>
          <a:blip r:embed="rId2" cstate="print"/>
          <a:stretch>
            <a:fillRect/>
          </a:stretch>
        </p:blipFill>
        <p:spPr>
          <a:xfrm>
            <a:off x="-7030" y="138335"/>
            <a:ext cx="9144000" cy="6098977"/>
          </a:xfrm>
          <a:prstGeom prst="rect">
            <a:avLst/>
          </a:prstGeom>
        </p:spPr>
      </p:pic>
      <p:sp>
        <p:nvSpPr>
          <p:cNvPr id="3" name="CasellaDiTesto 2"/>
          <p:cNvSpPr txBox="1"/>
          <p:nvPr/>
        </p:nvSpPr>
        <p:spPr>
          <a:xfrm>
            <a:off x="539552" y="188640"/>
            <a:ext cx="8411458" cy="1569660"/>
          </a:xfrm>
          <a:prstGeom prst="rect">
            <a:avLst/>
          </a:prstGeom>
          <a:noFill/>
        </p:spPr>
        <p:txBody>
          <a:bodyPr wrap="square" rtlCol="0">
            <a:spAutoFit/>
          </a:bodyPr>
          <a:lstStyle/>
          <a:p>
            <a:r>
              <a:rPr lang="it-IT" sz="2400" b="1" dirty="0" smtClean="0">
                <a:solidFill>
                  <a:schemeClr val="bg1"/>
                </a:solidFill>
              </a:rPr>
              <a:t>nel prossimo futuro il costo potrebbe  diventare </a:t>
            </a:r>
            <a:r>
              <a:rPr lang="it-IT" sz="2400" b="1" dirty="0" err="1" smtClean="0">
                <a:solidFill>
                  <a:schemeClr val="bg1"/>
                </a:solidFill>
              </a:rPr>
              <a:t>competiitivo</a:t>
            </a:r>
            <a:r>
              <a:rPr lang="it-IT" sz="2400" b="1" dirty="0" smtClean="0">
                <a:solidFill>
                  <a:schemeClr val="bg1"/>
                </a:solidFill>
              </a:rPr>
              <a:t> coi</a:t>
            </a:r>
          </a:p>
          <a:p>
            <a:r>
              <a:rPr lang="it-IT" sz="2400" b="1" dirty="0">
                <a:solidFill>
                  <a:schemeClr val="bg1"/>
                </a:solidFill>
              </a:rPr>
              <a:t> </a:t>
            </a:r>
            <a:r>
              <a:rPr lang="it-IT" sz="2400" b="1" dirty="0" err="1" smtClean="0">
                <a:solidFill>
                  <a:schemeClr val="bg1"/>
                </a:solidFill>
              </a:rPr>
              <a:t>combustinili</a:t>
            </a:r>
            <a:r>
              <a:rPr lang="it-IT" sz="2400" b="1" dirty="0" smtClean="0">
                <a:solidFill>
                  <a:schemeClr val="bg1"/>
                </a:solidFill>
              </a:rPr>
              <a:t> fossili </a:t>
            </a:r>
          </a:p>
          <a:p>
            <a:r>
              <a:rPr lang="it-IT" sz="2400" b="1" dirty="0" smtClean="0">
                <a:solidFill>
                  <a:schemeClr val="bg1"/>
                </a:solidFill>
              </a:rPr>
              <a:t>Il 25% dell’energia mondiale potrebbe provenire dal solare termico   entro il 2050</a:t>
            </a:r>
            <a:endParaRPr lang="it-IT" sz="2400" b="1" dirty="0">
              <a:solidFill>
                <a:schemeClr val="bg1"/>
              </a:solidFill>
            </a:endParaRPr>
          </a:p>
        </p:txBody>
      </p:sp>
      <p:sp>
        <p:nvSpPr>
          <p:cNvPr id="5" name="Segnaposto numero diapositiva 4"/>
          <p:cNvSpPr>
            <a:spLocks noGrp="1"/>
          </p:cNvSpPr>
          <p:nvPr>
            <p:ph type="sldNum" sz="quarter" idx="12"/>
          </p:nvPr>
        </p:nvSpPr>
        <p:spPr/>
        <p:txBody>
          <a:bodyPr/>
          <a:lstStyle/>
          <a:p>
            <a:fld id="{B007B441-5312-499D-93C3-6E37886527FA}" type="slidenum">
              <a:rPr lang="it-IT" smtClean="0"/>
              <a:pPr/>
              <a:t>120</a:t>
            </a:fld>
            <a:endParaRPr lang="it-IT"/>
          </a:p>
        </p:txBody>
      </p:sp>
    </p:spTree>
    <p:extLst>
      <p:ext uri="{BB962C8B-B14F-4D97-AF65-F5344CB8AC3E}">
        <p14:creationId xmlns:p14="http://schemas.microsoft.com/office/powerpoint/2010/main" val="1306306928"/>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descr="logo.jpg"/>
          <p:cNvPicPr>
            <a:picLocks noChangeAspect="1"/>
          </p:cNvPicPr>
          <p:nvPr/>
        </p:nvPicPr>
        <p:blipFill>
          <a:blip r:embed="rId2" cstate="print"/>
          <a:stretch>
            <a:fillRect/>
          </a:stretch>
        </p:blipFill>
        <p:spPr>
          <a:xfrm>
            <a:off x="3053" y="44624"/>
            <a:ext cx="9105451" cy="864096"/>
          </a:xfrm>
          <a:prstGeom prst="rect">
            <a:avLst/>
          </a:prstGeom>
        </p:spPr>
      </p:pic>
      <p:pic>
        <p:nvPicPr>
          <p:cNvPr id="151554" name="Picture 2"/>
          <p:cNvPicPr>
            <a:picLocks noChangeAspect="1" noChangeArrowheads="1"/>
          </p:cNvPicPr>
          <p:nvPr/>
        </p:nvPicPr>
        <p:blipFill>
          <a:blip r:embed="rId3" cstate="print"/>
          <a:srcRect/>
          <a:stretch>
            <a:fillRect/>
          </a:stretch>
        </p:blipFill>
        <p:spPr bwMode="auto">
          <a:xfrm>
            <a:off x="-1" y="908720"/>
            <a:ext cx="8808745" cy="5400600"/>
          </a:xfrm>
          <a:prstGeom prst="rect">
            <a:avLst/>
          </a:prstGeom>
          <a:noFill/>
          <a:ln w="9525">
            <a:noFill/>
            <a:miter lim="800000"/>
            <a:headEnd/>
            <a:tailEnd/>
          </a:ln>
        </p:spPr>
      </p:pic>
      <p:sp>
        <p:nvSpPr>
          <p:cNvPr id="5" name="Segnaposto numero diapositiva 4"/>
          <p:cNvSpPr>
            <a:spLocks noGrp="1"/>
          </p:cNvSpPr>
          <p:nvPr>
            <p:ph type="sldNum" sz="quarter" idx="12"/>
          </p:nvPr>
        </p:nvSpPr>
        <p:spPr/>
        <p:txBody>
          <a:bodyPr/>
          <a:lstStyle/>
          <a:p>
            <a:fld id="{B007B441-5312-499D-93C3-6E37886527FA}" type="slidenum">
              <a:rPr lang="it-IT" smtClean="0"/>
              <a:pPr/>
              <a:t>121</a:t>
            </a:fld>
            <a:endParaRPr lang="it-IT"/>
          </a:p>
        </p:txBody>
      </p:sp>
    </p:spTree>
    <p:extLst>
      <p:ext uri="{BB962C8B-B14F-4D97-AF65-F5344CB8AC3E}">
        <p14:creationId xmlns:p14="http://schemas.microsoft.com/office/powerpoint/2010/main" val="3491871493"/>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fontScale="90000"/>
          </a:bodyPr>
          <a:lstStyle/>
          <a:p>
            <a:r>
              <a:rPr lang="it-IT" sz="4000" b="1" dirty="0" smtClean="0">
                <a:solidFill>
                  <a:srgbClr val="FF0000"/>
                </a:solidFill>
                <a:latin typeface="Comic Sans MS" pitchFamily="66" charset="0"/>
              </a:rPr>
              <a:t>An american project</a:t>
            </a:r>
            <a:br>
              <a:rPr lang="it-IT" sz="4000" b="1" dirty="0" smtClean="0">
                <a:solidFill>
                  <a:srgbClr val="FF0000"/>
                </a:solidFill>
                <a:latin typeface="Comic Sans MS" pitchFamily="66" charset="0"/>
              </a:rPr>
            </a:br>
            <a:r>
              <a:rPr lang="it-IT" sz="3100" dirty="0" smtClean="0">
                <a:solidFill>
                  <a:srgbClr val="FF0000"/>
                </a:solidFill>
                <a:latin typeface="Comic Sans MS" pitchFamily="66" charset="0"/>
              </a:rPr>
              <a:t>(source: </a:t>
            </a:r>
            <a:r>
              <a:rPr lang="it-IT" sz="3100" dirty="0" err="1" smtClean="0">
                <a:solidFill>
                  <a:srgbClr val="FF0000"/>
                </a:solidFill>
                <a:latin typeface="Comic Sans MS" pitchFamily="66" charset="0"/>
              </a:rPr>
              <a:t>Sciences</a:t>
            </a:r>
            <a:r>
              <a:rPr lang="it-IT" sz="3100" dirty="0" smtClean="0">
                <a:solidFill>
                  <a:srgbClr val="FF0000"/>
                </a:solidFill>
                <a:latin typeface="Comic Sans MS" pitchFamily="66" charset="0"/>
              </a:rPr>
              <a:t>, march 2008) </a:t>
            </a:r>
            <a:endParaRPr lang="it-IT" sz="3100" dirty="0">
              <a:solidFill>
                <a:srgbClr val="FF0000"/>
              </a:solidFill>
              <a:latin typeface="Comic Sans MS" pitchFamily="66" charset="0"/>
            </a:endParaRPr>
          </a:p>
        </p:txBody>
      </p:sp>
      <p:sp>
        <p:nvSpPr>
          <p:cNvPr id="3" name="Segnaposto contenuto 2"/>
          <p:cNvSpPr>
            <a:spLocks noGrp="1"/>
          </p:cNvSpPr>
          <p:nvPr>
            <p:ph idx="1"/>
          </p:nvPr>
        </p:nvSpPr>
        <p:spPr>
          <a:xfrm>
            <a:off x="0" y="1600200"/>
            <a:ext cx="9144000" cy="4525963"/>
          </a:xfrm>
          <a:solidFill>
            <a:srgbClr val="FFFF00"/>
          </a:solidFill>
        </p:spPr>
        <p:txBody>
          <a:bodyPr>
            <a:normAutofit/>
          </a:bodyPr>
          <a:lstStyle/>
          <a:p>
            <a:r>
              <a:rPr lang="it-IT" dirty="0" err="1" smtClean="0">
                <a:latin typeface="Comic Sans MS" pitchFamily="66" charset="0"/>
              </a:rPr>
              <a:t>Solar</a:t>
            </a:r>
            <a:r>
              <a:rPr lang="it-IT" dirty="0" smtClean="0">
                <a:latin typeface="Comic Sans MS" pitchFamily="66" charset="0"/>
              </a:rPr>
              <a:t>: </a:t>
            </a:r>
            <a:r>
              <a:rPr lang="it-IT" dirty="0" err="1" smtClean="0">
                <a:latin typeface="Comic Sans MS" pitchFamily="66" charset="0"/>
              </a:rPr>
              <a:t>photovoltaic</a:t>
            </a:r>
            <a:r>
              <a:rPr lang="it-IT" dirty="0" smtClean="0">
                <a:latin typeface="Comic Sans MS" pitchFamily="66" charset="0"/>
              </a:rPr>
              <a:t> and  CSP</a:t>
            </a:r>
          </a:p>
          <a:p>
            <a:r>
              <a:rPr lang="it-IT" dirty="0" err="1" smtClean="0">
                <a:latin typeface="Comic Sans MS" pitchFamily="66" charset="0"/>
              </a:rPr>
              <a:t>Hydrogen</a:t>
            </a:r>
            <a:r>
              <a:rPr lang="it-IT" dirty="0" smtClean="0">
                <a:latin typeface="Comic Sans MS" pitchFamily="66" charset="0"/>
              </a:rPr>
              <a:t> economy</a:t>
            </a:r>
          </a:p>
          <a:p>
            <a:r>
              <a:rPr lang="it-IT" dirty="0" smtClean="0">
                <a:latin typeface="Comic Sans MS" pitchFamily="66" charset="0"/>
              </a:rPr>
              <a:t>South west </a:t>
            </a:r>
            <a:r>
              <a:rPr lang="it-IT" dirty="0" err="1" smtClean="0">
                <a:latin typeface="Comic Sans MS" pitchFamily="66" charset="0"/>
              </a:rPr>
              <a:t>areas</a:t>
            </a:r>
            <a:r>
              <a:rPr lang="it-IT" dirty="0" smtClean="0">
                <a:latin typeface="Comic Sans MS" pitchFamily="66" charset="0"/>
              </a:rPr>
              <a:t> </a:t>
            </a:r>
            <a:r>
              <a:rPr lang="it-IT" sz="2800" dirty="0" smtClean="0">
                <a:latin typeface="Comic Sans MS" pitchFamily="66" charset="0"/>
              </a:rPr>
              <a:t>(</a:t>
            </a:r>
            <a:r>
              <a:rPr lang="it-IT" sz="2800" dirty="0" err="1" smtClean="0">
                <a:latin typeface="Comic Sans MS" pitchFamily="66" charset="0"/>
              </a:rPr>
              <a:t>deserts</a:t>
            </a:r>
            <a:r>
              <a:rPr lang="it-IT" sz="2800" dirty="0" smtClean="0">
                <a:latin typeface="Comic Sans MS" pitchFamily="66" charset="0"/>
              </a:rPr>
              <a:t>): </a:t>
            </a:r>
            <a:r>
              <a:rPr lang="it-IT" dirty="0" smtClean="0">
                <a:solidFill>
                  <a:srgbClr val="FF0000"/>
                </a:solidFill>
                <a:latin typeface="Comic Sans MS" pitchFamily="66" charset="0"/>
              </a:rPr>
              <a:t>100.000  km</a:t>
            </a:r>
            <a:r>
              <a:rPr lang="it-IT" baseline="30000" dirty="0" smtClean="0">
                <a:solidFill>
                  <a:srgbClr val="FF0000"/>
                </a:solidFill>
                <a:latin typeface="Comic Sans MS" pitchFamily="66" charset="0"/>
              </a:rPr>
              <a:t>2</a:t>
            </a:r>
          </a:p>
          <a:p>
            <a:r>
              <a:rPr lang="it-IT" dirty="0" smtClean="0">
                <a:latin typeface="Comic Sans MS" pitchFamily="66" charset="0"/>
              </a:rPr>
              <a:t>Gas back-up </a:t>
            </a:r>
            <a:r>
              <a:rPr lang="it-IT" dirty="0" err="1" smtClean="0">
                <a:latin typeface="Comic Sans MS" pitchFamily="66" charset="0"/>
              </a:rPr>
              <a:t>plants</a:t>
            </a:r>
            <a:r>
              <a:rPr lang="it-IT" dirty="0" smtClean="0">
                <a:latin typeface="Comic Sans MS" pitchFamily="66" charset="0"/>
              </a:rPr>
              <a:t> </a:t>
            </a:r>
          </a:p>
          <a:p>
            <a:r>
              <a:rPr lang="it-IT" dirty="0" smtClean="0">
                <a:latin typeface="Comic Sans MS" pitchFamily="66" charset="0"/>
              </a:rPr>
              <a:t>DC </a:t>
            </a:r>
            <a:r>
              <a:rPr lang="it-IT" dirty="0" err="1" smtClean="0">
                <a:latin typeface="Comic Sans MS" pitchFamily="66" charset="0"/>
              </a:rPr>
              <a:t>electrical</a:t>
            </a:r>
            <a:r>
              <a:rPr lang="it-IT" dirty="0" smtClean="0">
                <a:latin typeface="Comic Sans MS" pitchFamily="66" charset="0"/>
              </a:rPr>
              <a:t> network</a:t>
            </a:r>
          </a:p>
          <a:p>
            <a:r>
              <a:rPr lang="it-IT" dirty="0" err="1" smtClean="0">
                <a:latin typeface="Comic Sans MS" pitchFamily="66" charset="0"/>
              </a:rPr>
              <a:t>Cost</a:t>
            </a:r>
            <a:r>
              <a:rPr lang="it-IT" dirty="0" smtClean="0">
                <a:latin typeface="Comic Sans MS" pitchFamily="66" charset="0"/>
              </a:rPr>
              <a:t>: </a:t>
            </a:r>
            <a:r>
              <a:rPr lang="it-IT" dirty="0" smtClean="0">
                <a:solidFill>
                  <a:srgbClr val="FF0000"/>
                </a:solidFill>
                <a:latin typeface="Comic Sans MS" pitchFamily="66" charset="0"/>
              </a:rPr>
              <a:t>400 </a:t>
            </a:r>
            <a:r>
              <a:rPr lang="it-IT" dirty="0" err="1" smtClean="0">
                <a:solidFill>
                  <a:srgbClr val="FF0000"/>
                </a:solidFill>
                <a:latin typeface="Comic Sans MS" pitchFamily="66" charset="0"/>
              </a:rPr>
              <a:t>billion</a:t>
            </a:r>
            <a:r>
              <a:rPr lang="it-IT" dirty="0" smtClean="0">
                <a:solidFill>
                  <a:srgbClr val="FF0000"/>
                </a:solidFill>
                <a:latin typeface="Comic Sans MS" pitchFamily="66" charset="0"/>
              </a:rPr>
              <a:t> $</a:t>
            </a:r>
          </a:p>
          <a:p>
            <a:r>
              <a:rPr lang="it-IT" dirty="0" smtClean="0">
                <a:latin typeface="Comic Sans MS" pitchFamily="66" charset="0"/>
              </a:rPr>
              <a:t>Schedule: </a:t>
            </a:r>
            <a:r>
              <a:rPr lang="it-IT" dirty="0" smtClean="0">
                <a:solidFill>
                  <a:srgbClr val="FF0000"/>
                </a:solidFill>
                <a:latin typeface="Comic Sans MS" pitchFamily="66" charset="0"/>
              </a:rPr>
              <a:t>50-60 </a:t>
            </a:r>
            <a:r>
              <a:rPr lang="it-IT" dirty="0" err="1" smtClean="0">
                <a:solidFill>
                  <a:srgbClr val="FF0000"/>
                </a:solidFill>
                <a:latin typeface="Comic Sans MS" pitchFamily="66" charset="0"/>
              </a:rPr>
              <a:t>years</a:t>
            </a:r>
            <a:endParaRPr lang="it-IT" dirty="0">
              <a:solidFill>
                <a:srgbClr val="FF0000"/>
              </a:solidFill>
              <a:latin typeface="Comic Sans MS" pitchFamily="66" charset="0"/>
            </a:endParaRPr>
          </a:p>
        </p:txBody>
      </p:sp>
      <p:sp>
        <p:nvSpPr>
          <p:cNvPr id="4" name="Segnaposto numero diapositiva 3"/>
          <p:cNvSpPr>
            <a:spLocks noGrp="1"/>
          </p:cNvSpPr>
          <p:nvPr>
            <p:ph type="sldNum" sz="quarter" idx="12"/>
          </p:nvPr>
        </p:nvSpPr>
        <p:spPr/>
        <p:txBody>
          <a:bodyPr/>
          <a:lstStyle/>
          <a:p>
            <a:fld id="{B007B441-5312-499D-93C3-6E37886527FA}" type="slidenum">
              <a:rPr lang="it-IT" smtClean="0"/>
              <a:pPr/>
              <a:t>122</a:t>
            </a:fld>
            <a:endParaRPr lang="it-IT"/>
          </a:p>
        </p:txBody>
      </p:sp>
    </p:spTree>
    <p:extLst>
      <p:ext uri="{BB962C8B-B14F-4D97-AF65-F5344CB8AC3E}">
        <p14:creationId xmlns:p14="http://schemas.microsoft.com/office/powerpoint/2010/main" val="1376957765"/>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71438"/>
            <a:ext cx="9144000" cy="785812"/>
          </a:xfrm>
        </p:spPr>
        <p:txBody>
          <a:bodyPr rtlCol="0">
            <a:normAutofit fontScale="90000"/>
          </a:bodyPr>
          <a:lstStyle/>
          <a:p>
            <a:pPr eaLnBrk="1" fontAlgn="auto" hangingPunct="1">
              <a:spcAft>
                <a:spcPts val="0"/>
              </a:spcAft>
              <a:defRPr/>
            </a:pPr>
            <a:r>
              <a:rPr lang="it-IT" sz="3600" dirty="0" smtClean="0">
                <a:effectLst>
                  <a:outerShdw blurRad="38100" dist="38100" dir="2700000" algn="tl">
                    <a:srgbClr val="000000">
                      <a:alpha val="43137"/>
                    </a:srgbClr>
                  </a:outerShdw>
                </a:effectLst>
                <a:latin typeface="Comic Sans MS" pitchFamily="66" charset="0"/>
              </a:rPr>
              <a:t>UE 20/20/20</a:t>
            </a:r>
            <a:br>
              <a:rPr lang="it-IT" sz="3600" dirty="0" smtClean="0">
                <a:effectLst>
                  <a:outerShdw blurRad="38100" dist="38100" dir="2700000" algn="tl">
                    <a:srgbClr val="000000">
                      <a:alpha val="43137"/>
                    </a:srgbClr>
                  </a:outerShdw>
                </a:effectLst>
                <a:latin typeface="Comic Sans MS" pitchFamily="66" charset="0"/>
              </a:rPr>
            </a:br>
            <a:r>
              <a:rPr lang="it-IT" sz="2700" dirty="0" smtClean="0">
                <a:effectLst>
                  <a:outerShdw blurRad="38100" dist="38100" dir="2700000" algn="tl">
                    <a:srgbClr val="000000">
                      <a:alpha val="43137"/>
                    </a:srgbClr>
                  </a:outerShdw>
                </a:effectLst>
                <a:latin typeface="Comic Sans MS" pitchFamily="66" charset="0"/>
              </a:rPr>
              <a:t>Set Plan of 22/11/2007 and </a:t>
            </a:r>
            <a:r>
              <a:rPr lang="it-IT" sz="2700" dirty="0" err="1" smtClean="0">
                <a:effectLst>
                  <a:outerShdw blurRad="38100" dist="38100" dir="2700000" algn="tl">
                    <a:srgbClr val="000000">
                      <a:alpha val="43137"/>
                    </a:srgbClr>
                  </a:outerShdw>
                </a:effectLst>
                <a:latin typeface="Comic Sans MS" pitchFamily="66" charset="0"/>
              </a:rPr>
              <a:t>energy</a:t>
            </a:r>
            <a:r>
              <a:rPr lang="it-IT" sz="2700" dirty="0" smtClean="0">
                <a:effectLst>
                  <a:outerShdw blurRad="38100" dist="38100" dir="2700000" algn="tl">
                    <a:srgbClr val="000000">
                      <a:alpha val="43137"/>
                    </a:srgbClr>
                  </a:outerShdw>
                </a:effectLst>
                <a:latin typeface="Comic Sans MS" pitchFamily="66" charset="0"/>
              </a:rPr>
              <a:t> </a:t>
            </a:r>
            <a:r>
              <a:rPr lang="it-IT" sz="2700" dirty="0" err="1" smtClean="0">
                <a:effectLst>
                  <a:outerShdw blurRad="38100" dist="38100" dir="2700000" algn="tl">
                    <a:srgbClr val="000000">
                      <a:alpha val="43137"/>
                    </a:srgbClr>
                  </a:outerShdw>
                </a:effectLst>
                <a:latin typeface="Comic Sans MS" pitchFamily="66" charset="0"/>
              </a:rPr>
              <a:t>packet</a:t>
            </a:r>
            <a:r>
              <a:rPr lang="it-IT" sz="2700" dirty="0" smtClean="0">
                <a:effectLst>
                  <a:outerShdw blurRad="38100" dist="38100" dir="2700000" algn="tl">
                    <a:srgbClr val="000000">
                      <a:alpha val="43137"/>
                    </a:srgbClr>
                  </a:outerShdw>
                </a:effectLst>
                <a:latin typeface="Comic Sans MS" pitchFamily="66" charset="0"/>
              </a:rPr>
              <a:t> of 23/1/2008</a:t>
            </a:r>
            <a:endParaRPr lang="it-IT" sz="2700" dirty="0">
              <a:effectLst>
                <a:outerShdw blurRad="38100" dist="38100" dir="2700000" algn="tl">
                  <a:srgbClr val="000000">
                    <a:alpha val="43137"/>
                  </a:srgbClr>
                </a:outerShdw>
              </a:effectLst>
              <a:latin typeface="Comic Sans MS" pitchFamily="66" charset="0"/>
            </a:endParaRPr>
          </a:p>
        </p:txBody>
      </p:sp>
      <p:sp>
        <p:nvSpPr>
          <p:cNvPr id="3" name="Segnaposto contenuto 2"/>
          <p:cNvSpPr>
            <a:spLocks noGrp="1"/>
          </p:cNvSpPr>
          <p:nvPr>
            <p:ph idx="1"/>
          </p:nvPr>
        </p:nvSpPr>
        <p:spPr>
          <a:xfrm>
            <a:off x="500063" y="1575048"/>
            <a:ext cx="8229600" cy="4374232"/>
          </a:xfrm>
          <a:solidFill>
            <a:srgbClr val="FFFF00"/>
          </a:solidFill>
        </p:spPr>
        <p:txBody>
          <a:bodyPr rtlCol="0">
            <a:noAutofit/>
          </a:bodyPr>
          <a:lstStyle/>
          <a:p>
            <a:pPr eaLnBrk="1" fontAlgn="auto" hangingPunct="1">
              <a:spcAft>
                <a:spcPts val="0"/>
              </a:spcAft>
              <a:buFont typeface="Arial" pitchFamily="34" charset="0"/>
              <a:buChar char="•"/>
              <a:defRPr/>
            </a:pPr>
            <a:r>
              <a:rPr lang="it-IT" sz="2800" b="1" dirty="0" smtClean="0">
                <a:latin typeface="Comic Sans MS" pitchFamily="66" charset="0"/>
              </a:rPr>
              <a:t>Ridurre la CO2 del 20% (rif. 1990) entro il 2020  e del 50%  entro il 2050</a:t>
            </a:r>
          </a:p>
          <a:p>
            <a:pPr eaLnBrk="1" fontAlgn="auto" hangingPunct="1">
              <a:spcAft>
                <a:spcPts val="0"/>
              </a:spcAft>
              <a:buFont typeface="Arial" pitchFamily="34" charset="0"/>
              <a:buChar char="•"/>
              <a:defRPr/>
            </a:pPr>
            <a:r>
              <a:rPr lang="it-IT" sz="2800" b="1" dirty="0" smtClean="0">
                <a:solidFill>
                  <a:srgbClr val="FF0000"/>
                </a:solidFill>
                <a:latin typeface="Comic Sans MS" pitchFamily="66" charset="0"/>
              </a:rPr>
              <a:t>Risparmio energetico fino al    20%  della energia totale</a:t>
            </a:r>
          </a:p>
          <a:p>
            <a:pPr eaLnBrk="1" fontAlgn="auto" hangingPunct="1">
              <a:spcAft>
                <a:spcPts val="0"/>
              </a:spcAft>
              <a:buFont typeface="Arial" pitchFamily="34" charset="0"/>
              <a:buChar char="•"/>
              <a:defRPr/>
            </a:pPr>
            <a:r>
              <a:rPr lang="it-IT" sz="2800" b="1" dirty="0" smtClean="0">
                <a:latin typeface="Comic Sans MS" pitchFamily="66" charset="0"/>
              </a:rPr>
              <a:t>Produrre almeno il 20%  della energia TOTALE dalle rinnovabili</a:t>
            </a:r>
          </a:p>
          <a:p>
            <a:pPr eaLnBrk="1" fontAlgn="auto" hangingPunct="1">
              <a:spcAft>
                <a:spcPts val="0"/>
              </a:spcAft>
              <a:buFont typeface="Arial" pitchFamily="34" charset="0"/>
              <a:buChar char="•"/>
              <a:defRPr/>
            </a:pPr>
            <a:r>
              <a:rPr lang="it-IT" sz="2800" b="1" dirty="0" smtClean="0">
                <a:solidFill>
                  <a:srgbClr val="FF0000"/>
                </a:solidFill>
                <a:latin typeface="Comic Sans MS" pitchFamily="66" charset="0"/>
              </a:rPr>
              <a:t>10% di </a:t>
            </a:r>
            <a:r>
              <a:rPr lang="it-IT" sz="2800" b="1" dirty="0" err="1" smtClean="0">
                <a:solidFill>
                  <a:srgbClr val="FF0000"/>
                </a:solidFill>
                <a:latin typeface="Comic Sans MS" pitchFamily="66" charset="0"/>
              </a:rPr>
              <a:t>biofuel</a:t>
            </a:r>
            <a:r>
              <a:rPr lang="it-IT" sz="2800" b="1" dirty="0" smtClean="0">
                <a:solidFill>
                  <a:srgbClr val="FF0000"/>
                </a:solidFill>
                <a:latin typeface="Comic Sans MS" pitchFamily="66" charset="0"/>
              </a:rPr>
              <a:t> per i trasporti</a:t>
            </a:r>
          </a:p>
          <a:p>
            <a:pPr eaLnBrk="1" fontAlgn="auto" hangingPunct="1">
              <a:spcAft>
                <a:spcPts val="0"/>
              </a:spcAft>
              <a:buFont typeface="Arial" pitchFamily="34" charset="0"/>
              <a:buChar char="•"/>
              <a:defRPr/>
            </a:pPr>
            <a:r>
              <a:rPr lang="it-IT" sz="2800" b="1" dirty="0" smtClean="0">
                <a:latin typeface="Comic Sans MS" pitchFamily="66" charset="0"/>
              </a:rPr>
              <a:t>Usare energia nucleare e CCS</a:t>
            </a:r>
          </a:p>
          <a:p>
            <a:pPr eaLnBrk="1" fontAlgn="auto" hangingPunct="1">
              <a:spcAft>
                <a:spcPts val="0"/>
              </a:spcAft>
              <a:buFont typeface="Arial" pitchFamily="34" charset="0"/>
              <a:buChar char="•"/>
              <a:defRPr/>
            </a:pPr>
            <a:r>
              <a:rPr lang="it-IT" sz="2800" b="1" dirty="0" smtClean="0">
                <a:solidFill>
                  <a:srgbClr val="FF0000"/>
                </a:solidFill>
                <a:latin typeface="Comic Sans MS" pitchFamily="66" charset="0"/>
              </a:rPr>
              <a:t>Ricerca di nuove tecnologie</a:t>
            </a:r>
          </a:p>
        </p:txBody>
      </p:sp>
      <p:sp>
        <p:nvSpPr>
          <p:cNvPr id="4" name="Segnaposto numero diapositiva 3"/>
          <p:cNvSpPr>
            <a:spLocks noGrp="1"/>
          </p:cNvSpPr>
          <p:nvPr>
            <p:ph type="sldNum" sz="quarter" idx="12"/>
          </p:nvPr>
        </p:nvSpPr>
        <p:spPr/>
        <p:txBody>
          <a:bodyPr/>
          <a:lstStyle/>
          <a:p>
            <a:fld id="{B007B441-5312-499D-93C3-6E37886527FA}" type="slidenum">
              <a:rPr lang="it-IT" smtClean="0"/>
              <a:pPr/>
              <a:t>123</a:t>
            </a:fld>
            <a:endParaRPr lang="it-IT"/>
          </a:p>
        </p:txBody>
      </p:sp>
    </p:spTree>
    <p:extLst>
      <p:ext uri="{BB962C8B-B14F-4D97-AF65-F5344CB8AC3E}">
        <p14:creationId xmlns:p14="http://schemas.microsoft.com/office/powerpoint/2010/main" val="2423299739"/>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8" name="Picture 2"/>
          <p:cNvPicPr>
            <a:picLocks noGrp="1" noChangeAspect="1" noChangeArrowheads="1"/>
          </p:cNvPicPr>
          <p:nvPr>
            <p:ph idx="1"/>
          </p:nvPr>
        </p:nvPicPr>
        <p:blipFill>
          <a:blip r:embed="rId2" cstate="print"/>
          <a:srcRect/>
          <a:stretch>
            <a:fillRect/>
          </a:stretch>
        </p:blipFill>
        <p:spPr bwMode="auto">
          <a:xfrm>
            <a:off x="1825656" y="782982"/>
            <a:ext cx="6346744" cy="6075018"/>
          </a:xfrm>
          <a:prstGeom prst="rect">
            <a:avLst/>
          </a:prstGeom>
          <a:noFill/>
          <a:ln w="9525">
            <a:noFill/>
            <a:miter lim="800000"/>
            <a:headEnd/>
            <a:tailEnd/>
          </a:ln>
        </p:spPr>
      </p:pic>
      <p:sp>
        <p:nvSpPr>
          <p:cNvPr id="5" name="CasellaDiTesto 4"/>
          <p:cNvSpPr txBox="1"/>
          <p:nvPr/>
        </p:nvSpPr>
        <p:spPr>
          <a:xfrm>
            <a:off x="0" y="0"/>
            <a:ext cx="6254661" cy="830997"/>
          </a:xfrm>
          <a:prstGeom prst="rect">
            <a:avLst/>
          </a:prstGeom>
          <a:solidFill>
            <a:srgbClr val="FFFF00"/>
          </a:solidFill>
        </p:spPr>
        <p:txBody>
          <a:bodyPr wrap="none" rtlCol="0">
            <a:spAutoFit/>
          </a:bodyPr>
          <a:lstStyle/>
          <a:p>
            <a:r>
              <a:rPr lang="it-IT" sz="2400" b="1" dirty="0" err="1" smtClean="0">
                <a:effectLst>
                  <a:outerShdw blurRad="38100" dist="38100" dir="2700000" algn="tl">
                    <a:srgbClr val="000000">
                      <a:alpha val="43137"/>
                    </a:srgbClr>
                  </a:outerShdw>
                </a:effectLst>
              </a:rPr>
              <a:t>Europe</a:t>
            </a:r>
            <a:r>
              <a:rPr lang="it-IT" sz="2400" b="1" dirty="0" smtClean="0">
                <a:effectLst>
                  <a:outerShdw blurRad="38100" dist="38100" dir="2700000" algn="tl">
                    <a:srgbClr val="000000">
                      <a:alpha val="43137"/>
                    </a:srgbClr>
                  </a:outerShdw>
                </a:effectLst>
              </a:rPr>
              <a:t> : </a:t>
            </a:r>
            <a:r>
              <a:rPr lang="it-IT" sz="2400" b="1" dirty="0" err="1" smtClean="0">
                <a:effectLst>
                  <a:outerShdw blurRad="38100" dist="38100" dir="2700000" algn="tl">
                    <a:srgbClr val="000000">
                      <a:alpha val="43137"/>
                    </a:srgbClr>
                  </a:outerShdw>
                </a:effectLst>
              </a:rPr>
              <a:t>tecnology</a:t>
            </a:r>
            <a:r>
              <a:rPr lang="it-IT" sz="2400" b="1" dirty="0" smtClean="0">
                <a:effectLst>
                  <a:outerShdw blurRad="38100" dist="38100" dir="2700000" algn="tl">
                    <a:srgbClr val="000000">
                      <a:alpha val="43137"/>
                    </a:srgbClr>
                  </a:outerShdw>
                </a:effectLst>
              </a:rPr>
              <a:t>, </a:t>
            </a:r>
            <a:r>
              <a:rPr lang="it-IT" sz="2400" b="1" dirty="0" err="1" smtClean="0">
                <a:effectLst>
                  <a:outerShdw blurRad="38100" dist="38100" dir="2700000" algn="tl">
                    <a:srgbClr val="000000">
                      <a:alpha val="43137"/>
                    </a:srgbClr>
                  </a:outerShdw>
                </a:effectLst>
              </a:rPr>
              <a:t>wind</a:t>
            </a:r>
            <a:r>
              <a:rPr lang="it-IT" sz="2400" b="1" dirty="0" smtClean="0">
                <a:effectLst>
                  <a:outerShdw blurRad="38100" dist="38100" dir="2700000" algn="tl">
                    <a:srgbClr val="000000">
                      <a:alpha val="43137"/>
                    </a:srgbClr>
                  </a:outerShdw>
                </a:effectLst>
              </a:rPr>
              <a:t>, </a:t>
            </a:r>
            <a:r>
              <a:rPr lang="it-IT" sz="2400" b="1" dirty="0" err="1" smtClean="0">
                <a:effectLst>
                  <a:outerShdw blurRad="38100" dist="38100" dir="2700000" algn="tl">
                    <a:srgbClr val="000000">
                      <a:alpha val="43137"/>
                    </a:srgbClr>
                  </a:outerShdw>
                </a:effectLst>
              </a:rPr>
              <a:t>hydro</a:t>
            </a:r>
            <a:r>
              <a:rPr lang="it-IT" sz="2400" b="1" dirty="0" smtClean="0">
                <a:effectLst>
                  <a:outerShdw blurRad="38100" dist="38100" dir="2700000" algn="tl">
                    <a:srgbClr val="000000">
                      <a:alpha val="43137"/>
                    </a:srgbClr>
                  </a:outerShdw>
                </a:effectLst>
              </a:rPr>
              <a:t> and </a:t>
            </a:r>
            <a:r>
              <a:rPr lang="it-IT" sz="2400" b="1" dirty="0" err="1" smtClean="0">
                <a:effectLst>
                  <a:outerShdw blurRad="38100" dist="38100" dir="2700000" algn="tl">
                    <a:srgbClr val="000000">
                      <a:alpha val="43137"/>
                    </a:srgbClr>
                  </a:outerShdw>
                </a:effectLst>
              </a:rPr>
              <a:t>biomasses</a:t>
            </a:r>
            <a:r>
              <a:rPr lang="it-IT" sz="2400" b="1" dirty="0" smtClean="0">
                <a:effectLst>
                  <a:outerShdw blurRad="38100" dist="38100" dir="2700000" algn="tl">
                    <a:srgbClr val="000000">
                      <a:alpha val="43137"/>
                    </a:srgbClr>
                  </a:outerShdw>
                </a:effectLst>
              </a:rPr>
              <a:t>;</a:t>
            </a:r>
          </a:p>
          <a:p>
            <a:r>
              <a:rPr lang="it-IT" sz="2400" b="1" dirty="0" smtClean="0">
                <a:effectLst>
                  <a:outerShdw blurRad="38100" dist="38100" dir="2700000" algn="tl">
                    <a:srgbClr val="000000">
                      <a:alpha val="43137"/>
                    </a:srgbClr>
                  </a:outerShdw>
                </a:effectLst>
              </a:rPr>
              <a:t> </a:t>
            </a:r>
            <a:r>
              <a:rPr lang="it-IT" sz="2400" b="1" dirty="0" err="1" smtClean="0">
                <a:effectLst>
                  <a:outerShdw blurRad="38100" dist="38100" dir="2700000" algn="tl">
                    <a:srgbClr val="000000">
                      <a:alpha val="43137"/>
                    </a:srgbClr>
                  </a:outerShdw>
                </a:effectLst>
              </a:rPr>
              <a:t>Other</a:t>
            </a:r>
            <a:r>
              <a:rPr lang="it-IT" sz="2400" b="1" dirty="0" smtClean="0">
                <a:effectLst>
                  <a:outerShdw blurRad="38100" dist="38100" dir="2700000" algn="tl">
                    <a:srgbClr val="000000">
                      <a:alpha val="43137"/>
                    </a:srgbClr>
                  </a:outerShdw>
                </a:effectLst>
              </a:rPr>
              <a:t> </a:t>
            </a:r>
            <a:r>
              <a:rPr lang="it-IT" sz="2400" b="1" dirty="0" err="1" smtClean="0">
                <a:effectLst>
                  <a:outerShdw blurRad="38100" dist="38100" dir="2700000" algn="tl">
                    <a:srgbClr val="000000">
                      <a:alpha val="43137"/>
                    </a:srgbClr>
                  </a:outerShdw>
                </a:effectLst>
              </a:rPr>
              <a:t>countries</a:t>
            </a:r>
            <a:r>
              <a:rPr lang="it-IT" sz="2400" b="1" dirty="0" smtClean="0">
                <a:effectLst>
                  <a:outerShdw blurRad="38100" dist="38100" dir="2700000" algn="tl">
                    <a:srgbClr val="000000">
                      <a:alpha val="43137"/>
                    </a:srgbClr>
                  </a:outerShdw>
                </a:effectLst>
              </a:rPr>
              <a:t>: </a:t>
            </a:r>
            <a:r>
              <a:rPr lang="it-IT" sz="2400" b="1" dirty="0" err="1" smtClean="0">
                <a:effectLst>
                  <a:outerShdw blurRad="38100" dist="38100" dir="2700000" algn="tl">
                    <a:srgbClr val="000000">
                      <a:alpha val="43137"/>
                    </a:srgbClr>
                  </a:outerShdw>
                </a:effectLst>
              </a:rPr>
              <a:t>tecnology</a:t>
            </a:r>
            <a:r>
              <a:rPr lang="it-IT" sz="2400" b="1" dirty="0" smtClean="0">
                <a:effectLst>
                  <a:outerShdw blurRad="38100" dist="38100" dir="2700000" algn="tl">
                    <a:srgbClr val="000000">
                      <a:alpha val="43137"/>
                    </a:srgbClr>
                  </a:outerShdw>
                </a:effectLst>
              </a:rPr>
              <a:t>  and </a:t>
            </a:r>
            <a:r>
              <a:rPr lang="it-IT" sz="2400" b="1" dirty="0" err="1" smtClean="0">
                <a:effectLst>
                  <a:outerShdw blurRad="38100" dist="38100" dir="2700000" algn="tl">
                    <a:srgbClr val="000000">
                      <a:alpha val="43137"/>
                    </a:srgbClr>
                  </a:outerShdw>
                </a:effectLst>
              </a:rPr>
              <a:t>sun</a:t>
            </a:r>
            <a:endParaRPr lang="it-IT" sz="2400" b="1" dirty="0" smtClean="0">
              <a:effectLst>
                <a:outerShdw blurRad="38100" dist="38100" dir="2700000" algn="tl">
                  <a:srgbClr val="000000">
                    <a:alpha val="43137"/>
                  </a:srgbClr>
                </a:outerShdw>
              </a:effectLst>
            </a:endParaRPr>
          </a:p>
        </p:txBody>
      </p:sp>
      <p:sp>
        <p:nvSpPr>
          <p:cNvPr id="4" name="Segnaposto numero diapositiva 3"/>
          <p:cNvSpPr>
            <a:spLocks noGrp="1"/>
          </p:cNvSpPr>
          <p:nvPr>
            <p:ph type="sldNum" sz="quarter" idx="12"/>
          </p:nvPr>
        </p:nvSpPr>
        <p:spPr/>
        <p:txBody>
          <a:bodyPr/>
          <a:lstStyle/>
          <a:p>
            <a:fld id="{B007B441-5312-499D-93C3-6E37886527FA}" type="slidenum">
              <a:rPr lang="it-IT" smtClean="0"/>
              <a:pPr/>
              <a:t>124</a:t>
            </a:fld>
            <a:endParaRPr lang="it-IT"/>
          </a:p>
        </p:txBody>
      </p:sp>
    </p:spTree>
    <p:extLst>
      <p:ext uri="{BB962C8B-B14F-4D97-AF65-F5344CB8AC3E}">
        <p14:creationId xmlns:p14="http://schemas.microsoft.com/office/powerpoint/2010/main" val="1103764397"/>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93" name="Rectangle 1033"/>
          <p:cNvSpPr>
            <a:spLocks noGrp="1" noChangeArrowheads="1"/>
          </p:cNvSpPr>
          <p:nvPr>
            <p:ph type="title" idx="4294967295"/>
          </p:nvPr>
        </p:nvSpPr>
        <p:spPr>
          <a:xfrm>
            <a:off x="304800" y="0"/>
            <a:ext cx="8229600" cy="762000"/>
          </a:xfrm>
        </p:spPr>
        <p:txBody>
          <a:bodyPr/>
          <a:lstStyle/>
          <a:p>
            <a:pPr>
              <a:defRPr/>
            </a:pPr>
            <a:r>
              <a:rPr lang="it-IT" sz="3200" smtClean="0">
                <a:solidFill>
                  <a:srgbClr val="006600"/>
                </a:solidFill>
                <a:effectLst>
                  <a:outerShdw blurRad="38100" dist="38100" dir="2700000" algn="tl">
                    <a:srgbClr val="C0C0C0"/>
                  </a:outerShdw>
                </a:effectLst>
              </a:rPr>
              <a:t>L’evoluzione della rete elettrica</a:t>
            </a:r>
          </a:p>
        </p:txBody>
      </p:sp>
      <p:pic>
        <p:nvPicPr>
          <p:cNvPr id="1028" name="Picture 2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524000"/>
            <a:ext cx="4114800" cy="2195513"/>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029" name="Text Box 1030"/>
          <p:cNvSpPr txBox="1">
            <a:spLocks noChangeArrowheads="1"/>
          </p:cNvSpPr>
          <p:nvPr/>
        </p:nvSpPr>
        <p:spPr bwMode="auto">
          <a:xfrm>
            <a:off x="457200" y="928688"/>
            <a:ext cx="3886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b="1">
                <a:solidFill>
                  <a:schemeClr val="tx1"/>
                </a:solidFill>
                <a:latin typeface="Century Gothic" pitchFamily="34" charset="0"/>
              </a:defRPr>
            </a:lvl1pPr>
            <a:lvl2pPr marL="742950" indent="-285750" eaLnBrk="0" hangingPunct="0">
              <a:defRPr sz="1600" b="1">
                <a:solidFill>
                  <a:schemeClr val="tx1"/>
                </a:solidFill>
                <a:latin typeface="Century Gothic" pitchFamily="34" charset="0"/>
              </a:defRPr>
            </a:lvl2pPr>
            <a:lvl3pPr marL="1143000" indent="-228600" eaLnBrk="0" hangingPunct="0">
              <a:defRPr sz="1600" b="1">
                <a:solidFill>
                  <a:schemeClr val="tx1"/>
                </a:solidFill>
                <a:latin typeface="Century Gothic" pitchFamily="34" charset="0"/>
              </a:defRPr>
            </a:lvl3pPr>
            <a:lvl4pPr marL="1600200" indent="-228600" eaLnBrk="0" hangingPunct="0">
              <a:defRPr sz="1600" b="1">
                <a:solidFill>
                  <a:schemeClr val="tx1"/>
                </a:solidFill>
                <a:latin typeface="Century Gothic" pitchFamily="34" charset="0"/>
              </a:defRPr>
            </a:lvl4pPr>
            <a:lvl5pPr marL="2057400" indent="-228600" eaLnBrk="0" hangingPunct="0">
              <a:defRPr sz="1600" b="1">
                <a:solidFill>
                  <a:schemeClr val="tx1"/>
                </a:solidFill>
                <a:latin typeface="Century Gothic" pitchFamily="34" charset="0"/>
              </a:defRPr>
            </a:lvl5pPr>
            <a:lvl6pPr marL="2514600" indent="-228600" eaLnBrk="0" fontAlgn="base" hangingPunct="0">
              <a:spcBef>
                <a:spcPct val="0"/>
              </a:spcBef>
              <a:spcAft>
                <a:spcPct val="0"/>
              </a:spcAft>
              <a:defRPr sz="1600" b="1">
                <a:solidFill>
                  <a:schemeClr val="tx1"/>
                </a:solidFill>
                <a:latin typeface="Century Gothic" pitchFamily="34" charset="0"/>
              </a:defRPr>
            </a:lvl6pPr>
            <a:lvl7pPr marL="2971800" indent="-228600" eaLnBrk="0" fontAlgn="base" hangingPunct="0">
              <a:spcBef>
                <a:spcPct val="0"/>
              </a:spcBef>
              <a:spcAft>
                <a:spcPct val="0"/>
              </a:spcAft>
              <a:defRPr sz="1600" b="1">
                <a:solidFill>
                  <a:schemeClr val="tx1"/>
                </a:solidFill>
                <a:latin typeface="Century Gothic" pitchFamily="34" charset="0"/>
              </a:defRPr>
            </a:lvl7pPr>
            <a:lvl8pPr marL="3429000" indent="-228600" eaLnBrk="0" fontAlgn="base" hangingPunct="0">
              <a:spcBef>
                <a:spcPct val="0"/>
              </a:spcBef>
              <a:spcAft>
                <a:spcPct val="0"/>
              </a:spcAft>
              <a:defRPr sz="1600" b="1">
                <a:solidFill>
                  <a:schemeClr val="tx1"/>
                </a:solidFill>
                <a:latin typeface="Century Gothic" pitchFamily="34" charset="0"/>
              </a:defRPr>
            </a:lvl8pPr>
            <a:lvl9pPr marL="3886200" indent="-228600" eaLnBrk="0" fontAlgn="base" hangingPunct="0">
              <a:spcBef>
                <a:spcPct val="0"/>
              </a:spcBef>
              <a:spcAft>
                <a:spcPct val="0"/>
              </a:spcAft>
              <a:defRPr sz="1600" b="1">
                <a:solidFill>
                  <a:schemeClr val="tx1"/>
                </a:solidFill>
                <a:latin typeface="Century Gothic" pitchFamily="34" charset="0"/>
              </a:defRPr>
            </a:lvl9pPr>
          </a:lstStyle>
          <a:p>
            <a:pPr algn="ctr" eaLnBrk="1" hangingPunct="1">
              <a:spcBef>
                <a:spcPct val="50000"/>
              </a:spcBef>
            </a:pPr>
            <a:r>
              <a:rPr lang="en-US" altLang="it-IT" sz="2400">
                <a:latin typeface="Arial" charset="0"/>
                <a:cs typeface="Arial" charset="0"/>
              </a:rPr>
              <a:t>La rete elettrica odierna</a:t>
            </a:r>
            <a:endParaRPr lang="it-IT" altLang="it-IT" sz="2400">
              <a:latin typeface="Arial" charset="0"/>
              <a:cs typeface="Arial" charset="0"/>
            </a:endParaRPr>
          </a:p>
        </p:txBody>
      </p:sp>
      <p:sp>
        <p:nvSpPr>
          <p:cNvPr id="1030" name="Rectangle 5"/>
          <p:cNvSpPr>
            <a:spLocks noChangeArrowheads="1"/>
          </p:cNvSpPr>
          <p:nvPr/>
        </p:nvSpPr>
        <p:spPr bwMode="auto">
          <a:xfrm>
            <a:off x="152400" y="3886200"/>
            <a:ext cx="4267200" cy="1995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b="1">
                <a:solidFill>
                  <a:schemeClr val="tx1"/>
                </a:solidFill>
                <a:latin typeface="Century Gothic" pitchFamily="34" charset="0"/>
              </a:defRPr>
            </a:lvl1pPr>
            <a:lvl2pPr marL="742950" indent="-285750" eaLnBrk="0" hangingPunct="0">
              <a:defRPr sz="1600" b="1">
                <a:solidFill>
                  <a:schemeClr val="tx1"/>
                </a:solidFill>
                <a:latin typeface="Century Gothic" pitchFamily="34" charset="0"/>
              </a:defRPr>
            </a:lvl2pPr>
            <a:lvl3pPr marL="1143000" indent="-228600" eaLnBrk="0" hangingPunct="0">
              <a:defRPr sz="1600" b="1">
                <a:solidFill>
                  <a:schemeClr val="tx1"/>
                </a:solidFill>
                <a:latin typeface="Century Gothic" pitchFamily="34" charset="0"/>
              </a:defRPr>
            </a:lvl3pPr>
            <a:lvl4pPr marL="1600200" indent="-228600" eaLnBrk="0" hangingPunct="0">
              <a:defRPr sz="1600" b="1">
                <a:solidFill>
                  <a:schemeClr val="tx1"/>
                </a:solidFill>
                <a:latin typeface="Century Gothic" pitchFamily="34" charset="0"/>
              </a:defRPr>
            </a:lvl4pPr>
            <a:lvl5pPr marL="2057400" indent="-228600" eaLnBrk="0" hangingPunct="0">
              <a:defRPr sz="1600" b="1">
                <a:solidFill>
                  <a:schemeClr val="tx1"/>
                </a:solidFill>
                <a:latin typeface="Century Gothic" pitchFamily="34" charset="0"/>
              </a:defRPr>
            </a:lvl5pPr>
            <a:lvl6pPr marL="2514600" indent="-228600" eaLnBrk="0" fontAlgn="base" hangingPunct="0">
              <a:spcBef>
                <a:spcPct val="0"/>
              </a:spcBef>
              <a:spcAft>
                <a:spcPct val="0"/>
              </a:spcAft>
              <a:defRPr sz="1600" b="1">
                <a:solidFill>
                  <a:schemeClr val="tx1"/>
                </a:solidFill>
                <a:latin typeface="Century Gothic" pitchFamily="34" charset="0"/>
              </a:defRPr>
            </a:lvl6pPr>
            <a:lvl7pPr marL="2971800" indent="-228600" eaLnBrk="0" fontAlgn="base" hangingPunct="0">
              <a:spcBef>
                <a:spcPct val="0"/>
              </a:spcBef>
              <a:spcAft>
                <a:spcPct val="0"/>
              </a:spcAft>
              <a:defRPr sz="1600" b="1">
                <a:solidFill>
                  <a:schemeClr val="tx1"/>
                </a:solidFill>
                <a:latin typeface="Century Gothic" pitchFamily="34" charset="0"/>
              </a:defRPr>
            </a:lvl7pPr>
            <a:lvl8pPr marL="3429000" indent="-228600" eaLnBrk="0" fontAlgn="base" hangingPunct="0">
              <a:spcBef>
                <a:spcPct val="0"/>
              </a:spcBef>
              <a:spcAft>
                <a:spcPct val="0"/>
              </a:spcAft>
              <a:defRPr sz="1600" b="1">
                <a:solidFill>
                  <a:schemeClr val="tx1"/>
                </a:solidFill>
                <a:latin typeface="Century Gothic" pitchFamily="34" charset="0"/>
              </a:defRPr>
            </a:lvl8pPr>
            <a:lvl9pPr marL="3886200" indent="-228600" eaLnBrk="0" fontAlgn="base" hangingPunct="0">
              <a:spcBef>
                <a:spcPct val="0"/>
              </a:spcBef>
              <a:spcAft>
                <a:spcPct val="0"/>
              </a:spcAft>
              <a:defRPr sz="1600" b="1">
                <a:solidFill>
                  <a:schemeClr val="tx1"/>
                </a:solidFill>
                <a:latin typeface="Century Gothic" pitchFamily="34" charset="0"/>
              </a:defRPr>
            </a:lvl9pPr>
          </a:lstStyle>
          <a:p>
            <a:pPr>
              <a:spcBef>
                <a:spcPct val="20000"/>
              </a:spcBef>
            </a:pPr>
            <a:r>
              <a:rPr lang="it-IT" altLang="it-IT" sz="1800">
                <a:solidFill>
                  <a:srgbClr val="006600"/>
                </a:solidFill>
                <a:latin typeface="Verdana" pitchFamily="34" charset="0"/>
                <a:cs typeface="Arial" charset="0"/>
              </a:rPr>
              <a:t>Generazione centralizzata; flusso di potenza mono-direzionale dall’alta alla bassa tensione, dove sono collegati i carichi. Il sistema è controllato tramite i grossi generatori</a:t>
            </a:r>
          </a:p>
        </p:txBody>
      </p:sp>
      <p:grpSp>
        <p:nvGrpSpPr>
          <p:cNvPr id="2" name="Group 1038"/>
          <p:cNvGrpSpPr>
            <a:grpSpLocks/>
          </p:cNvGrpSpPr>
          <p:nvPr/>
        </p:nvGrpSpPr>
        <p:grpSpPr bwMode="auto">
          <a:xfrm>
            <a:off x="4572000" y="914400"/>
            <a:ext cx="4572000" cy="5029200"/>
            <a:chOff x="2880" y="576"/>
            <a:chExt cx="2880" cy="3168"/>
          </a:xfrm>
        </p:grpSpPr>
        <p:graphicFrame>
          <p:nvGraphicFramePr>
            <p:cNvPr id="438281" name="Object 1032"/>
            <p:cNvGraphicFramePr>
              <a:graphicFrameLocks noChangeAspect="1"/>
            </p:cNvGraphicFramePr>
            <p:nvPr/>
          </p:nvGraphicFramePr>
          <p:xfrm>
            <a:off x="2880" y="960"/>
            <a:ext cx="2880" cy="1384"/>
          </p:xfrm>
          <a:graphic>
            <a:graphicData uri="http://schemas.openxmlformats.org/presentationml/2006/ole">
              <mc:AlternateContent xmlns:mc="http://schemas.openxmlformats.org/markup-compatibility/2006">
                <mc:Choice xmlns:v="urn:schemas-microsoft-com:vml" Requires="v">
                  <p:oleObj spid="_x0000_s342027" name="Fotografia Photo Editor" r:id="rId4" imgW="21666667" imgH="10409524" progId="">
                    <p:embed/>
                  </p:oleObj>
                </mc:Choice>
                <mc:Fallback>
                  <p:oleObj name="Fotografia Photo Editor" r:id="rId4" imgW="21666667" imgH="10409524"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80" y="960"/>
                          <a:ext cx="2880" cy="1384"/>
                        </a:xfrm>
                        <a:prstGeom prst="rect">
                          <a:avLst/>
                        </a:prstGeom>
                        <a:noFill/>
                        <a:ln w="9525">
                          <a:solidFill>
                            <a:srgbClr val="0066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34" name="Text Box 1035"/>
            <p:cNvSpPr txBox="1">
              <a:spLocks noChangeArrowheads="1"/>
            </p:cNvSpPr>
            <p:nvPr/>
          </p:nvSpPr>
          <p:spPr bwMode="auto">
            <a:xfrm>
              <a:off x="3072" y="576"/>
              <a:ext cx="2448"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b="1">
                  <a:solidFill>
                    <a:schemeClr val="tx1"/>
                  </a:solidFill>
                  <a:latin typeface="Century Gothic" pitchFamily="34" charset="0"/>
                </a:defRPr>
              </a:lvl1pPr>
              <a:lvl2pPr marL="742950" indent="-285750" eaLnBrk="0" hangingPunct="0">
                <a:defRPr sz="1600" b="1">
                  <a:solidFill>
                    <a:schemeClr val="tx1"/>
                  </a:solidFill>
                  <a:latin typeface="Century Gothic" pitchFamily="34" charset="0"/>
                </a:defRPr>
              </a:lvl2pPr>
              <a:lvl3pPr marL="1143000" indent="-228600" eaLnBrk="0" hangingPunct="0">
                <a:defRPr sz="1600" b="1">
                  <a:solidFill>
                    <a:schemeClr val="tx1"/>
                  </a:solidFill>
                  <a:latin typeface="Century Gothic" pitchFamily="34" charset="0"/>
                </a:defRPr>
              </a:lvl3pPr>
              <a:lvl4pPr marL="1600200" indent="-228600" eaLnBrk="0" hangingPunct="0">
                <a:defRPr sz="1600" b="1">
                  <a:solidFill>
                    <a:schemeClr val="tx1"/>
                  </a:solidFill>
                  <a:latin typeface="Century Gothic" pitchFamily="34" charset="0"/>
                </a:defRPr>
              </a:lvl4pPr>
              <a:lvl5pPr marL="2057400" indent="-228600" eaLnBrk="0" hangingPunct="0">
                <a:defRPr sz="1600" b="1">
                  <a:solidFill>
                    <a:schemeClr val="tx1"/>
                  </a:solidFill>
                  <a:latin typeface="Century Gothic" pitchFamily="34" charset="0"/>
                </a:defRPr>
              </a:lvl5pPr>
              <a:lvl6pPr marL="2514600" indent="-228600" eaLnBrk="0" fontAlgn="base" hangingPunct="0">
                <a:spcBef>
                  <a:spcPct val="0"/>
                </a:spcBef>
                <a:spcAft>
                  <a:spcPct val="0"/>
                </a:spcAft>
                <a:defRPr sz="1600" b="1">
                  <a:solidFill>
                    <a:schemeClr val="tx1"/>
                  </a:solidFill>
                  <a:latin typeface="Century Gothic" pitchFamily="34" charset="0"/>
                </a:defRPr>
              </a:lvl6pPr>
              <a:lvl7pPr marL="2971800" indent="-228600" eaLnBrk="0" fontAlgn="base" hangingPunct="0">
                <a:spcBef>
                  <a:spcPct val="0"/>
                </a:spcBef>
                <a:spcAft>
                  <a:spcPct val="0"/>
                </a:spcAft>
                <a:defRPr sz="1600" b="1">
                  <a:solidFill>
                    <a:schemeClr val="tx1"/>
                  </a:solidFill>
                  <a:latin typeface="Century Gothic" pitchFamily="34" charset="0"/>
                </a:defRPr>
              </a:lvl7pPr>
              <a:lvl8pPr marL="3429000" indent="-228600" eaLnBrk="0" fontAlgn="base" hangingPunct="0">
                <a:spcBef>
                  <a:spcPct val="0"/>
                </a:spcBef>
                <a:spcAft>
                  <a:spcPct val="0"/>
                </a:spcAft>
                <a:defRPr sz="1600" b="1">
                  <a:solidFill>
                    <a:schemeClr val="tx1"/>
                  </a:solidFill>
                  <a:latin typeface="Century Gothic" pitchFamily="34" charset="0"/>
                </a:defRPr>
              </a:lvl8pPr>
              <a:lvl9pPr marL="3886200" indent="-228600" eaLnBrk="0" fontAlgn="base" hangingPunct="0">
                <a:spcBef>
                  <a:spcPct val="0"/>
                </a:spcBef>
                <a:spcAft>
                  <a:spcPct val="0"/>
                </a:spcAft>
                <a:defRPr sz="1600" b="1">
                  <a:solidFill>
                    <a:schemeClr val="tx1"/>
                  </a:solidFill>
                  <a:latin typeface="Century Gothic" pitchFamily="34" charset="0"/>
                </a:defRPr>
              </a:lvl9pPr>
            </a:lstStyle>
            <a:p>
              <a:pPr algn="ctr" eaLnBrk="1" hangingPunct="1">
                <a:spcBef>
                  <a:spcPct val="50000"/>
                </a:spcBef>
              </a:pPr>
              <a:r>
                <a:rPr lang="en-US" altLang="it-IT" sz="2400">
                  <a:latin typeface="Arial" charset="0"/>
                  <a:cs typeface="Arial" charset="0"/>
                </a:rPr>
                <a:t>La nuova rete elettrica</a:t>
              </a:r>
              <a:endParaRPr lang="it-IT" altLang="it-IT" sz="2400">
                <a:latin typeface="Arial" charset="0"/>
                <a:cs typeface="Arial" charset="0"/>
              </a:endParaRPr>
            </a:p>
          </p:txBody>
        </p:sp>
        <p:sp>
          <p:nvSpPr>
            <p:cNvPr id="1035" name="Segnaposto contenuto 2"/>
            <p:cNvSpPr>
              <a:spLocks/>
            </p:cNvSpPr>
            <p:nvPr/>
          </p:nvSpPr>
          <p:spPr bwMode="auto">
            <a:xfrm>
              <a:off x="2880" y="2448"/>
              <a:ext cx="2832" cy="1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b="1">
                  <a:solidFill>
                    <a:schemeClr val="tx1"/>
                  </a:solidFill>
                  <a:latin typeface="Century Gothic" pitchFamily="34" charset="0"/>
                </a:defRPr>
              </a:lvl1pPr>
              <a:lvl2pPr marL="742950" indent="-285750" eaLnBrk="0" hangingPunct="0">
                <a:defRPr sz="1600" b="1">
                  <a:solidFill>
                    <a:schemeClr val="tx1"/>
                  </a:solidFill>
                  <a:latin typeface="Century Gothic" pitchFamily="34" charset="0"/>
                </a:defRPr>
              </a:lvl2pPr>
              <a:lvl3pPr marL="1143000" indent="-228600" eaLnBrk="0" hangingPunct="0">
                <a:defRPr sz="1600" b="1">
                  <a:solidFill>
                    <a:schemeClr val="tx1"/>
                  </a:solidFill>
                  <a:latin typeface="Century Gothic" pitchFamily="34" charset="0"/>
                </a:defRPr>
              </a:lvl3pPr>
              <a:lvl4pPr marL="1600200" indent="-228600" eaLnBrk="0" hangingPunct="0">
                <a:defRPr sz="1600" b="1">
                  <a:solidFill>
                    <a:schemeClr val="tx1"/>
                  </a:solidFill>
                  <a:latin typeface="Century Gothic" pitchFamily="34" charset="0"/>
                </a:defRPr>
              </a:lvl4pPr>
              <a:lvl5pPr marL="2057400" indent="-228600" eaLnBrk="0" hangingPunct="0">
                <a:defRPr sz="1600" b="1">
                  <a:solidFill>
                    <a:schemeClr val="tx1"/>
                  </a:solidFill>
                  <a:latin typeface="Century Gothic" pitchFamily="34" charset="0"/>
                </a:defRPr>
              </a:lvl5pPr>
              <a:lvl6pPr marL="2514600" indent="-228600" eaLnBrk="0" fontAlgn="base" hangingPunct="0">
                <a:spcBef>
                  <a:spcPct val="0"/>
                </a:spcBef>
                <a:spcAft>
                  <a:spcPct val="0"/>
                </a:spcAft>
                <a:defRPr sz="1600" b="1">
                  <a:solidFill>
                    <a:schemeClr val="tx1"/>
                  </a:solidFill>
                  <a:latin typeface="Century Gothic" pitchFamily="34" charset="0"/>
                </a:defRPr>
              </a:lvl6pPr>
              <a:lvl7pPr marL="2971800" indent="-228600" eaLnBrk="0" fontAlgn="base" hangingPunct="0">
                <a:spcBef>
                  <a:spcPct val="0"/>
                </a:spcBef>
                <a:spcAft>
                  <a:spcPct val="0"/>
                </a:spcAft>
                <a:defRPr sz="1600" b="1">
                  <a:solidFill>
                    <a:schemeClr val="tx1"/>
                  </a:solidFill>
                  <a:latin typeface="Century Gothic" pitchFamily="34" charset="0"/>
                </a:defRPr>
              </a:lvl7pPr>
              <a:lvl8pPr marL="3429000" indent="-228600" eaLnBrk="0" fontAlgn="base" hangingPunct="0">
                <a:spcBef>
                  <a:spcPct val="0"/>
                </a:spcBef>
                <a:spcAft>
                  <a:spcPct val="0"/>
                </a:spcAft>
                <a:defRPr sz="1600" b="1">
                  <a:solidFill>
                    <a:schemeClr val="tx1"/>
                  </a:solidFill>
                  <a:latin typeface="Century Gothic" pitchFamily="34" charset="0"/>
                </a:defRPr>
              </a:lvl8pPr>
              <a:lvl9pPr marL="3886200" indent="-228600" eaLnBrk="0" fontAlgn="base" hangingPunct="0">
                <a:spcBef>
                  <a:spcPct val="0"/>
                </a:spcBef>
                <a:spcAft>
                  <a:spcPct val="0"/>
                </a:spcAft>
                <a:defRPr sz="1600" b="1">
                  <a:solidFill>
                    <a:schemeClr val="tx1"/>
                  </a:solidFill>
                  <a:latin typeface="Century Gothic" pitchFamily="34" charset="0"/>
                </a:defRPr>
              </a:lvl9pPr>
            </a:lstStyle>
            <a:p>
              <a:pPr eaLnBrk="1" hangingPunct="1">
                <a:spcBef>
                  <a:spcPct val="20000"/>
                </a:spcBef>
              </a:pPr>
              <a:r>
                <a:rPr lang="it-IT" altLang="it-IT" sz="1800">
                  <a:solidFill>
                    <a:srgbClr val="006600"/>
                  </a:solidFill>
                  <a:latin typeface="Verdana" pitchFamily="34" charset="0"/>
                  <a:cs typeface="Arial" charset="0"/>
                </a:rPr>
                <a:t>Rete che integra e gestisce in modo efficiente il comportamento e le azioni di tutti gli utenti connessi (generatori, punti di prelievo, e punti con presenza di generazione e prelievo) </a:t>
              </a:r>
            </a:p>
          </p:txBody>
        </p:sp>
      </p:grpSp>
      <p:pic>
        <p:nvPicPr>
          <p:cNvPr id="1032" name="Picture 37" descr="RSE_Panton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20000" y="133350"/>
            <a:ext cx="1366838"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3" name="Rectangle 6"/>
          <p:cNvSpPr txBox="1">
            <a:spLocks noGrp="1" noChangeArrowheads="1"/>
          </p:cNvSpPr>
          <p:nvPr/>
        </p:nvSpPr>
        <p:spPr bwMode="auto">
          <a:xfrm>
            <a:off x="546100" y="6300788"/>
            <a:ext cx="1257300" cy="27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b="1">
                <a:solidFill>
                  <a:schemeClr val="tx1"/>
                </a:solidFill>
                <a:latin typeface="Century Gothic" pitchFamily="34" charset="0"/>
              </a:defRPr>
            </a:lvl1pPr>
            <a:lvl2pPr marL="742950" indent="-285750" eaLnBrk="0" hangingPunct="0">
              <a:defRPr sz="1600" b="1">
                <a:solidFill>
                  <a:schemeClr val="tx1"/>
                </a:solidFill>
                <a:latin typeface="Century Gothic" pitchFamily="34" charset="0"/>
              </a:defRPr>
            </a:lvl2pPr>
            <a:lvl3pPr marL="1143000" indent="-228600" eaLnBrk="0" hangingPunct="0">
              <a:defRPr sz="1600" b="1">
                <a:solidFill>
                  <a:schemeClr val="tx1"/>
                </a:solidFill>
                <a:latin typeface="Century Gothic" pitchFamily="34" charset="0"/>
              </a:defRPr>
            </a:lvl3pPr>
            <a:lvl4pPr marL="1600200" indent="-228600" eaLnBrk="0" hangingPunct="0">
              <a:defRPr sz="1600" b="1">
                <a:solidFill>
                  <a:schemeClr val="tx1"/>
                </a:solidFill>
                <a:latin typeface="Century Gothic" pitchFamily="34" charset="0"/>
              </a:defRPr>
            </a:lvl4pPr>
            <a:lvl5pPr marL="2057400" indent="-228600" eaLnBrk="0" hangingPunct="0">
              <a:defRPr sz="1600" b="1">
                <a:solidFill>
                  <a:schemeClr val="tx1"/>
                </a:solidFill>
                <a:latin typeface="Century Gothic" pitchFamily="34" charset="0"/>
              </a:defRPr>
            </a:lvl5pPr>
            <a:lvl6pPr marL="2514600" indent="-228600" eaLnBrk="0" fontAlgn="base" hangingPunct="0">
              <a:spcBef>
                <a:spcPct val="0"/>
              </a:spcBef>
              <a:spcAft>
                <a:spcPct val="0"/>
              </a:spcAft>
              <a:defRPr sz="1600" b="1">
                <a:solidFill>
                  <a:schemeClr val="tx1"/>
                </a:solidFill>
                <a:latin typeface="Century Gothic" pitchFamily="34" charset="0"/>
              </a:defRPr>
            </a:lvl6pPr>
            <a:lvl7pPr marL="2971800" indent="-228600" eaLnBrk="0" fontAlgn="base" hangingPunct="0">
              <a:spcBef>
                <a:spcPct val="0"/>
              </a:spcBef>
              <a:spcAft>
                <a:spcPct val="0"/>
              </a:spcAft>
              <a:defRPr sz="1600" b="1">
                <a:solidFill>
                  <a:schemeClr val="tx1"/>
                </a:solidFill>
                <a:latin typeface="Century Gothic" pitchFamily="34" charset="0"/>
              </a:defRPr>
            </a:lvl7pPr>
            <a:lvl8pPr marL="3429000" indent="-228600" eaLnBrk="0" fontAlgn="base" hangingPunct="0">
              <a:spcBef>
                <a:spcPct val="0"/>
              </a:spcBef>
              <a:spcAft>
                <a:spcPct val="0"/>
              </a:spcAft>
              <a:defRPr sz="1600" b="1">
                <a:solidFill>
                  <a:schemeClr val="tx1"/>
                </a:solidFill>
                <a:latin typeface="Century Gothic" pitchFamily="34" charset="0"/>
              </a:defRPr>
            </a:lvl8pPr>
            <a:lvl9pPr marL="3886200" indent="-228600" eaLnBrk="0" fontAlgn="base" hangingPunct="0">
              <a:spcBef>
                <a:spcPct val="0"/>
              </a:spcBef>
              <a:spcAft>
                <a:spcPct val="0"/>
              </a:spcAft>
              <a:defRPr sz="1600" b="1">
                <a:solidFill>
                  <a:schemeClr val="tx1"/>
                </a:solidFill>
                <a:latin typeface="Century Gothic" pitchFamily="34" charset="0"/>
              </a:defRPr>
            </a:lvl9pPr>
          </a:lstStyle>
          <a:p>
            <a:pPr eaLnBrk="1" hangingPunct="1"/>
            <a:fld id="{9F739982-B834-43C7-9DB5-B6871272CE2D}" type="slidenum">
              <a:rPr lang="it-IT" altLang="it-IT" sz="1000" b="0"/>
              <a:pPr eaLnBrk="1" hangingPunct="1"/>
              <a:t>125</a:t>
            </a:fld>
            <a:endParaRPr lang="it-IT" altLang="it-IT" sz="1000" b="0"/>
          </a:p>
        </p:txBody>
      </p:sp>
    </p:spTree>
    <p:extLst>
      <p:ext uri="{BB962C8B-B14F-4D97-AF65-F5344CB8AC3E}">
        <p14:creationId xmlns:p14="http://schemas.microsoft.com/office/powerpoint/2010/main" val="406734289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p:txBody>
          <a:bodyPr/>
          <a:lstStyle/>
          <a:p>
            <a:endParaRPr lang="it-IT"/>
          </a:p>
        </p:txBody>
      </p:sp>
      <p:sp>
        <p:nvSpPr>
          <p:cNvPr id="4" name="Segnaposto numero diapositiva 3"/>
          <p:cNvSpPr>
            <a:spLocks noGrp="1"/>
          </p:cNvSpPr>
          <p:nvPr>
            <p:ph type="sldNum" sz="quarter" idx="12"/>
          </p:nvPr>
        </p:nvSpPr>
        <p:spPr/>
        <p:txBody>
          <a:bodyPr/>
          <a:lstStyle/>
          <a:p>
            <a:fld id="{B007B441-5312-499D-93C3-6E37886527FA}" type="slidenum">
              <a:rPr lang="it-IT" smtClean="0"/>
              <a:pPr/>
              <a:t>126</a:t>
            </a:fld>
            <a:endParaRPr lang="it-IT"/>
          </a:p>
        </p:txBody>
      </p:sp>
      <p:pic>
        <p:nvPicPr>
          <p:cNvPr id="3317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700" y="590550"/>
            <a:ext cx="8783328" cy="57907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CasellaDiTesto 4"/>
          <p:cNvSpPr txBox="1"/>
          <p:nvPr/>
        </p:nvSpPr>
        <p:spPr>
          <a:xfrm>
            <a:off x="4788024" y="5229200"/>
            <a:ext cx="4334456" cy="1077218"/>
          </a:xfrm>
          <a:prstGeom prst="rect">
            <a:avLst/>
          </a:prstGeom>
          <a:solidFill>
            <a:srgbClr val="FFFF00"/>
          </a:solidFill>
        </p:spPr>
        <p:txBody>
          <a:bodyPr wrap="none" rtlCol="0">
            <a:spAutoFit/>
          </a:bodyPr>
          <a:lstStyle/>
          <a:p>
            <a:r>
              <a:rPr lang="it-IT" sz="3200" b="1" dirty="0" smtClean="0">
                <a:solidFill>
                  <a:srgbClr val="FF0000"/>
                </a:solidFill>
                <a:effectLst>
                  <a:outerShdw blurRad="38100" dist="38100" dir="2700000" algn="tl">
                    <a:srgbClr val="000000">
                      <a:alpha val="43137"/>
                    </a:srgbClr>
                  </a:outerShdw>
                </a:effectLst>
              </a:rPr>
              <a:t>Siamo secondi al mondo</a:t>
            </a:r>
          </a:p>
          <a:p>
            <a:r>
              <a:rPr lang="it-IT" sz="3200" b="1" dirty="0" smtClean="0">
                <a:solidFill>
                  <a:srgbClr val="FF0000"/>
                </a:solidFill>
                <a:effectLst>
                  <a:outerShdw blurRad="38100" dist="38100" dir="2700000" algn="tl">
                    <a:srgbClr val="000000">
                      <a:alpha val="43137"/>
                    </a:srgbClr>
                  </a:outerShdw>
                </a:effectLst>
              </a:rPr>
              <a:t> dopo la </a:t>
            </a:r>
            <a:r>
              <a:rPr lang="it-IT" sz="3200" b="1" dirty="0">
                <a:solidFill>
                  <a:srgbClr val="FF0000"/>
                </a:solidFill>
                <a:effectLst>
                  <a:outerShdw blurRad="38100" dist="38100" dir="2700000" algn="tl">
                    <a:srgbClr val="000000">
                      <a:alpha val="43137"/>
                    </a:srgbClr>
                  </a:outerShdw>
                </a:effectLst>
              </a:rPr>
              <a:t>G</a:t>
            </a:r>
            <a:r>
              <a:rPr lang="it-IT" sz="3200" b="1" dirty="0" smtClean="0">
                <a:solidFill>
                  <a:srgbClr val="FF0000"/>
                </a:solidFill>
                <a:effectLst>
                  <a:outerShdw blurRad="38100" dist="38100" dir="2700000" algn="tl">
                    <a:srgbClr val="000000">
                      <a:alpha val="43137"/>
                    </a:srgbClr>
                  </a:outerShdw>
                </a:effectLst>
              </a:rPr>
              <a:t>ermania</a:t>
            </a:r>
            <a:endParaRPr lang="it-IT" sz="3200" b="1" dirty="0">
              <a:solidFill>
                <a:srgbClr val="FF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193431091"/>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1554" name="Picture 2"/>
          <p:cNvPicPr>
            <a:picLocks noGrp="1" noChangeAspect="1" noChangeArrowheads="1"/>
          </p:cNvPicPr>
          <p:nvPr>
            <p:ph idx="1"/>
          </p:nvPr>
        </p:nvPicPr>
        <p:blipFill>
          <a:blip r:embed="rId2" cstate="print"/>
          <a:srcRect/>
          <a:stretch>
            <a:fillRect/>
          </a:stretch>
        </p:blipFill>
        <p:spPr bwMode="auto">
          <a:xfrm>
            <a:off x="683568" y="179712"/>
            <a:ext cx="7848872" cy="6480177"/>
          </a:xfrm>
          <a:prstGeom prst="rect">
            <a:avLst/>
          </a:prstGeom>
          <a:noFill/>
          <a:ln w="9525">
            <a:noFill/>
            <a:miter lim="800000"/>
            <a:headEnd/>
            <a:tailEnd/>
          </a:ln>
        </p:spPr>
      </p:pic>
      <p:sp>
        <p:nvSpPr>
          <p:cNvPr id="3" name="Segnaposto numero diapositiva 2"/>
          <p:cNvSpPr>
            <a:spLocks noGrp="1"/>
          </p:cNvSpPr>
          <p:nvPr>
            <p:ph type="sldNum" sz="quarter" idx="12"/>
          </p:nvPr>
        </p:nvSpPr>
        <p:spPr/>
        <p:txBody>
          <a:bodyPr/>
          <a:lstStyle/>
          <a:p>
            <a:fld id="{B007B441-5312-499D-93C3-6E37886527FA}" type="slidenum">
              <a:rPr lang="it-IT" smtClean="0"/>
              <a:pPr/>
              <a:t>127</a:t>
            </a:fld>
            <a:endParaRPr lang="it-IT"/>
          </a:p>
        </p:txBody>
      </p:sp>
      <p:sp>
        <p:nvSpPr>
          <p:cNvPr id="4" name="CasellaDiTesto 3"/>
          <p:cNvSpPr txBox="1"/>
          <p:nvPr/>
        </p:nvSpPr>
        <p:spPr>
          <a:xfrm>
            <a:off x="5508104" y="2132856"/>
            <a:ext cx="1184940" cy="369332"/>
          </a:xfrm>
          <a:prstGeom prst="rect">
            <a:avLst/>
          </a:prstGeom>
          <a:solidFill>
            <a:schemeClr val="accent6">
              <a:lumMod val="40000"/>
              <a:lumOff val="60000"/>
            </a:schemeClr>
          </a:solidFill>
        </p:spPr>
        <p:txBody>
          <a:bodyPr wrap="none" rtlCol="0">
            <a:spAutoFit/>
          </a:bodyPr>
          <a:lstStyle/>
          <a:p>
            <a:r>
              <a:rPr lang="it-IT" dirty="0" smtClean="0"/>
              <a:t>200 W/m</a:t>
            </a:r>
            <a:r>
              <a:rPr lang="it-IT" baseline="30000" dirty="0" smtClean="0"/>
              <a:t>2</a:t>
            </a:r>
            <a:endParaRPr lang="en-US" baseline="30000" dirty="0"/>
          </a:p>
        </p:txBody>
      </p:sp>
      <p:cxnSp>
        <p:nvCxnSpPr>
          <p:cNvPr id="6" name="Connettore 2 5"/>
          <p:cNvCxnSpPr/>
          <p:nvPr/>
        </p:nvCxnSpPr>
        <p:spPr>
          <a:xfrm>
            <a:off x="6372200" y="2564904"/>
            <a:ext cx="720080" cy="288032"/>
          </a:xfrm>
          <a:prstGeom prst="straightConnector1">
            <a:avLst/>
          </a:prstGeom>
          <a:ln w="12700">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7" name="CasellaDiTesto 6"/>
          <p:cNvSpPr txBox="1"/>
          <p:nvPr/>
        </p:nvSpPr>
        <p:spPr>
          <a:xfrm>
            <a:off x="5364088" y="5013176"/>
            <a:ext cx="1146468" cy="369332"/>
          </a:xfrm>
          <a:prstGeom prst="rect">
            <a:avLst/>
          </a:prstGeom>
          <a:solidFill>
            <a:srgbClr val="31F42C"/>
          </a:solidFill>
        </p:spPr>
        <p:txBody>
          <a:bodyPr wrap="none" rtlCol="0">
            <a:spAutoFit/>
          </a:bodyPr>
          <a:lstStyle/>
          <a:p>
            <a:r>
              <a:rPr lang="it-IT" dirty="0" smtClean="0"/>
              <a:t>130 W/m</a:t>
            </a:r>
            <a:r>
              <a:rPr lang="it-IT" baseline="30000" dirty="0" smtClean="0"/>
              <a:t>2</a:t>
            </a:r>
            <a:endParaRPr lang="en-US" baseline="30000" dirty="0"/>
          </a:p>
        </p:txBody>
      </p:sp>
      <p:cxnSp>
        <p:nvCxnSpPr>
          <p:cNvPr id="8" name="Connettore 2 7"/>
          <p:cNvCxnSpPr/>
          <p:nvPr/>
        </p:nvCxnSpPr>
        <p:spPr>
          <a:xfrm flipV="1">
            <a:off x="6156176" y="4509120"/>
            <a:ext cx="864096" cy="360040"/>
          </a:xfrm>
          <a:prstGeom prst="straightConnector1">
            <a:avLst/>
          </a:prstGeom>
          <a:ln w="12700">
            <a:solidFill>
              <a:srgbClr val="31F42C"/>
            </a:solidFill>
            <a:tailEnd type="arrow"/>
          </a:ln>
        </p:spPr>
        <p:style>
          <a:lnRef idx="1">
            <a:schemeClr val="accent1"/>
          </a:lnRef>
          <a:fillRef idx="0">
            <a:schemeClr val="accent1"/>
          </a:fillRef>
          <a:effectRef idx="0">
            <a:schemeClr val="accent1"/>
          </a:effectRef>
          <a:fontRef idx="minor">
            <a:schemeClr val="tx1"/>
          </a:fontRef>
        </p:style>
      </p:cxnSp>
      <p:sp>
        <p:nvSpPr>
          <p:cNvPr id="11" name="CasellaDiTesto 10"/>
          <p:cNvSpPr txBox="1"/>
          <p:nvPr/>
        </p:nvSpPr>
        <p:spPr>
          <a:xfrm>
            <a:off x="4427984" y="836712"/>
            <a:ext cx="1781257" cy="461665"/>
          </a:xfrm>
          <a:prstGeom prst="rect">
            <a:avLst/>
          </a:prstGeom>
          <a:solidFill>
            <a:schemeClr val="bg1"/>
          </a:solidFill>
        </p:spPr>
        <p:txBody>
          <a:bodyPr wrap="none" rtlCol="0">
            <a:spAutoFit/>
          </a:bodyPr>
          <a:lstStyle/>
          <a:p>
            <a:r>
              <a:rPr lang="it-IT" sz="2400" dirty="0" err="1" smtClean="0">
                <a:latin typeface="Comic Sans MS" pitchFamily="66" charset="0"/>
              </a:rPr>
              <a:t>Peak</a:t>
            </a:r>
            <a:r>
              <a:rPr lang="it-IT" sz="2400" dirty="0" smtClean="0">
                <a:latin typeface="Comic Sans MS" pitchFamily="66" charset="0"/>
              </a:rPr>
              <a:t> </a:t>
            </a:r>
            <a:r>
              <a:rPr lang="it-IT" sz="2400" dirty="0" err="1" smtClean="0">
                <a:latin typeface="Comic Sans MS" pitchFamily="66" charset="0"/>
              </a:rPr>
              <a:t>power</a:t>
            </a:r>
            <a:endParaRPr lang="en-US" sz="2400" dirty="0">
              <a:latin typeface="Comic Sans MS" pitchFamily="66" charset="0"/>
            </a:endParaRPr>
          </a:p>
        </p:txBody>
      </p:sp>
      <p:sp>
        <p:nvSpPr>
          <p:cNvPr id="12" name="CasellaDiTesto 11"/>
          <p:cNvSpPr txBox="1"/>
          <p:nvPr/>
        </p:nvSpPr>
        <p:spPr>
          <a:xfrm>
            <a:off x="5436096" y="3068960"/>
            <a:ext cx="1146468" cy="369332"/>
          </a:xfrm>
          <a:prstGeom prst="rect">
            <a:avLst/>
          </a:prstGeom>
          <a:solidFill>
            <a:srgbClr val="FFFFCC"/>
          </a:solidFill>
          <a:ln>
            <a:solidFill>
              <a:srgbClr val="FFFF00"/>
            </a:solidFill>
          </a:ln>
        </p:spPr>
        <p:txBody>
          <a:bodyPr wrap="none" rtlCol="0">
            <a:spAutoFit/>
          </a:bodyPr>
          <a:lstStyle/>
          <a:p>
            <a:r>
              <a:rPr lang="it-IT" dirty="0" smtClean="0"/>
              <a:t>150 W/m</a:t>
            </a:r>
            <a:r>
              <a:rPr lang="it-IT" baseline="30000" dirty="0" smtClean="0"/>
              <a:t>2</a:t>
            </a:r>
            <a:endParaRPr lang="en-US" baseline="30000" dirty="0"/>
          </a:p>
        </p:txBody>
      </p:sp>
      <p:cxnSp>
        <p:nvCxnSpPr>
          <p:cNvPr id="14" name="Connettore 2 13"/>
          <p:cNvCxnSpPr/>
          <p:nvPr/>
        </p:nvCxnSpPr>
        <p:spPr>
          <a:xfrm>
            <a:off x="6228184" y="3573016"/>
            <a:ext cx="936104" cy="360040"/>
          </a:xfrm>
          <a:prstGeom prst="straightConnector1">
            <a:avLst/>
          </a:prstGeom>
          <a:ln w="19050">
            <a:solidFill>
              <a:srgbClr val="CC66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37570257"/>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457200" y="351971"/>
            <a:ext cx="8229600" cy="6029357"/>
          </a:xfrm>
        </p:spPr>
        <p:txBody>
          <a:bodyPr>
            <a:noAutofit/>
          </a:bodyPr>
          <a:lstStyle/>
          <a:p>
            <a:r>
              <a:rPr lang="it-IT" sz="2000" dirty="0"/>
              <a:t>Enel Distribuzione ha 35 milioni di clienti ripartiti in </a:t>
            </a:r>
            <a:r>
              <a:rPr lang="it-IT" sz="2000" dirty="0">
                <a:hlinkClick r:id="rId2"/>
              </a:rPr>
              <a:t>2115 cabine primarie e relative reti in media tensione</a:t>
            </a:r>
            <a:r>
              <a:rPr lang="it-IT" sz="2000" dirty="0"/>
              <a:t>. Includendo anche gli altri distributori (A2A, ACEA, AGSM, ecc.) si arriva a circa 2300 reti in media tensione sul territorio nazionale da trasformare in reti attive e intelligenti per accogliere la generazione distribuita delle fonti rinnovabili. Il che significa che </a:t>
            </a:r>
            <a:r>
              <a:rPr lang="it-IT" sz="2000" b="1" dirty="0"/>
              <a:t>gli investimenti per trasformare la rete italiana in una rete intelligente ammontano a circa 32 miliardi di euro</a:t>
            </a:r>
            <a:r>
              <a:rPr lang="it-IT" sz="2000" dirty="0"/>
              <a:t>. Questa cifra, come detto, include lo stoccaggio di 1.6 </a:t>
            </a:r>
            <a:r>
              <a:rPr lang="it-IT" sz="2000" dirty="0" err="1"/>
              <a:t>GWh</a:t>
            </a:r>
            <a:r>
              <a:rPr lang="it-IT" sz="2000" dirty="0"/>
              <a:t> di energia elettrica con cui sarà probabilmente possibile gestire un 40-50% di fonti rinnovabili intermittente sul totale, ben oltre il limite di allacciamento delle rete “passiva” attuale, oramai </a:t>
            </a:r>
            <a:r>
              <a:rPr lang="it-IT" sz="2000" dirty="0">
                <a:hlinkClick r:id="rId3"/>
              </a:rPr>
              <a:t>quasi raggiunto</a:t>
            </a:r>
            <a:r>
              <a:rPr lang="it-IT" sz="2000" dirty="0"/>
              <a:t>. La rete intelligente sarà uno strumento straordinario per migliorare la consapevolezza dei consumi nel residenziale e terziario qual è il </a:t>
            </a:r>
            <a:r>
              <a:rPr lang="it-IT" sz="2000" i="1" dirty="0" err="1"/>
              <a:t>Demand</a:t>
            </a:r>
            <a:r>
              <a:rPr lang="it-IT" sz="2000" i="1" dirty="0"/>
              <a:t> Side </a:t>
            </a:r>
            <a:r>
              <a:rPr lang="it-IT" sz="2000" i="1" dirty="0" err="1"/>
              <a:t>Response</a:t>
            </a:r>
            <a:r>
              <a:rPr lang="it-IT" sz="2000" dirty="0"/>
              <a:t>. Le circa 600mila colonnine di ricarica incluse nei costi, a fianco dei sistemi di ricarica casalinghi, sarebbero inoltre sufficienti a garantire una infrastruttura efficiente e diffusa per la ricarica di veicoli elettrici, sufficiente al </a:t>
            </a:r>
            <a:r>
              <a:rPr lang="it-IT" sz="2000" dirty="0">
                <a:hlinkClick r:id="rId4"/>
              </a:rPr>
              <a:t>15-20% dell’intero parco auto nazionale</a:t>
            </a:r>
            <a:endParaRPr lang="it-IT" sz="2000" dirty="0"/>
          </a:p>
        </p:txBody>
      </p:sp>
      <p:sp>
        <p:nvSpPr>
          <p:cNvPr id="4" name="Segnaposto numero diapositiva 3"/>
          <p:cNvSpPr>
            <a:spLocks noGrp="1"/>
          </p:cNvSpPr>
          <p:nvPr>
            <p:ph type="sldNum" sz="quarter" idx="12"/>
          </p:nvPr>
        </p:nvSpPr>
        <p:spPr/>
        <p:txBody>
          <a:bodyPr/>
          <a:lstStyle/>
          <a:p>
            <a:fld id="{B007B441-5312-499D-93C3-6E37886527FA}" type="slidenum">
              <a:rPr lang="it-IT" smtClean="0"/>
              <a:pPr/>
              <a:t>128</a:t>
            </a:fld>
            <a:endParaRPr lang="it-IT"/>
          </a:p>
        </p:txBody>
      </p:sp>
    </p:spTree>
    <p:extLst>
      <p:ext uri="{BB962C8B-B14F-4D97-AF65-F5344CB8AC3E}">
        <p14:creationId xmlns:p14="http://schemas.microsoft.com/office/powerpoint/2010/main" val="2413314869"/>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24"/>
            <a:ext cx="8229600" cy="500066"/>
          </a:xfrm>
        </p:spPr>
        <p:txBody>
          <a:bodyPr>
            <a:normAutofit fontScale="90000"/>
          </a:bodyPr>
          <a:lstStyle/>
          <a:p>
            <a:r>
              <a:rPr lang="it-IT" b="1" dirty="0" smtClean="0">
                <a:effectLst>
                  <a:outerShdw blurRad="38100" dist="38100" dir="2700000" algn="tl">
                    <a:srgbClr val="000000">
                      <a:alpha val="43137"/>
                    </a:srgbClr>
                  </a:outerShdw>
                </a:effectLst>
                <a:latin typeface="Comic Sans MS" pitchFamily="66" charset="0"/>
              </a:rPr>
              <a:t>Unità  di misura …..</a:t>
            </a:r>
            <a:endParaRPr lang="it-IT" b="1" dirty="0">
              <a:effectLst>
                <a:outerShdw blurRad="38100" dist="38100" dir="2700000" algn="tl">
                  <a:srgbClr val="000000">
                    <a:alpha val="43137"/>
                  </a:srgbClr>
                </a:outerShdw>
              </a:effectLst>
              <a:latin typeface="Comic Sans MS" pitchFamily="66" charset="0"/>
            </a:endParaRPr>
          </a:p>
        </p:txBody>
      </p:sp>
      <p:sp>
        <p:nvSpPr>
          <p:cNvPr id="4" name="Rectangle 1"/>
          <p:cNvSpPr>
            <a:spLocks noGrp="1" noChangeArrowheads="1"/>
          </p:cNvSpPr>
          <p:nvPr>
            <p:ph idx="1"/>
          </p:nvPr>
        </p:nvSpPr>
        <p:spPr bwMode="auto">
          <a:xfrm>
            <a:off x="179512" y="1700808"/>
            <a:ext cx="8643998" cy="34778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457200" algn="l" defTabSz="914400" rtl="0" eaLnBrk="1" fontAlgn="base" latinLnBrk="0" hangingPunct="1">
              <a:lnSpc>
                <a:spcPct val="100000"/>
              </a:lnSpc>
              <a:spcBef>
                <a:spcPct val="0"/>
              </a:spcBef>
              <a:spcAft>
                <a:spcPct val="0"/>
              </a:spcAft>
              <a:buClrTx/>
              <a:buSzTx/>
              <a:buFontTx/>
              <a:buNone/>
              <a:tabLst/>
            </a:pPr>
            <a:endParaRPr kumimoji="0" lang="it-IT" sz="2400" i="0" u="none" strike="noStrike" cap="none" normalizeH="0" baseline="0" dirty="0" smtClean="0">
              <a:ln>
                <a:noFill/>
              </a:ln>
              <a:solidFill>
                <a:schemeClr val="tx1"/>
              </a:solidFill>
              <a:latin typeface="Comic Sans MS" pitchFamily="66" charset="0"/>
            </a:endParaRPr>
          </a:p>
          <a:p>
            <a:pPr marL="0" marR="0" lvl="0" indent="457200" algn="l" defTabSz="914400" rtl="0" eaLnBrk="0" fontAlgn="base" latinLnBrk="0" hangingPunct="0">
              <a:lnSpc>
                <a:spcPct val="100000"/>
              </a:lnSpc>
              <a:spcBef>
                <a:spcPct val="0"/>
              </a:spcBef>
              <a:spcAft>
                <a:spcPct val="0"/>
              </a:spcAft>
              <a:buClrTx/>
              <a:buSzTx/>
              <a:buFontTx/>
              <a:buNone/>
              <a:tabLst/>
            </a:pPr>
            <a:r>
              <a:rPr kumimoji="0" lang="it-IT" sz="2800" b="1" i="0" u="none" strike="noStrike" cap="none" normalizeH="0" baseline="0" dirty="0" smtClean="0">
                <a:ln>
                  <a:noFill/>
                </a:ln>
                <a:solidFill>
                  <a:srgbClr val="FF0000"/>
                </a:solidFill>
                <a:latin typeface="Comic Sans MS" pitchFamily="66" charset="0"/>
                <a:cs typeface="Times New Roman" pitchFamily="18" charset="0"/>
              </a:rPr>
              <a:t>1 </a:t>
            </a:r>
            <a:r>
              <a:rPr kumimoji="0" lang="it-IT" sz="2800" b="1" i="0" u="none" strike="noStrike" cap="none" normalizeH="0" baseline="0" dirty="0" err="1" smtClean="0">
                <a:ln>
                  <a:noFill/>
                </a:ln>
                <a:solidFill>
                  <a:srgbClr val="FF0000"/>
                </a:solidFill>
                <a:latin typeface="Comic Sans MS" pitchFamily="66" charset="0"/>
                <a:cs typeface="Times New Roman" pitchFamily="18" charset="0"/>
              </a:rPr>
              <a:t>Mtep</a:t>
            </a:r>
            <a:r>
              <a:rPr kumimoji="0" lang="it-IT" sz="2800" b="1" i="0" u="none" strike="noStrike" cap="none" normalizeH="0" baseline="0" dirty="0" smtClean="0">
                <a:ln>
                  <a:noFill/>
                </a:ln>
                <a:solidFill>
                  <a:srgbClr val="FF0000"/>
                </a:solidFill>
                <a:latin typeface="Comic Sans MS" pitchFamily="66" charset="0"/>
                <a:cs typeface="Times New Roman" pitchFamily="18" charset="0"/>
              </a:rPr>
              <a:t> = 11,6 </a:t>
            </a:r>
            <a:r>
              <a:rPr kumimoji="0" lang="it-IT" sz="2800" b="1" i="0" u="none" strike="noStrike" cap="none" normalizeH="0" baseline="0" dirty="0" err="1" smtClean="0">
                <a:ln>
                  <a:noFill/>
                </a:ln>
                <a:solidFill>
                  <a:srgbClr val="FF0000"/>
                </a:solidFill>
                <a:latin typeface="Comic Sans MS" pitchFamily="66" charset="0"/>
                <a:cs typeface="Times New Roman" pitchFamily="18" charset="0"/>
              </a:rPr>
              <a:t>TWh</a:t>
            </a:r>
            <a:r>
              <a:rPr kumimoji="0" lang="it-IT" sz="2800" b="1" i="0" u="none" strike="noStrike" cap="none" normalizeH="0" baseline="0" dirty="0" smtClean="0">
                <a:ln>
                  <a:noFill/>
                </a:ln>
                <a:solidFill>
                  <a:srgbClr val="FF0000"/>
                </a:solidFill>
                <a:latin typeface="Comic Sans MS" pitchFamily="66" charset="0"/>
                <a:cs typeface="Times New Roman" pitchFamily="18" charset="0"/>
              </a:rPr>
              <a:t>,   1TWh = 0.086 </a:t>
            </a:r>
            <a:r>
              <a:rPr kumimoji="0" lang="it-IT" sz="2800" b="1" i="0" u="none" strike="noStrike" cap="none" normalizeH="0" baseline="0" dirty="0" err="1" smtClean="0">
                <a:ln>
                  <a:noFill/>
                </a:ln>
                <a:solidFill>
                  <a:srgbClr val="FF0000"/>
                </a:solidFill>
                <a:latin typeface="Comic Sans MS" pitchFamily="66" charset="0"/>
                <a:cs typeface="Times New Roman" pitchFamily="18" charset="0"/>
              </a:rPr>
              <a:t>Mtep</a:t>
            </a:r>
            <a:endParaRPr kumimoji="0" lang="it-IT" sz="2800" b="1" i="0" u="none" strike="noStrike" cap="none" normalizeH="0" baseline="0" dirty="0" smtClean="0">
              <a:ln>
                <a:noFill/>
              </a:ln>
              <a:solidFill>
                <a:srgbClr val="FF0000"/>
              </a:solidFill>
              <a:latin typeface="Comic Sans MS" pitchFamily="66" charset="0"/>
              <a:cs typeface="Times New Roman" pitchFamily="18" charset="0"/>
            </a:endParaRPr>
          </a:p>
          <a:p>
            <a:pPr marL="0" marR="0" lvl="0" indent="457200" algn="l" defTabSz="914400" rtl="0" eaLnBrk="0" fontAlgn="base" latinLnBrk="0" hangingPunct="0">
              <a:lnSpc>
                <a:spcPct val="100000"/>
              </a:lnSpc>
              <a:spcBef>
                <a:spcPct val="0"/>
              </a:spcBef>
              <a:spcAft>
                <a:spcPct val="0"/>
              </a:spcAft>
              <a:buClrTx/>
              <a:buSzTx/>
              <a:buFontTx/>
              <a:buNone/>
              <a:tabLst/>
            </a:pPr>
            <a:endParaRPr lang="it-IT" sz="2800" b="1" dirty="0" smtClean="0">
              <a:solidFill>
                <a:srgbClr val="FF0000"/>
              </a:solidFill>
              <a:latin typeface="Comic Sans MS" pitchFamily="66" charset="0"/>
            </a:endParaRPr>
          </a:p>
          <a:p>
            <a:pPr marL="0" marR="0" lvl="0" indent="457200" algn="l" defTabSz="914400" rtl="0" eaLnBrk="0" fontAlgn="base" latinLnBrk="0" hangingPunct="0">
              <a:lnSpc>
                <a:spcPct val="100000"/>
              </a:lnSpc>
              <a:spcBef>
                <a:spcPct val="0"/>
              </a:spcBef>
              <a:spcAft>
                <a:spcPct val="0"/>
              </a:spcAft>
              <a:buClrTx/>
              <a:buSzTx/>
              <a:buFontTx/>
              <a:buNone/>
              <a:tabLst/>
            </a:pPr>
            <a:r>
              <a:rPr kumimoji="0" lang="it-IT" sz="2800" i="0" u="none" strike="noStrike" cap="none" normalizeH="0" baseline="0" dirty="0" smtClean="0">
                <a:ln>
                  <a:noFill/>
                </a:ln>
                <a:solidFill>
                  <a:schemeClr val="tx1"/>
                </a:solidFill>
                <a:latin typeface="Comic Sans MS" pitchFamily="66" charset="0"/>
                <a:cs typeface="Times New Roman" pitchFamily="18" charset="0"/>
              </a:rPr>
              <a:t>Fattore di conversione europeo</a:t>
            </a:r>
          </a:p>
          <a:p>
            <a:pPr marL="0" marR="0" lvl="0" indent="457200" algn="l" defTabSz="914400" rtl="0" eaLnBrk="0" fontAlgn="base" latinLnBrk="0" hangingPunct="0">
              <a:lnSpc>
                <a:spcPct val="100000"/>
              </a:lnSpc>
              <a:spcBef>
                <a:spcPct val="0"/>
              </a:spcBef>
              <a:spcAft>
                <a:spcPct val="0"/>
              </a:spcAft>
              <a:buClrTx/>
              <a:buSzTx/>
              <a:buFontTx/>
              <a:buNone/>
              <a:tabLst/>
            </a:pPr>
            <a:r>
              <a:rPr kumimoji="0" lang="it-IT" sz="2800" i="0" u="none" strike="noStrike" cap="none" normalizeH="0" baseline="0" dirty="0" smtClean="0">
                <a:ln>
                  <a:noFill/>
                </a:ln>
                <a:solidFill>
                  <a:schemeClr val="tx1"/>
                </a:solidFill>
                <a:latin typeface="Comic Sans MS" pitchFamily="66" charset="0"/>
                <a:cs typeface="Times New Roman" pitchFamily="18" charset="0"/>
              </a:rPr>
              <a:t>energia-&gt;  energia</a:t>
            </a:r>
            <a:r>
              <a:rPr kumimoji="0" lang="it-IT" sz="2800" i="0" u="none" strike="noStrike" cap="none" normalizeH="0" dirty="0" smtClean="0">
                <a:ln>
                  <a:noFill/>
                </a:ln>
                <a:solidFill>
                  <a:schemeClr val="tx1"/>
                </a:solidFill>
                <a:latin typeface="Comic Sans MS" pitchFamily="66" charset="0"/>
                <a:cs typeface="Times New Roman" pitchFamily="18" charset="0"/>
              </a:rPr>
              <a:t> elettrica </a:t>
            </a:r>
            <a:r>
              <a:rPr lang="it-IT" sz="2800" dirty="0">
                <a:latin typeface="Comic Sans MS" pitchFamily="66" charset="0"/>
                <a:cs typeface="Times New Roman" pitchFamily="18" charset="0"/>
              </a:rPr>
              <a:t> </a:t>
            </a:r>
            <a:r>
              <a:rPr lang="it-IT" sz="2800" dirty="0" smtClean="0">
                <a:latin typeface="Comic Sans MS" pitchFamily="66" charset="0"/>
                <a:cs typeface="Times New Roman" pitchFamily="18" charset="0"/>
              </a:rPr>
              <a:t>immessa in rete</a:t>
            </a:r>
            <a:r>
              <a:rPr kumimoji="0" lang="it-IT" sz="2800" i="0" u="none" strike="noStrike" cap="none" normalizeH="0" baseline="0" dirty="0" smtClean="0">
                <a:ln>
                  <a:noFill/>
                </a:ln>
                <a:solidFill>
                  <a:schemeClr val="tx1"/>
                </a:solidFill>
                <a:latin typeface="Comic Sans MS" pitchFamily="66" charset="0"/>
                <a:cs typeface="Times New Roman" pitchFamily="18" charset="0"/>
              </a:rPr>
              <a:t>:  					</a:t>
            </a:r>
            <a:r>
              <a:rPr kumimoji="0" lang="it-IT" sz="2800" b="1" i="0" u="none" strike="noStrike" cap="none" normalizeH="0" baseline="0" dirty="0" smtClean="0">
                <a:ln>
                  <a:noFill/>
                </a:ln>
                <a:solidFill>
                  <a:schemeClr val="tx1"/>
                </a:solidFill>
                <a:effectLst>
                  <a:outerShdw blurRad="38100" dist="38100" dir="2700000" algn="tl">
                    <a:srgbClr val="000000">
                      <a:alpha val="43137"/>
                    </a:srgbClr>
                  </a:outerShdw>
                </a:effectLst>
                <a:latin typeface="Comic Sans MS" pitchFamily="66" charset="0"/>
                <a:cs typeface="Times New Roman" pitchFamily="18" charset="0"/>
              </a:rPr>
              <a:t>40%.</a:t>
            </a:r>
            <a:r>
              <a:rPr kumimoji="0" lang="it-IT" sz="2800" i="0" u="none" strike="noStrike" cap="none" normalizeH="0" baseline="0" dirty="0" smtClean="0">
                <a:ln>
                  <a:noFill/>
                </a:ln>
                <a:solidFill>
                  <a:schemeClr val="tx1"/>
                </a:solidFill>
                <a:latin typeface="Comic Sans MS" pitchFamily="66" charset="0"/>
                <a:cs typeface="Times New Roman" pitchFamily="18" charset="0"/>
              </a:rPr>
              <a:t> </a:t>
            </a:r>
            <a:r>
              <a:rPr lang="it-IT" sz="2800" dirty="0" smtClean="0">
                <a:latin typeface="Comic Sans MS" pitchFamily="66" charset="0"/>
              </a:rPr>
              <a:t> 	   	</a:t>
            </a:r>
            <a:r>
              <a:rPr kumimoji="0" lang="it-IT" sz="2800" i="0" u="none" strike="noStrike" cap="none" normalizeH="0" baseline="0" dirty="0" smtClean="0">
                <a:ln>
                  <a:noFill/>
                </a:ln>
                <a:solidFill>
                  <a:schemeClr val="tx1"/>
                </a:solidFill>
                <a:latin typeface="Comic Sans MS" pitchFamily="66" charset="0"/>
                <a:cs typeface="Times New Roman" pitchFamily="18" charset="0"/>
              </a:rPr>
              <a:t> </a:t>
            </a:r>
          </a:p>
          <a:p>
            <a:pPr marL="0" marR="0" lvl="0" indent="457200" algn="l" defTabSz="914400" rtl="0" eaLnBrk="0" fontAlgn="base" latinLnBrk="0" hangingPunct="0">
              <a:lnSpc>
                <a:spcPct val="100000"/>
              </a:lnSpc>
              <a:spcBef>
                <a:spcPct val="0"/>
              </a:spcBef>
              <a:spcAft>
                <a:spcPct val="0"/>
              </a:spcAft>
              <a:buClrTx/>
              <a:buSzTx/>
              <a:buFontTx/>
              <a:buNone/>
              <a:tabLst/>
            </a:pPr>
            <a:endParaRPr lang="it-IT" sz="2800" dirty="0" smtClean="0">
              <a:latin typeface="Comic Sans MS" pitchFamily="66" charset="0"/>
            </a:endParaRPr>
          </a:p>
          <a:p>
            <a:pPr marL="0" marR="0" lvl="0" indent="457200" algn="l" defTabSz="914400" rtl="0" eaLnBrk="0" fontAlgn="base" latinLnBrk="0" hangingPunct="0">
              <a:lnSpc>
                <a:spcPct val="100000"/>
              </a:lnSpc>
              <a:spcBef>
                <a:spcPct val="0"/>
              </a:spcBef>
              <a:spcAft>
                <a:spcPct val="0"/>
              </a:spcAft>
              <a:buClrTx/>
              <a:buSzTx/>
              <a:buFontTx/>
              <a:buNone/>
              <a:tabLst/>
            </a:pPr>
            <a:r>
              <a:rPr kumimoji="0" lang="it-IT" sz="2800" b="1" i="0" u="none" strike="noStrike" cap="none" normalizeH="0" baseline="0" dirty="0" smtClean="0">
                <a:ln>
                  <a:noFill/>
                </a:ln>
                <a:solidFill>
                  <a:srgbClr val="FF0000"/>
                </a:solidFill>
                <a:latin typeface="Comic Sans MS" pitchFamily="66" charset="0"/>
                <a:cs typeface="Times New Roman" pitchFamily="18" charset="0"/>
              </a:rPr>
              <a:t>1 </a:t>
            </a:r>
            <a:r>
              <a:rPr kumimoji="0" lang="it-IT" sz="2800" b="1" i="0" u="none" strike="noStrike" cap="none" normalizeH="0" baseline="0" dirty="0" err="1" smtClean="0">
                <a:ln>
                  <a:noFill/>
                </a:ln>
                <a:solidFill>
                  <a:srgbClr val="FF0000"/>
                </a:solidFill>
                <a:latin typeface="Comic Sans MS" pitchFamily="66" charset="0"/>
                <a:cs typeface="Times New Roman" pitchFamily="18" charset="0"/>
              </a:rPr>
              <a:t>Mtep</a:t>
            </a:r>
            <a:r>
              <a:rPr kumimoji="0" lang="it-IT" sz="2800" b="1" i="0" u="none" strike="noStrike" cap="none" normalizeH="0" baseline="0" dirty="0" smtClean="0">
                <a:ln>
                  <a:noFill/>
                </a:ln>
                <a:solidFill>
                  <a:srgbClr val="FF0000"/>
                </a:solidFill>
                <a:latin typeface="Comic Sans MS" pitchFamily="66" charset="0"/>
                <a:cs typeface="Times New Roman" pitchFamily="18" charset="0"/>
              </a:rPr>
              <a:t>  = 4.5 </a:t>
            </a:r>
            <a:r>
              <a:rPr kumimoji="0" lang="it-IT" sz="2800" b="1" i="0" u="none" strike="noStrike" cap="none" normalizeH="0" baseline="0" dirty="0" err="1" smtClean="0">
                <a:ln>
                  <a:noFill/>
                </a:ln>
                <a:solidFill>
                  <a:srgbClr val="FF0000"/>
                </a:solidFill>
                <a:latin typeface="Comic Sans MS" pitchFamily="66" charset="0"/>
                <a:cs typeface="Times New Roman" pitchFamily="18" charset="0"/>
              </a:rPr>
              <a:t>TWh</a:t>
            </a:r>
            <a:r>
              <a:rPr lang="it-IT" sz="2800" b="1" dirty="0" err="1" smtClean="0">
                <a:solidFill>
                  <a:srgbClr val="FF0000"/>
                </a:solidFill>
                <a:latin typeface="Comic Sans MS" pitchFamily="66" charset="0"/>
                <a:cs typeface="Times New Roman" pitchFamily="18" charset="0"/>
              </a:rPr>
              <a:t>e</a:t>
            </a:r>
            <a:r>
              <a:rPr kumimoji="0" lang="it-IT" sz="2800" b="1" i="0" u="none" strike="noStrike" cap="none" normalizeH="0" baseline="0" dirty="0" smtClean="0">
                <a:ln>
                  <a:noFill/>
                </a:ln>
                <a:solidFill>
                  <a:srgbClr val="FF0000"/>
                </a:solidFill>
                <a:latin typeface="Comic Sans MS" pitchFamily="66" charset="0"/>
                <a:cs typeface="Times New Roman" pitchFamily="18" charset="0"/>
              </a:rPr>
              <a:t>,  1 </a:t>
            </a:r>
            <a:r>
              <a:rPr kumimoji="0" lang="it-IT" sz="2800" b="1" i="0" u="none" strike="noStrike" cap="none" normalizeH="0" baseline="0" dirty="0" err="1" smtClean="0">
                <a:ln>
                  <a:noFill/>
                </a:ln>
                <a:solidFill>
                  <a:srgbClr val="FF0000"/>
                </a:solidFill>
                <a:latin typeface="Comic Sans MS" pitchFamily="66" charset="0"/>
                <a:cs typeface="Times New Roman" pitchFamily="18" charset="0"/>
              </a:rPr>
              <a:t>TWh</a:t>
            </a:r>
            <a:r>
              <a:rPr lang="it-IT" sz="2800" b="1" dirty="0" err="1" smtClean="0">
                <a:solidFill>
                  <a:srgbClr val="FF0000"/>
                </a:solidFill>
                <a:latin typeface="Comic Sans MS" pitchFamily="66" charset="0"/>
                <a:cs typeface="Times New Roman" pitchFamily="18" charset="0"/>
              </a:rPr>
              <a:t>e</a:t>
            </a:r>
            <a:r>
              <a:rPr kumimoji="0" lang="it-IT" sz="2800" b="1" i="0" u="none" strike="noStrike" cap="none" normalizeH="0" baseline="0" dirty="0" smtClean="0">
                <a:ln>
                  <a:noFill/>
                </a:ln>
                <a:solidFill>
                  <a:srgbClr val="FF0000"/>
                </a:solidFill>
                <a:latin typeface="Comic Sans MS" pitchFamily="66" charset="0"/>
                <a:cs typeface="Times New Roman" pitchFamily="18" charset="0"/>
              </a:rPr>
              <a:t> = 0.22 </a:t>
            </a:r>
            <a:r>
              <a:rPr kumimoji="0" lang="it-IT" sz="2800" b="1" i="0" u="none" strike="noStrike" cap="none" normalizeH="0" baseline="0" dirty="0" err="1" smtClean="0">
                <a:ln>
                  <a:noFill/>
                </a:ln>
                <a:solidFill>
                  <a:srgbClr val="FF0000"/>
                </a:solidFill>
                <a:latin typeface="Comic Sans MS" pitchFamily="66" charset="0"/>
                <a:cs typeface="Times New Roman" pitchFamily="18" charset="0"/>
              </a:rPr>
              <a:t>Mtep</a:t>
            </a:r>
            <a:endParaRPr kumimoji="0" lang="it-IT" sz="2800" b="1" i="0" u="none" strike="noStrike" cap="none" normalizeH="0" baseline="0" dirty="0" smtClean="0">
              <a:ln>
                <a:noFill/>
              </a:ln>
              <a:solidFill>
                <a:srgbClr val="FF0000"/>
              </a:solidFill>
              <a:latin typeface="Comic Sans MS" pitchFamily="66" charset="0"/>
            </a:endParaRPr>
          </a:p>
        </p:txBody>
      </p:sp>
      <p:sp>
        <p:nvSpPr>
          <p:cNvPr id="6" name="CasellaDiTesto 5"/>
          <p:cNvSpPr txBox="1"/>
          <p:nvPr/>
        </p:nvSpPr>
        <p:spPr>
          <a:xfrm>
            <a:off x="1716869" y="5517232"/>
            <a:ext cx="5431102" cy="584775"/>
          </a:xfrm>
          <a:prstGeom prst="rect">
            <a:avLst/>
          </a:prstGeom>
          <a:solidFill>
            <a:srgbClr val="FFFF00"/>
          </a:solidFill>
          <a:ln w="38100">
            <a:solidFill>
              <a:srgbClr val="FF0000"/>
            </a:solidFill>
          </a:ln>
        </p:spPr>
        <p:txBody>
          <a:bodyPr wrap="none" rtlCol="0">
            <a:spAutoFit/>
          </a:bodyPr>
          <a:lstStyle/>
          <a:p>
            <a:r>
              <a:rPr lang="it-IT" sz="3200" b="1" dirty="0" smtClean="0">
                <a:effectLst>
                  <a:outerShdw blurRad="38100" dist="38100" dir="2700000" algn="tl">
                    <a:srgbClr val="000000">
                      <a:alpha val="43137"/>
                    </a:srgbClr>
                  </a:outerShdw>
                </a:effectLst>
              </a:rPr>
              <a:t>1 </a:t>
            </a:r>
            <a:r>
              <a:rPr lang="it-IT" sz="3200" b="1" dirty="0" err="1" smtClean="0">
                <a:effectLst>
                  <a:outerShdw blurRad="38100" dist="38100" dir="2700000" algn="tl">
                    <a:srgbClr val="000000">
                      <a:alpha val="43137"/>
                    </a:srgbClr>
                  </a:outerShdw>
                </a:effectLst>
              </a:rPr>
              <a:t>Mtep</a:t>
            </a:r>
            <a:r>
              <a:rPr lang="it-IT" sz="3200" b="1" dirty="0" smtClean="0">
                <a:effectLst>
                  <a:outerShdw blurRad="38100" dist="38100" dir="2700000" algn="tl">
                    <a:srgbClr val="000000">
                      <a:alpha val="43137"/>
                    </a:srgbClr>
                  </a:outerShdw>
                </a:effectLst>
              </a:rPr>
              <a:t> = 11.6 </a:t>
            </a:r>
            <a:r>
              <a:rPr lang="it-IT" sz="3200" b="1" dirty="0" err="1" smtClean="0">
                <a:effectLst>
                  <a:outerShdw blurRad="38100" dist="38100" dir="2700000" algn="tl">
                    <a:srgbClr val="000000">
                      <a:alpha val="43137"/>
                    </a:srgbClr>
                  </a:outerShdw>
                </a:effectLst>
              </a:rPr>
              <a:t>TWh</a:t>
            </a:r>
            <a:r>
              <a:rPr lang="it-IT" sz="3200" b="1" dirty="0" smtClean="0">
                <a:effectLst>
                  <a:outerShdw blurRad="38100" dist="38100" dir="2700000" algn="tl">
                    <a:srgbClr val="000000">
                      <a:alpha val="43137"/>
                    </a:srgbClr>
                  </a:outerShdw>
                </a:effectLst>
              </a:rPr>
              <a:t> = 4.5 </a:t>
            </a:r>
            <a:r>
              <a:rPr lang="it-IT" sz="3200" b="1" dirty="0" err="1" smtClean="0">
                <a:effectLst>
                  <a:outerShdw blurRad="38100" dist="38100" dir="2700000" algn="tl">
                    <a:srgbClr val="000000">
                      <a:alpha val="43137"/>
                    </a:srgbClr>
                  </a:outerShdw>
                </a:effectLst>
              </a:rPr>
              <a:t>TWhe</a:t>
            </a:r>
            <a:endParaRPr lang="it-IT" sz="3200" b="1" dirty="0">
              <a:effectLst>
                <a:outerShdw blurRad="38100" dist="38100" dir="2700000" algn="tl">
                  <a:srgbClr val="000000">
                    <a:alpha val="43137"/>
                  </a:srgbClr>
                </a:outerShdw>
              </a:effectLst>
            </a:endParaRPr>
          </a:p>
        </p:txBody>
      </p:sp>
      <p:sp>
        <p:nvSpPr>
          <p:cNvPr id="5" name="Segnaposto numero diapositiva 4"/>
          <p:cNvSpPr>
            <a:spLocks noGrp="1"/>
          </p:cNvSpPr>
          <p:nvPr>
            <p:ph type="sldNum" sz="quarter" idx="12"/>
          </p:nvPr>
        </p:nvSpPr>
        <p:spPr/>
        <p:txBody>
          <a:bodyPr/>
          <a:lstStyle/>
          <a:p>
            <a:fld id="{B007B441-5312-499D-93C3-6E37886527FA}" type="slidenum">
              <a:rPr lang="it-IT" smtClean="0"/>
              <a:pPr/>
              <a:t>129</a:t>
            </a:fld>
            <a:endParaRPr lang="it-IT"/>
          </a:p>
        </p:txBody>
      </p:sp>
      <p:sp>
        <p:nvSpPr>
          <p:cNvPr id="3" name="CasellaDiTesto 2"/>
          <p:cNvSpPr txBox="1"/>
          <p:nvPr/>
        </p:nvSpPr>
        <p:spPr>
          <a:xfrm>
            <a:off x="755576" y="965919"/>
            <a:ext cx="7762446" cy="461665"/>
          </a:xfrm>
          <a:prstGeom prst="rect">
            <a:avLst/>
          </a:prstGeom>
          <a:solidFill>
            <a:srgbClr val="FFFF00"/>
          </a:solidFill>
        </p:spPr>
        <p:txBody>
          <a:bodyPr wrap="none" rtlCol="0">
            <a:spAutoFit/>
          </a:bodyPr>
          <a:lstStyle/>
          <a:p>
            <a:r>
              <a:rPr lang="it-IT" sz="2400" b="1" dirty="0" smtClean="0">
                <a:latin typeface="+mj-lt"/>
                <a:cs typeface="Times New Roman" panose="02020603050405020304" pitchFamily="18" charset="0"/>
              </a:rPr>
              <a:t>kWh</a:t>
            </a:r>
            <a:r>
              <a:rPr lang="it-IT" sz="2400" dirty="0" smtClean="0">
                <a:latin typeface="+mj-lt"/>
                <a:cs typeface="Times New Roman" panose="02020603050405020304" pitchFamily="18" charset="0"/>
              </a:rPr>
              <a:t> </a:t>
            </a:r>
            <a:r>
              <a:rPr lang="it-IT" sz="2400" dirty="0" smtClean="0">
                <a:latin typeface="+mj-lt"/>
                <a:cs typeface="Times New Roman" panose="02020603050405020304" pitchFamily="18" charset="0"/>
                <a:sym typeface="Wingdings" panose="05000000000000000000" pitchFamily="2" charset="2"/>
              </a:rPr>
              <a:t> </a:t>
            </a:r>
            <a:r>
              <a:rPr lang="it-IT" sz="2400" dirty="0" smtClean="0">
                <a:solidFill>
                  <a:srgbClr val="FF0000"/>
                </a:solidFill>
                <a:latin typeface="+mj-lt"/>
                <a:cs typeface="Times New Roman" panose="02020603050405020304" pitchFamily="18" charset="0"/>
                <a:sym typeface="Wingdings" panose="05000000000000000000" pitchFamily="2" charset="2"/>
              </a:rPr>
              <a:t>x 1000 </a:t>
            </a:r>
            <a:r>
              <a:rPr lang="it-IT" sz="2400" dirty="0" smtClean="0">
                <a:latin typeface="+mj-lt"/>
                <a:cs typeface="Times New Roman" panose="02020603050405020304" pitchFamily="18" charset="0"/>
                <a:sym typeface="Wingdings" panose="05000000000000000000" pitchFamily="2" charset="2"/>
              </a:rPr>
              <a:t> </a:t>
            </a:r>
            <a:r>
              <a:rPr lang="it-IT" sz="2400" b="1" dirty="0" smtClean="0">
                <a:latin typeface="+mj-lt"/>
                <a:cs typeface="Times New Roman" panose="02020603050405020304" pitchFamily="18" charset="0"/>
                <a:sym typeface="Wingdings" panose="05000000000000000000" pitchFamily="2" charset="2"/>
              </a:rPr>
              <a:t>MWh</a:t>
            </a:r>
            <a:r>
              <a:rPr lang="it-IT" sz="2400" dirty="0" smtClean="0">
                <a:latin typeface="+mj-lt"/>
                <a:cs typeface="Times New Roman" panose="02020603050405020304" pitchFamily="18" charset="0"/>
                <a:sym typeface="Wingdings" panose="05000000000000000000" pitchFamily="2" charset="2"/>
              </a:rPr>
              <a:t>  </a:t>
            </a:r>
            <a:r>
              <a:rPr lang="it-IT" sz="2400" dirty="0" smtClean="0">
                <a:solidFill>
                  <a:srgbClr val="FF0000"/>
                </a:solidFill>
                <a:latin typeface="+mj-lt"/>
                <a:cs typeface="Times New Roman" panose="02020603050405020304" pitchFamily="18" charset="0"/>
                <a:sym typeface="Wingdings" panose="05000000000000000000" pitchFamily="2" charset="2"/>
              </a:rPr>
              <a:t>x 1000</a:t>
            </a:r>
            <a:r>
              <a:rPr lang="it-IT" sz="2400" dirty="0" smtClean="0">
                <a:latin typeface="+mj-lt"/>
                <a:cs typeface="Times New Roman" panose="02020603050405020304" pitchFamily="18" charset="0"/>
                <a:sym typeface="Wingdings" panose="05000000000000000000" pitchFamily="2" charset="2"/>
              </a:rPr>
              <a:t>  </a:t>
            </a:r>
            <a:r>
              <a:rPr lang="it-IT" sz="2400" b="1" dirty="0" err="1" smtClean="0">
                <a:latin typeface="+mj-lt"/>
                <a:cs typeface="Times New Roman" panose="02020603050405020304" pitchFamily="18" charset="0"/>
                <a:sym typeface="Wingdings" panose="05000000000000000000" pitchFamily="2" charset="2"/>
              </a:rPr>
              <a:t>GWh</a:t>
            </a:r>
            <a:r>
              <a:rPr lang="it-IT" sz="2400" dirty="0" smtClean="0">
                <a:latin typeface="+mj-lt"/>
                <a:cs typeface="Times New Roman" panose="02020603050405020304" pitchFamily="18" charset="0"/>
                <a:sym typeface="Wingdings" panose="05000000000000000000" pitchFamily="2" charset="2"/>
              </a:rPr>
              <a:t>  </a:t>
            </a:r>
            <a:r>
              <a:rPr lang="it-IT" sz="2400" dirty="0" smtClean="0">
                <a:solidFill>
                  <a:srgbClr val="FF0000"/>
                </a:solidFill>
                <a:latin typeface="+mj-lt"/>
                <a:cs typeface="Times New Roman" panose="02020603050405020304" pitchFamily="18" charset="0"/>
                <a:sym typeface="Wingdings" panose="05000000000000000000" pitchFamily="2" charset="2"/>
              </a:rPr>
              <a:t>x 1000</a:t>
            </a:r>
            <a:r>
              <a:rPr lang="it-IT" sz="2400" dirty="0" smtClean="0">
                <a:latin typeface="+mj-lt"/>
                <a:cs typeface="Times New Roman" panose="02020603050405020304" pitchFamily="18" charset="0"/>
                <a:sym typeface="Wingdings" panose="05000000000000000000" pitchFamily="2" charset="2"/>
              </a:rPr>
              <a:t> </a:t>
            </a:r>
            <a:r>
              <a:rPr lang="it-IT" sz="2400" b="1" dirty="0" err="1" smtClean="0">
                <a:latin typeface="+mj-lt"/>
                <a:cs typeface="Times New Roman" panose="02020603050405020304" pitchFamily="18" charset="0"/>
                <a:sym typeface="Wingdings" panose="05000000000000000000" pitchFamily="2" charset="2"/>
              </a:rPr>
              <a:t>TWh</a:t>
            </a:r>
            <a:endParaRPr lang="it-IT" sz="2400" b="1" dirty="0">
              <a:latin typeface="+mj-lt"/>
              <a:cs typeface="Times New Roman" panose="02020603050405020304" pitchFamily="18" charset="0"/>
            </a:endParaRPr>
          </a:p>
        </p:txBody>
      </p:sp>
    </p:spTree>
    <p:extLst>
      <p:ext uri="{BB962C8B-B14F-4D97-AF65-F5344CB8AC3E}">
        <p14:creationId xmlns:p14="http://schemas.microsoft.com/office/powerpoint/2010/main" val="28567805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Segnaposto contenuto 3"/>
          <p:cNvGraphicFramePr>
            <a:graphicFrameLocks noGrp="1"/>
          </p:cNvGraphicFramePr>
          <p:nvPr>
            <p:ph idx="1"/>
            <p:extLst>
              <p:ext uri="{D42A27DB-BD31-4B8C-83A1-F6EECF244321}">
                <p14:modId xmlns:p14="http://schemas.microsoft.com/office/powerpoint/2010/main" val="687036165"/>
              </p:ext>
            </p:extLst>
          </p:nvPr>
        </p:nvGraphicFramePr>
        <p:xfrm>
          <a:off x="457200" y="188640"/>
          <a:ext cx="8507288" cy="5486400"/>
        </p:xfrm>
        <a:graphic>
          <a:graphicData uri="http://schemas.openxmlformats.org/drawingml/2006/table">
            <a:tbl>
              <a:tblPr firstRow="1" bandRow="1">
                <a:tableStyleId>{5C22544A-7EE6-4342-B048-85BDC9FD1C3A}</a:tableStyleId>
              </a:tblPr>
              <a:tblGrid>
                <a:gridCol w="2170584"/>
                <a:gridCol w="1872208"/>
                <a:gridCol w="1368152"/>
                <a:gridCol w="3096344"/>
              </a:tblGrid>
              <a:tr h="370840">
                <a:tc>
                  <a:txBody>
                    <a:bodyPr/>
                    <a:lstStyle/>
                    <a:p>
                      <a:r>
                        <a:rPr lang="it-IT" dirty="0" smtClean="0"/>
                        <a:t>fonte</a:t>
                      </a:r>
                      <a:endParaRPr lang="en-US" dirty="0"/>
                    </a:p>
                  </a:txBody>
                  <a:tcPr/>
                </a:tc>
                <a:tc>
                  <a:txBody>
                    <a:bodyPr/>
                    <a:lstStyle/>
                    <a:p>
                      <a:r>
                        <a:rPr lang="it-IT" dirty="0" smtClean="0"/>
                        <a:t>Watt/m2  potenza elettrica</a:t>
                      </a:r>
                    </a:p>
                    <a:p>
                      <a:r>
                        <a:rPr lang="it-IT" dirty="0" smtClean="0"/>
                        <a:t>Prodotta**</a:t>
                      </a:r>
                      <a:endParaRPr lang="en-US" dirty="0"/>
                    </a:p>
                  </a:txBody>
                  <a:tcPr/>
                </a:tc>
                <a:tc>
                  <a:txBody>
                    <a:bodyPr/>
                    <a:lstStyle/>
                    <a:p>
                      <a:r>
                        <a:rPr lang="it-IT" dirty="0" smtClean="0"/>
                        <a:t>Costo^^   €/</a:t>
                      </a:r>
                      <a:r>
                        <a:rPr lang="it-IT" dirty="0" err="1" smtClean="0"/>
                        <a:t>MWhe</a:t>
                      </a:r>
                      <a:endParaRPr lang="it-IT" dirty="0" smtClean="0"/>
                    </a:p>
                    <a:p>
                      <a:r>
                        <a:rPr lang="it-IT" dirty="0" smtClean="0"/>
                        <a:t>Al 2020</a:t>
                      </a:r>
                      <a:endParaRPr lang="en-US" dirty="0"/>
                    </a:p>
                  </a:txBody>
                  <a:tcPr/>
                </a:tc>
                <a:tc>
                  <a:txBody>
                    <a:bodyPr/>
                    <a:lstStyle/>
                    <a:p>
                      <a:r>
                        <a:rPr lang="it-IT" dirty="0" smtClean="0"/>
                        <a:t>note</a:t>
                      </a:r>
                      <a:endParaRPr lang="en-US" dirty="0"/>
                    </a:p>
                  </a:txBody>
                  <a:tcPr/>
                </a:tc>
              </a:tr>
              <a:tr h="370840">
                <a:tc>
                  <a:txBody>
                    <a:bodyPr/>
                    <a:lstStyle/>
                    <a:p>
                      <a:r>
                        <a:rPr lang="it-IT" sz="2400" b="1" dirty="0" smtClean="0">
                          <a:solidFill>
                            <a:srgbClr val="FF0000"/>
                          </a:solidFill>
                        </a:rPr>
                        <a:t>petrolio</a:t>
                      </a:r>
                    </a:p>
                  </a:txBody>
                  <a:tcPr/>
                </a:tc>
                <a:tc>
                  <a:txBody>
                    <a:bodyPr/>
                    <a:lstStyle/>
                    <a:p>
                      <a:r>
                        <a:rPr lang="it-IT" sz="2400" b="1" dirty="0" smtClean="0">
                          <a:solidFill>
                            <a:srgbClr val="FF0000"/>
                          </a:solidFill>
                        </a:rPr>
                        <a:t>1000-10000</a:t>
                      </a:r>
                      <a:endParaRPr lang="en-US" sz="2400" b="1" dirty="0">
                        <a:solidFill>
                          <a:srgbClr val="FF0000"/>
                        </a:solidFill>
                      </a:endParaRPr>
                    </a:p>
                  </a:txBody>
                  <a:tcPr/>
                </a:tc>
                <a:tc>
                  <a:txBody>
                    <a:bodyPr/>
                    <a:lstStyle/>
                    <a:p>
                      <a:pPr algn="ctr"/>
                      <a:r>
                        <a:rPr lang="it-IT" sz="2400" b="1" dirty="0" smtClean="0">
                          <a:solidFill>
                            <a:srgbClr val="FF0000"/>
                          </a:solidFill>
                        </a:rPr>
                        <a:t>130-150</a:t>
                      </a:r>
                      <a:endParaRPr lang="en-US" sz="2400" b="1" dirty="0">
                        <a:solidFill>
                          <a:srgbClr val="FF0000"/>
                        </a:solidFill>
                      </a:endParaRPr>
                    </a:p>
                  </a:txBody>
                  <a:tcPr/>
                </a:tc>
                <a:tc>
                  <a:txBody>
                    <a:bodyPr/>
                    <a:lstStyle/>
                    <a:p>
                      <a:r>
                        <a:rPr lang="it-IT" sz="2400" b="1" dirty="0" smtClean="0">
                          <a:solidFill>
                            <a:srgbClr val="FF0000"/>
                          </a:solidFill>
                        </a:rPr>
                        <a:t>Stabile</a:t>
                      </a:r>
                      <a:endParaRPr lang="en-US" sz="2400" b="1" dirty="0">
                        <a:solidFill>
                          <a:srgbClr val="FF0000"/>
                        </a:solidFill>
                      </a:endParaRPr>
                    </a:p>
                  </a:txBody>
                  <a:tcPr/>
                </a:tc>
              </a:tr>
              <a:tr h="370840">
                <a:tc>
                  <a:txBody>
                    <a:bodyPr/>
                    <a:lstStyle/>
                    <a:p>
                      <a:r>
                        <a:rPr lang="it-IT" sz="2400" b="1" dirty="0" smtClean="0">
                          <a:solidFill>
                            <a:srgbClr val="FF0000"/>
                          </a:solidFill>
                        </a:rPr>
                        <a:t>carbone</a:t>
                      </a:r>
                    </a:p>
                  </a:txBody>
                  <a:tcPr/>
                </a:tc>
                <a:tc>
                  <a:txBody>
                    <a:bodyPr/>
                    <a:lstStyle/>
                    <a:p>
                      <a:r>
                        <a:rPr lang="it-IT" sz="2400" b="1" dirty="0" smtClean="0">
                          <a:solidFill>
                            <a:srgbClr val="FF0000"/>
                          </a:solidFill>
                        </a:rPr>
                        <a:t>1000-10000</a:t>
                      </a:r>
                      <a:endParaRPr lang="en-US" sz="2400" b="1" dirty="0">
                        <a:solidFill>
                          <a:srgbClr val="FF0000"/>
                        </a:solidFill>
                      </a:endParaRPr>
                    </a:p>
                  </a:txBody>
                  <a:tcPr/>
                </a:tc>
                <a:tc>
                  <a:txBody>
                    <a:bodyPr/>
                    <a:lstStyle/>
                    <a:p>
                      <a:pPr algn="ctr"/>
                      <a:r>
                        <a:rPr lang="it-IT" sz="2400" b="1" dirty="0" smtClean="0">
                          <a:solidFill>
                            <a:srgbClr val="FF0000"/>
                          </a:solidFill>
                        </a:rPr>
                        <a:t>85</a:t>
                      </a:r>
                      <a:endParaRPr lang="en-US" sz="2400" b="1" dirty="0">
                        <a:solidFill>
                          <a:srgbClr val="FF0000"/>
                        </a:solidFill>
                      </a:endParaRPr>
                    </a:p>
                  </a:txBody>
                  <a:tcPr/>
                </a:tc>
                <a:tc>
                  <a:txBody>
                    <a:bodyPr/>
                    <a:lstStyle/>
                    <a:p>
                      <a:r>
                        <a:rPr lang="it-IT" sz="2400" b="1" dirty="0" smtClean="0">
                          <a:solidFill>
                            <a:srgbClr val="FF0000"/>
                          </a:solidFill>
                        </a:rPr>
                        <a:t>Stabile</a:t>
                      </a:r>
                      <a:endParaRPr lang="en-US" sz="2400" b="1" dirty="0">
                        <a:solidFill>
                          <a:srgbClr val="FF0000"/>
                        </a:solidFill>
                      </a:endParaRPr>
                    </a:p>
                  </a:txBody>
                  <a:tcPr/>
                </a:tc>
              </a:tr>
              <a:tr h="370840">
                <a:tc>
                  <a:txBody>
                    <a:bodyPr/>
                    <a:lstStyle/>
                    <a:p>
                      <a:r>
                        <a:rPr lang="it-IT" sz="2400" b="1" dirty="0" smtClean="0">
                          <a:solidFill>
                            <a:srgbClr val="FF0000"/>
                          </a:solidFill>
                        </a:rPr>
                        <a:t>gas</a:t>
                      </a:r>
                    </a:p>
                  </a:txBody>
                  <a:tcPr/>
                </a:tc>
                <a:tc>
                  <a:txBody>
                    <a:bodyPr/>
                    <a:lstStyle/>
                    <a:p>
                      <a:r>
                        <a:rPr lang="it-IT" sz="2400" b="1" dirty="0" err="1" smtClean="0">
                          <a:solidFill>
                            <a:srgbClr val="FF0000"/>
                          </a:solidFill>
                        </a:rPr>
                        <a:t>--------</a:t>
                      </a:r>
                      <a:endParaRPr lang="en-US" sz="2400" b="1" dirty="0">
                        <a:solidFill>
                          <a:srgbClr val="FF0000"/>
                        </a:solidFill>
                      </a:endParaRPr>
                    </a:p>
                  </a:txBody>
                  <a:tcPr/>
                </a:tc>
                <a:tc>
                  <a:txBody>
                    <a:bodyPr/>
                    <a:lstStyle/>
                    <a:p>
                      <a:pPr algn="ctr"/>
                      <a:r>
                        <a:rPr lang="it-IT" sz="2400" b="1" dirty="0" smtClean="0">
                          <a:solidFill>
                            <a:srgbClr val="FF0000"/>
                          </a:solidFill>
                        </a:rPr>
                        <a:t>55-85</a:t>
                      </a:r>
                      <a:endParaRPr lang="en-US" sz="2400" b="1" dirty="0">
                        <a:solidFill>
                          <a:srgbClr val="FF0000"/>
                        </a:solidFill>
                      </a:endParaRPr>
                    </a:p>
                  </a:txBody>
                  <a:tcPr/>
                </a:tc>
                <a:tc>
                  <a:txBody>
                    <a:bodyPr/>
                    <a:lstStyle/>
                    <a:p>
                      <a:r>
                        <a:rPr lang="it-IT" sz="2400" b="1" dirty="0" smtClean="0">
                          <a:solidFill>
                            <a:srgbClr val="FF0000"/>
                          </a:solidFill>
                        </a:rPr>
                        <a:t>Stabile</a:t>
                      </a:r>
                      <a:endParaRPr lang="en-US" sz="2400" b="1" dirty="0">
                        <a:solidFill>
                          <a:srgbClr val="FF0000"/>
                        </a:solidFill>
                      </a:endParaRPr>
                    </a:p>
                  </a:txBody>
                  <a:tcPr/>
                </a:tc>
              </a:tr>
              <a:tr h="370840">
                <a:tc>
                  <a:txBody>
                    <a:bodyPr/>
                    <a:lstStyle/>
                    <a:p>
                      <a:r>
                        <a:rPr lang="it-IT" sz="2400" b="1" dirty="0" smtClean="0">
                          <a:solidFill>
                            <a:srgbClr val="FF0000"/>
                          </a:solidFill>
                        </a:rPr>
                        <a:t>biomassa</a:t>
                      </a:r>
                    </a:p>
                  </a:txBody>
                  <a:tcPr/>
                </a:tc>
                <a:tc>
                  <a:txBody>
                    <a:bodyPr/>
                    <a:lstStyle/>
                    <a:p>
                      <a:r>
                        <a:rPr lang="it-IT" sz="2400" b="1" dirty="0" smtClean="0">
                          <a:solidFill>
                            <a:srgbClr val="FF0000"/>
                          </a:solidFill>
                        </a:rPr>
                        <a:t>&lt;</a:t>
                      </a:r>
                      <a:r>
                        <a:rPr lang="it-IT" sz="2400" b="1" baseline="0" dirty="0" smtClean="0">
                          <a:solidFill>
                            <a:srgbClr val="FF0000"/>
                          </a:solidFill>
                        </a:rPr>
                        <a:t> </a:t>
                      </a:r>
                      <a:r>
                        <a:rPr lang="it-IT" sz="2400" b="1" baseline="0" dirty="0" err="1" smtClean="0">
                          <a:solidFill>
                            <a:srgbClr val="FF0000"/>
                          </a:solidFill>
                        </a:rPr>
                        <a:t>1</a:t>
                      </a:r>
                      <a:endParaRPr lang="en-US" sz="2400" b="1" dirty="0">
                        <a:solidFill>
                          <a:srgbClr val="FF0000"/>
                        </a:solidFill>
                      </a:endParaRPr>
                    </a:p>
                  </a:txBody>
                  <a:tcPr/>
                </a:tc>
                <a:tc>
                  <a:txBody>
                    <a:bodyPr/>
                    <a:lstStyle/>
                    <a:p>
                      <a:pPr algn="ctr"/>
                      <a:r>
                        <a:rPr lang="it-IT" sz="2400" b="1" dirty="0" smtClean="0">
                          <a:solidFill>
                            <a:srgbClr val="FF0000"/>
                          </a:solidFill>
                        </a:rPr>
                        <a:t>90</a:t>
                      </a:r>
                      <a:endParaRPr lang="en-US" sz="2400" b="1" dirty="0">
                        <a:solidFill>
                          <a:srgbClr val="FF0000"/>
                        </a:solidFill>
                      </a:endParaRPr>
                    </a:p>
                  </a:txBody>
                  <a:tcPr/>
                </a:tc>
                <a:tc>
                  <a:txBody>
                    <a:bodyPr/>
                    <a:lstStyle/>
                    <a:p>
                      <a:r>
                        <a:rPr lang="it-IT" sz="2400" b="1" dirty="0" smtClean="0">
                          <a:solidFill>
                            <a:srgbClr val="FF0000"/>
                          </a:solidFill>
                        </a:rPr>
                        <a:t>Stabile</a:t>
                      </a:r>
                      <a:endParaRPr lang="en-US" sz="2400" b="1" dirty="0">
                        <a:solidFill>
                          <a:srgbClr val="FF0000"/>
                        </a:solidFill>
                      </a:endParaRPr>
                    </a:p>
                  </a:txBody>
                  <a:tcPr/>
                </a:tc>
              </a:tr>
              <a:tr h="370840">
                <a:tc>
                  <a:txBody>
                    <a:bodyPr/>
                    <a:lstStyle/>
                    <a:p>
                      <a:r>
                        <a:rPr lang="it-IT" sz="2400" b="1" dirty="0" smtClean="0">
                          <a:solidFill>
                            <a:srgbClr val="007033"/>
                          </a:solidFill>
                        </a:rPr>
                        <a:t>vento</a:t>
                      </a:r>
                      <a:endParaRPr lang="en-US" sz="2400" b="1" dirty="0">
                        <a:solidFill>
                          <a:srgbClr val="007033"/>
                        </a:solidFill>
                      </a:endParaRPr>
                    </a:p>
                  </a:txBody>
                  <a:tcPr/>
                </a:tc>
                <a:tc>
                  <a:txBody>
                    <a:bodyPr/>
                    <a:lstStyle/>
                    <a:p>
                      <a:r>
                        <a:rPr lang="it-IT" sz="2400" b="1" smtClean="0">
                          <a:solidFill>
                            <a:srgbClr val="007033"/>
                          </a:solidFill>
                        </a:rPr>
                        <a:t>3-30</a:t>
                      </a:r>
                      <a:endParaRPr lang="en-US" sz="2400" b="1" dirty="0">
                        <a:solidFill>
                          <a:srgbClr val="007033"/>
                        </a:solidFill>
                      </a:endParaRPr>
                    </a:p>
                  </a:txBody>
                  <a:tcPr/>
                </a:tc>
                <a:tc>
                  <a:txBody>
                    <a:bodyPr/>
                    <a:lstStyle/>
                    <a:p>
                      <a:pPr algn="ctr"/>
                      <a:r>
                        <a:rPr lang="it-IT" sz="2400" b="1" dirty="0" smtClean="0">
                          <a:solidFill>
                            <a:srgbClr val="007033"/>
                          </a:solidFill>
                        </a:rPr>
                        <a:t>70-140</a:t>
                      </a:r>
                      <a:endParaRPr lang="en-US" sz="2400" b="1" dirty="0">
                        <a:solidFill>
                          <a:srgbClr val="007033"/>
                        </a:solidFill>
                      </a:endParaRPr>
                    </a:p>
                  </a:txBody>
                  <a:tcPr/>
                </a:tc>
                <a:tc>
                  <a:txBody>
                    <a:bodyPr/>
                    <a:lstStyle/>
                    <a:p>
                      <a:r>
                        <a:rPr lang="it-IT" sz="2400" b="1" dirty="0" smtClean="0">
                          <a:solidFill>
                            <a:srgbClr val="007033"/>
                          </a:solidFill>
                        </a:rPr>
                        <a:t>intermittente</a:t>
                      </a:r>
                      <a:endParaRPr lang="en-US" sz="2400" b="1" dirty="0">
                        <a:solidFill>
                          <a:srgbClr val="007033"/>
                        </a:solidFill>
                      </a:endParaRPr>
                    </a:p>
                  </a:txBody>
                  <a:tcPr/>
                </a:tc>
              </a:tr>
              <a:tr h="370840">
                <a:tc>
                  <a:txBody>
                    <a:bodyPr/>
                    <a:lstStyle/>
                    <a:p>
                      <a:r>
                        <a:rPr lang="it-IT" sz="2400" b="1" dirty="0" err="1" smtClean="0">
                          <a:solidFill>
                            <a:srgbClr val="007033"/>
                          </a:solidFill>
                        </a:rPr>
                        <a:t>Fotovolt</a:t>
                      </a:r>
                      <a:r>
                        <a:rPr lang="it-IT" sz="2400" b="1" dirty="0" smtClean="0">
                          <a:solidFill>
                            <a:srgbClr val="007033"/>
                          </a:solidFill>
                        </a:rPr>
                        <a:t>.</a:t>
                      </a:r>
                      <a:r>
                        <a:rPr lang="it-IT" sz="2400" b="1" baseline="0" dirty="0" smtClean="0">
                          <a:solidFill>
                            <a:srgbClr val="007033"/>
                          </a:solidFill>
                        </a:rPr>
                        <a:t> </a:t>
                      </a:r>
                      <a:r>
                        <a:rPr lang="it-IT" sz="2400" b="1" dirty="0" smtClean="0">
                          <a:solidFill>
                            <a:srgbClr val="007033"/>
                          </a:solidFill>
                        </a:rPr>
                        <a:t>(15%)</a:t>
                      </a:r>
                      <a:endParaRPr lang="en-US" sz="2400" b="1" dirty="0">
                        <a:solidFill>
                          <a:srgbClr val="007033"/>
                        </a:solidFill>
                      </a:endParaRPr>
                    </a:p>
                  </a:txBody>
                  <a:tcPr/>
                </a:tc>
                <a:tc>
                  <a:txBody>
                    <a:bodyPr/>
                    <a:lstStyle/>
                    <a:p>
                      <a:r>
                        <a:rPr lang="it-IT" sz="2400" b="1" dirty="0" smtClean="0">
                          <a:solidFill>
                            <a:srgbClr val="007033"/>
                          </a:solidFill>
                        </a:rPr>
                        <a:t>18-30</a:t>
                      </a:r>
                      <a:endParaRPr lang="en-US" sz="2400" b="1" dirty="0">
                        <a:solidFill>
                          <a:srgbClr val="007033"/>
                        </a:solidFill>
                      </a:endParaRPr>
                    </a:p>
                  </a:txBody>
                  <a:tcPr/>
                </a:tc>
                <a:tc>
                  <a:txBody>
                    <a:bodyPr/>
                    <a:lstStyle/>
                    <a:p>
                      <a:pPr algn="ctr"/>
                      <a:r>
                        <a:rPr lang="it-IT" sz="2400" b="1" dirty="0" smtClean="0">
                          <a:solidFill>
                            <a:srgbClr val="007033"/>
                          </a:solidFill>
                        </a:rPr>
                        <a:t>210</a:t>
                      </a:r>
                      <a:endParaRPr lang="en-US" sz="2400" b="1" dirty="0">
                        <a:solidFill>
                          <a:srgbClr val="007033"/>
                        </a:solidFill>
                      </a:endParaRPr>
                    </a:p>
                  </a:txBody>
                  <a:tcPr/>
                </a:tc>
                <a:tc>
                  <a:txBody>
                    <a:bodyPr/>
                    <a:lstStyle/>
                    <a:p>
                      <a:r>
                        <a:rPr lang="it-IT" sz="2400" b="1" dirty="0" smtClean="0">
                          <a:solidFill>
                            <a:srgbClr val="007033"/>
                          </a:solidFill>
                        </a:rPr>
                        <a:t>intermittente</a:t>
                      </a:r>
                      <a:endParaRPr lang="en-US" sz="2400" b="1" dirty="0">
                        <a:solidFill>
                          <a:srgbClr val="007033"/>
                        </a:solidFill>
                      </a:endParaRPr>
                    </a:p>
                  </a:txBody>
                  <a:tcPr/>
                </a:tc>
              </a:tr>
              <a:tr h="370840">
                <a:tc>
                  <a:txBody>
                    <a:bodyPr/>
                    <a:lstStyle/>
                    <a:p>
                      <a:r>
                        <a:rPr lang="it-IT" sz="2400" b="1" baseline="0" dirty="0" smtClean="0">
                          <a:solidFill>
                            <a:srgbClr val="007033"/>
                          </a:solidFill>
                        </a:rPr>
                        <a:t>Solare termico</a:t>
                      </a:r>
                      <a:endParaRPr lang="en-US" sz="2400" b="1" dirty="0">
                        <a:solidFill>
                          <a:srgbClr val="007033"/>
                        </a:solidFill>
                      </a:endParaRPr>
                    </a:p>
                  </a:txBody>
                  <a:tcPr/>
                </a:tc>
                <a:tc>
                  <a:txBody>
                    <a:bodyPr/>
                    <a:lstStyle/>
                    <a:p>
                      <a:r>
                        <a:rPr lang="it-IT" sz="2400" b="1" baseline="0" dirty="0" smtClean="0">
                          <a:solidFill>
                            <a:srgbClr val="007033"/>
                          </a:solidFill>
                        </a:rPr>
                        <a:t> 8-35</a:t>
                      </a:r>
                      <a:endParaRPr lang="en-US" sz="2400" b="1" dirty="0">
                        <a:solidFill>
                          <a:srgbClr val="007033"/>
                        </a:solidFill>
                      </a:endParaRPr>
                    </a:p>
                  </a:txBody>
                  <a:tcPr/>
                </a:tc>
                <a:tc>
                  <a:txBody>
                    <a:bodyPr/>
                    <a:lstStyle/>
                    <a:p>
                      <a:pPr algn="ctr"/>
                      <a:r>
                        <a:rPr lang="it-IT" sz="2400" b="1" dirty="0" smtClean="0">
                          <a:solidFill>
                            <a:srgbClr val="007033"/>
                          </a:solidFill>
                        </a:rPr>
                        <a:t>200</a:t>
                      </a:r>
                      <a:endParaRPr lang="en-US" sz="2400" b="1" dirty="0">
                        <a:solidFill>
                          <a:srgbClr val="007033"/>
                        </a:solidFill>
                      </a:endParaRPr>
                    </a:p>
                  </a:txBody>
                  <a:tcPr/>
                </a:tc>
                <a:tc>
                  <a:txBody>
                    <a:bodyPr/>
                    <a:lstStyle/>
                    <a:p>
                      <a:r>
                        <a:rPr lang="it-IT" sz="2400" b="1" baseline="0" dirty="0" smtClean="0">
                          <a:solidFill>
                            <a:srgbClr val="007033"/>
                          </a:solidFill>
                        </a:rPr>
                        <a:t>quasi stabile</a:t>
                      </a:r>
                      <a:endParaRPr lang="en-US" sz="2400" b="1" dirty="0">
                        <a:solidFill>
                          <a:srgbClr val="007033"/>
                        </a:solidFill>
                      </a:endParaRPr>
                    </a:p>
                  </a:txBody>
                  <a:tcPr/>
                </a:tc>
              </a:tr>
              <a:tr h="370840">
                <a:tc>
                  <a:txBody>
                    <a:bodyPr/>
                    <a:lstStyle/>
                    <a:p>
                      <a:r>
                        <a:rPr lang="it-IT" sz="2400" b="1" dirty="0" smtClean="0">
                          <a:solidFill>
                            <a:srgbClr val="007033"/>
                          </a:solidFill>
                        </a:rPr>
                        <a:t>idroelettrico</a:t>
                      </a:r>
                    </a:p>
                  </a:txBody>
                  <a:tcPr/>
                </a:tc>
                <a:tc>
                  <a:txBody>
                    <a:bodyPr/>
                    <a:lstStyle/>
                    <a:p>
                      <a:r>
                        <a:rPr lang="it-IT" sz="2400" b="1" dirty="0" smtClean="0">
                          <a:solidFill>
                            <a:srgbClr val="007033"/>
                          </a:solidFill>
                        </a:rPr>
                        <a:t>10-50</a:t>
                      </a:r>
                      <a:endParaRPr lang="en-US" sz="2400" b="1" dirty="0">
                        <a:solidFill>
                          <a:srgbClr val="007033"/>
                        </a:solidFill>
                      </a:endParaRPr>
                    </a:p>
                  </a:txBody>
                  <a:tcPr/>
                </a:tc>
                <a:tc>
                  <a:txBody>
                    <a:bodyPr/>
                    <a:lstStyle/>
                    <a:p>
                      <a:pPr algn="ctr"/>
                      <a:r>
                        <a:rPr lang="it-IT" sz="2400" b="1" dirty="0" smtClean="0">
                          <a:solidFill>
                            <a:srgbClr val="007033"/>
                          </a:solidFill>
                        </a:rPr>
                        <a:t>70-140</a:t>
                      </a:r>
                      <a:endParaRPr lang="en-US" sz="2400" b="1" dirty="0">
                        <a:solidFill>
                          <a:srgbClr val="007033"/>
                        </a:solidFill>
                      </a:endParaRPr>
                    </a:p>
                  </a:txBody>
                  <a:tcPr/>
                </a:tc>
                <a:tc>
                  <a:txBody>
                    <a:bodyPr/>
                    <a:lstStyle/>
                    <a:p>
                      <a:r>
                        <a:rPr lang="it-IT" sz="2400" b="1" dirty="0" smtClean="0">
                          <a:solidFill>
                            <a:srgbClr val="007033"/>
                          </a:solidFill>
                        </a:rPr>
                        <a:t>Stabile</a:t>
                      </a:r>
                      <a:endParaRPr lang="en-US" sz="2400" b="1" dirty="0">
                        <a:solidFill>
                          <a:srgbClr val="007033"/>
                        </a:solidFill>
                      </a:endParaRPr>
                    </a:p>
                  </a:txBody>
                  <a:tcPr/>
                </a:tc>
              </a:tr>
              <a:tr h="370840">
                <a:tc>
                  <a:txBody>
                    <a:bodyPr/>
                    <a:lstStyle/>
                    <a:p>
                      <a:r>
                        <a:rPr lang="it-IT" sz="2400" b="1" dirty="0" smtClean="0">
                          <a:solidFill>
                            <a:srgbClr val="007033"/>
                          </a:solidFill>
                        </a:rPr>
                        <a:t>nucleare</a:t>
                      </a:r>
                    </a:p>
                  </a:txBody>
                  <a:tcPr/>
                </a:tc>
                <a:tc>
                  <a:txBody>
                    <a:bodyPr/>
                    <a:lstStyle/>
                    <a:p>
                      <a:r>
                        <a:rPr lang="it-IT" sz="2400" b="1" dirty="0" smtClean="0">
                          <a:solidFill>
                            <a:srgbClr val="007033"/>
                          </a:solidFill>
                        </a:rPr>
                        <a:t>--------</a:t>
                      </a:r>
                      <a:endParaRPr lang="en-US" sz="2400" b="1" dirty="0">
                        <a:solidFill>
                          <a:srgbClr val="007033"/>
                        </a:solidFill>
                      </a:endParaRPr>
                    </a:p>
                  </a:txBody>
                  <a:tcPr/>
                </a:tc>
                <a:tc>
                  <a:txBody>
                    <a:bodyPr/>
                    <a:lstStyle/>
                    <a:p>
                      <a:pPr algn="ctr"/>
                      <a:r>
                        <a:rPr lang="it-IT" sz="2400" b="1" dirty="0" smtClean="0">
                          <a:solidFill>
                            <a:srgbClr val="007033"/>
                          </a:solidFill>
                        </a:rPr>
                        <a:t>80-100</a:t>
                      </a:r>
                      <a:endParaRPr lang="en-US" sz="2400" b="1" dirty="0">
                        <a:solidFill>
                          <a:srgbClr val="007033"/>
                        </a:solidFill>
                      </a:endParaRPr>
                    </a:p>
                  </a:txBody>
                  <a:tcPr/>
                </a:tc>
                <a:tc>
                  <a:txBody>
                    <a:bodyPr/>
                    <a:lstStyle/>
                    <a:p>
                      <a:r>
                        <a:rPr lang="it-IT" sz="2400" b="1" dirty="0" smtClean="0">
                          <a:solidFill>
                            <a:srgbClr val="007033"/>
                          </a:solidFill>
                        </a:rPr>
                        <a:t>stabile</a:t>
                      </a:r>
                      <a:endParaRPr lang="en-US" sz="2400" b="1" dirty="0">
                        <a:solidFill>
                          <a:srgbClr val="007033"/>
                        </a:solidFill>
                      </a:endParaRPr>
                    </a:p>
                  </a:txBody>
                  <a:tcPr/>
                </a:tc>
              </a:tr>
              <a:tr h="370840">
                <a:tc>
                  <a:txBody>
                    <a:bodyPr/>
                    <a:lstStyle/>
                    <a:p>
                      <a:r>
                        <a:rPr lang="it-IT" sz="2400" b="1" smtClean="0">
                          <a:solidFill>
                            <a:srgbClr val="007033"/>
                          </a:solidFill>
                        </a:rPr>
                        <a:t>geotermico</a:t>
                      </a:r>
                      <a:endParaRPr lang="it-IT" sz="2400" b="1" dirty="0" smtClean="0">
                        <a:solidFill>
                          <a:srgbClr val="007033"/>
                        </a:solidFill>
                      </a:endParaRPr>
                    </a:p>
                  </a:txBody>
                  <a:tcPr/>
                </a:tc>
                <a:tc>
                  <a:txBody>
                    <a:bodyPr/>
                    <a:lstStyle/>
                    <a:p>
                      <a:r>
                        <a:rPr lang="en-US" sz="2400" b="1" dirty="0" smtClean="0">
                          <a:solidFill>
                            <a:srgbClr val="007033"/>
                          </a:solidFill>
                        </a:rPr>
                        <a:t>   0.1</a:t>
                      </a:r>
                      <a:endParaRPr lang="en-US" sz="2400" b="1" dirty="0">
                        <a:solidFill>
                          <a:srgbClr val="007033"/>
                        </a:solidFill>
                      </a:endParaRPr>
                    </a:p>
                  </a:txBody>
                  <a:tcPr/>
                </a:tc>
                <a:tc>
                  <a:txBody>
                    <a:bodyPr/>
                    <a:lstStyle/>
                    <a:p>
                      <a:pPr algn="ctr"/>
                      <a:r>
                        <a:rPr lang="en-US" sz="2400" b="1" dirty="0" smtClean="0">
                          <a:solidFill>
                            <a:srgbClr val="007033"/>
                          </a:solidFill>
                        </a:rPr>
                        <a:t>40-150</a:t>
                      </a:r>
                      <a:endParaRPr lang="en-US" sz="2400" b="1" dirty="0">
                        <a:solidFill>
                          <a:srgbClr val="007033"/>
                        </a:solidFill>
                      </a:endParaRPr>
                    </a:p>
                  </a:txBody>
                  <a:tcPr/>
                </a:tc>
                <a:tc>
                  <a:txBody>
                    <a:bodyPr/>
                    <a:lstStyle/>
                    <a:p>
                      <a:r>
                        <a:rPr lang="en-US" sz="2400" b="1" dirty="0" smtClean="0">
                          <a:solidFill>
                            <a:srgbClr val="007033"/>
                          </a:solidFill>
                        </a:rPr>
                        <a:t>Stabile </a:t>
                      </a:r>
                      <a:r>
                        <a:rPr lang="en-US" sz="2400" b="1" dirty="0" err="1" smtClean="0">
                          <a:solidFill>
                            <a:srgbClr val="007033"/>
                          </a:solidFill>
                        </a:rPr>
                        <a:t>nel</a:t>
                      </a:r>
                      <a:r>
                        <a:rPr lang="en-US" sz="2400" b="1" dirty="0" smtClean="0">
                          <a:solidFill>
                            <a:srgbClr val="007033"/>
                          </a:solidFill>
                        </a:rPr>
                        <a:t>  breve p.</a:t>
                      </a:r>
                      <a:endParaRPr lang="en-US" sz="2400" b="1" dirty="0">
                        <a:solidFill>
                          <a:srgbClr val="007033"/>
                        </a:solidFill>
                      </a:endParaRPr>
                    </a:p>
                  </a:txBody>
                  <a:tcPr/>
                </a:tc>
              </a:tr>
            </a:tbl>
          </a:graphicData>
        </a:graphic>
      </p:graphicFrame>
      <p:sp>
        <p:nvSpPr>
          <p:cNvPr id="16444" name="CasellaDiTesto 4"/>
          <p:cNvSpPr txBox="1">
            <a:spLocks noChangeArrowheads="1"/>
          </p:cNvSpPr>
          <p:nvPr/>
        </p:nvSpPr>
        <p:spPr bwMode="auto">
          <a:xfrm>
            <a:off x="0" y="5805264"/>
            <a:ext cx="9144000" cy="1200329"/>
          </a:xfrm>
          <a:prstGeom prst="rect">
            <a:avLst/>
          </a:prstGeom>
          <a:noFill/>
          <a:ln w="9525">
            <a:noFill/>
            <a:miter lim="800000"/>
            <a:headEnd/>
            <a:tailEnd/>
          </a:ln>
        </p:spPr>
        <p:txBody>
          <a:bodyPr>
            <a:spAutoFit/>
          </a:bodyPr>
          <a:lstStyle/>
          <a:p>
            <a:endParaRPr lang="it-IT" dirty="0"/>
          </a:p>
          <a:p>
            <a:r>
              <a:rPr lang="it-IT" dirty="0"/>
              <a:t>^^ </a:t>
            </a:r>
            <a:r>
              <a:rPr lang="it-IT" dirty="0" smtClean="0"/>
              <a:t>EU </a:t>
            </a:r>
            <a:r>
              <a:rPr lang="it-IT" dirty="0" err="1" smtClean="0"/>
              <a:t>official</a:t>
            </a:r>
            <a:r>
              <a:rPr lang="it-IT" dirty="0" smtClean="0"/>
              <a:t> site   </a:t>
            </a:r>
            <a:r>
              <a:rPr lang="en-US" dirty="0">
                <a:solidFill>
                  <a:srgbClr val="FF0000"/>
                </a:solidFill>
                <a:hlinkClick r:id="rId2"/>
              </a:rPr>
              <a:t>https://odin.jrc.ec.europa.eu/SETIS/SETIS1.html</a:t>
            </a:r>
            <a:r>
              <a:rPr lang="en-US" dirty="0" smtClean="0">
                <a:hlinkClick r:id="rId2"/>
              </a:rPr>
              <a:t>#</a:t>
            </a:r>
            <a:endParaRPr lang="en-US" dirty="0" smtClean="0"/>
          </a:p>
          <a:p>
            <a:r>
              <a:rPr lang="en-US" dirty="0" smtClean="0"/>
              <a:t>                                 Con 20€/ton di CO2 tax</a:t>
            </a:r>
            <a:endParaRPr lang="en-US" dirty="0"/>
          </a:p>
          <a:p>
            <a:endParaRPr lang="en-US" dirty="0"/>
          </a:p>
        </p:txBody>
      </p:sp>
      <p:sp>
        <p:nvSpPr>
          <p:cNvPr id="5" name="Segnaposto numero diapositiva 4"/>
          <p:cNvSpPr>
            <a:spLocks noGrp="1"/>
          </p:cNvSpPr>
          <p:nvPr>
            <p:ph type="sldNum" sz="quarter" idx="12"/>
          </p:nvPr>
        </p:nvSpPr>
        <p:spPr/>
        <p:txBody>
          <a:bodyPr/>
          <a:lstStyle/>
          <a:p>
            <a:fld id="{B007B441-5312-499D-93C3-6E37886527FA}" type="slidenum">
              <a:rPr lang="it-IT" smtClean="0"/>
              <a:pPr/>
              <a:t>13</a:t>
            </a:fld>
            <a:endParaRPr lang="it-IT"/>
          </a:p>
        </p:txBody>
      </p:sp>
      <p:pic>
        <p:nvPicPr>
          <p:cNvPr id="3430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60232" y="5993204"/>
            <a:ext cx="2179886" cy="5464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84298408"/>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0530" name="Picture 2"/>
          <p:cNvPicPr>
            <a:picLocks noChangeAspect="1" noChangeArrowheads="1"/>
          </p:cNvPicPr>
          <p:nvPr/>
        </p:nvPicPr>
        <p:blipFill>
          <a:blip r:embed="rId2" cstate="print"/>
          <a:srcRect/>
          <a:stretch>
            <a:fillRect/>
          </a:stretch>
        </p:blipFill>
        <p:spPr bwMode="auto">
          <a:xfrm>
            <a:off x="179513" y="1412776"/>
            <a:ext cx="8964488" cy="5138317"/>
          </a:xfrm>
          <a:prstGeom prst="rect">
            <a:avLst/>
          </a:prstGeom>
          <a:noFill/>
          <a:ln w="9525">
            <a:noFill/>
            <a:miter lim="800000"/>
            <a:headEnd/>
            <a:tailEnd/>
          </a:ln>
        </p:spPr>
      </p:pic>
      <p:pic>
        <p:nvPicPr>
          <p:cNvPr id="150531" name="Picture 3"/>
          <p:cNvPicPr>
            <a:picLocks noChangeAspect="1" noChangeArrowheads="1"/>
          </p:cNvPicPr>
          <p:nvPr/>
        </p:nvPicPr>
        <p:blipFill>
          <a:blip r:embed="rId3" cstate="print"/>
          <a:srcRect/>
          <a:stretch>
            <a:fillRect/>
          </a:stretch>
        </p:blipFill>
        <p:spPr bwMode="auto">
          <a:xfrm>
            <a:off x="4427984" y="0"/>
            <a:ext cx="4333875" cy="866775"/>
          </a:xfrm>
          <a:prstGeom prst="rect">
            <a:avLst/>
          </a:prstGeom>
          <a:noFill/>
          <a:ln w="9525">
            <a:noFill/>
            <a:miter lim="800000"/>
            <a:headEnd/>
            <a:tailEnd/>
          </a:ln>
        </p:spPr>
      </p:pic>
      <p:sp>
        <p:nvSpPr>
          <p:cNvPr id="4" name="CasellaDiTesto 3"/>
          <p:cNvSpPr txBox="1"/>
          <p:nvPr/>
        </p:nvSpPr>
        <p:spPr>
          <a:xfrm>
            <a:off x="5940152" y="764704"/>
            <a:ext cx="1755289" cy="646331"/>
          </a:xfrm>
          <a:prstGeom prst="rect">
            <a:avLst/>
          </a:prstGeom>
          <a:solidFill>
            <a:srgbClr val="FFFF00"/>
          </a:solidFill>
        </p:spPr>
        <p:txBody>
          <a:bodyPr wrap="none" rtlCol="0">
            <a:spAutoFit/>
          </a:bodyPr>
          <a:lstStyle/>
          <a:p>
            <a:r>
              <a:rPr lang="it-IT" dirty="0" smtClean="0"/>
              <a:t>SET </a:t>
            </a:r>
            <a:r>
              <a:rPr lang="it-IT" dirty="0" err="1" smtClean="0"/>
              <a:t>plan</a:t>
            </a:r>
            <a:r>
              <a:rPr lang="it-IT" dirty="0" smtClean="0"/>
              <a:t> </a:t>
            </a:r>
            <a:r>
              <a:rPr lang="it-IT" dirty="0" err="1" smtClean="0"/>
              <a:t>of</a:t>
            </a:r>
            <a:r>
              <a:rPr lang="it-IT" dirty="0" smtClean="0"/>
              <a:t> EU </a:t>
            </a:r>
          </a:p>
          <a:p>
            <a:r>
              <a:rPr lang="it-IT" dirty="0" err="1" smtClean="0"/>
              <a:t>Updated</a:t>
            </a:r>
            <a:r>
              <a:rPr lang="it-IT" dirty="0" smtClean="0"/>
              <a:t> at 2010</a:t>
            </a:r>
            <a:endParaRPr lang="it-IT" dirty="0"/>
          </a:p>
        </p:txBody>
      </p:sp>
      <p:sp>
        <p:nvSpPr>
          <p:cNvPr id="5" name="Segnaposto numero diapositiva 4"/>
          <p:cNvSpPr>
            <a:spLocks noGrp="1"/>
          </p:cNvSpPr>
          <p:nvPr>
            <p:ph type="sldNum" sz="quarter" idx="12"/>
          </p:nvPr>
        </p:nvSpPr>
        <p:spPr/>
        <p:txBody>
          <a:bodyPr/>
          <a:lstStyle/>
          <a:p>
            <a:fld id="{B007B441-5312-499D-93C3-6E37886527FA}" type="slidenum">
              <a:rPr lang="it-IT" smtClean="0"/>
              <a:pPr/>
              <a:t>130</a:t>
            </a:fld>
            <a:endParaRPr lang="it-IT"/>
          </a:p>
        </p:txBody>
      </p:sp>
      <p:sp>
        <p:nvSpPr>
          <p:cNvPr id="2" name="CasellaDiTesto 1"/>
          <p:cNvSpPr txBox="1"/>
          <p:nvPr/>
        </p:nvSpPr>
        <p:spPr>
          <a:xfrm rot="16200000">
            <a:off x="-1526758" y="3010164"/>
            <a:ext cx="4429365" cy="584775"/>
          </a:xfrm>
          <a:prstGeom prst="rect">
            <a:avLst/>
          </a:prstGeom>
          <a:solidFill>
            <a:schemeClr val="bg1"/>
          </a:solidFill>
        </p:spPr>
        <p:txBody>
          <a:bodyPr wrap="square" rtlCol="0">
            <a:spAutoFit/>
          </a:bodyPr>
          <a:lstStyle/>
          <a:p>
            <a:r>
              <a:rPr lang="it-IT" sz="3200" b="1" dirty="0" smtClean="0">
                <a:solidFill>
                  <a:srgbClr val="FF0000"/>
                </a:solidFill>
                <a:effectLst>
                  <a:outerShdw blurRad="38100" dist="38100" dir="2700000" algn="tl">
                    <a:srgbClr val="000000">
                      <a:alpha val="43137"/>
                    </a:srgbClr>
                  </a:outerShdw>
                </a:effectLst>
              </a:rPr>
              <a:t>    GW </a:t>
            </a:r>
            <a:r>
              <a:rPr lang="en-US" sz="3200" b="1" dirty="0" err="1" smtClean="0">
                <a:solidFill>
                  <a:srgbClr val="FF0000"/>
                </a:solidFill>
                <a:effectLst>
                  <a:outerShdw blurRad="38100" dist="38100" dir="2700000" algn="tl">
                    <a:srgbClr val="000000">
                      <a:alpha val="43137"/>
                    </a:srgbClr>
                  </a:outerShdw>
                </a:effectLst>
              </a:rPr>
              <a:t>fossili</a:t>
            </a:r>
            <a:r>
              <a:rPr lang="en-US" sz="3200" b="1" dirty="0" smtClean="0">
                <a:solidFill>
                  <a:srgbClr val="FF0000"/>
                </a:solidFill>
                <a:effectLst>
                  <a:outerShdw blurRad="38100" dist="38100" dir="2700000" algn="tl">
                    <a:srgbClr val="000000">
                      <a:alpha val="43137"/>
                    </a:srgbClr>
                  </a:outerShdw>
                </a:effectLst>
              </a:rPr>
              <a:t> con CCS</a:t>
            </a:r>
            <a:endParaRPr lang="it-IT" sz="3200" b="1" dirty="0">
              <a:solidFill>
                <a:srgbClr val="FF0000"/>
              </a:solidFill>
              <a:effectLst>
                <a:outerShdw blurRad="38100" dist="38100" dir="2700000" algn="tl">
                  <a:srgbClr val="000000">
                    <a:alpha val="43137"/>
                  </a:srgbClr>
                </a:outerShdw>
              </a:effectLst>
            </a:endParaRPr>
          </a:p>
        </p:txBody>
      </p:sp>
      <p:sp>
        <p:nvSpPr>
          <p:cNvPr id="3" name="CasellaDiTesto 2"/>
          <p:cNvSpPr txBox="1"/>
          <p:nvPr/>
        </p:nvSpPr>
        <p:spPr>
          <a:xfrm>
            <a:off x="827584" y="866775"/>
            <a:ext cx="2638928" cy="523220"/>
          </a:xfrm>
          <a:prstGeom prst="rect">
            <a:avLst/>
          </a:prstGeom>
          <a:solidFill>
            <a:srgbClr val="FFFF00"/>
          </a:solidFill>
        </p:spPr>
        <p:txBody>
          <a:bodyPr wrap="none" rtlCol="0">
            <a:spAutoFit/>
          </a:bodyPr>
          <a:lstStyle/>
          <a:p>
            <a:r>
              <a:rPr lang="en-US" sz="2800" i="1" dirty="0" err="1" smtClean="0"/>
              <a:t>Credibile</a:t>
            </a:r>
            <a:r>
              <a:rPr lang="en-US" sz="2800" i="1" dirty="0" smtClean="0"/>
              <a:t>??????  </a:t>
            </a:r>
            <a:endParaRPr lang="it-IT" sz="2800" i="1" dirty="0"/>
          </a:p>
        </p:txBody>
      </p:sp>
    </p:spTree>
    <p:extLst>
      <p:ext uri="{BB962C8B-B14F-4D97-AF65-F5344CB8AC3E}">
        <p14:creationId xmlns:p14="http://schemas.microsoft.com/office/powerpoint/2010/main" val="1768979055"/>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9506" name="Picture 2"/>
          <p:cNvPicPr>
            <a:picLocks noGrp="1" noChangeAspect="1" noChangeArrowheads="1"/>
          </p:cNvPicPr>
          <p:nvPr>
            <p:ph idx="1"/>
          </p:nvPr>
        </p:nvPicPr>
        <p:blipFill>
          <a:blip r:embed="rId2" cstate="print"/>
          <a:srcRect/>
          <a:stretch>
            <a:fillRect/>
          </a:stretch>
        </p:blipFill>
        <p:spPr bwMode="auto">
          <a:xfrm>
            <a:off x="383343" y="29175"/>
            <a:ext cx="8482443" cy="6712193"/>
          </a:xfrm>
          <a:prstGeom prst="rect">
            <a:avLst/>
          </a:prstGeom>
          <a:noFill/>
          <a:ln w="9525">
            <a:noFill/>
            <a:miter lim="800000"/>
            <a:headEnd/>
            <a:tailEnd/>
          </a:ln>
        </p:spPr>
      </p:pic>
      <p:sp>
        <p:nvSpPr>
          <p:cNvPr id="5" name="CasellaDiTesto 4"/>
          <p:cNvSpPr txBox="1"/>
          <p:nvPr/>
        </p:nvSpPr>
        <p:spPr>
          <a:xfrm>
            <a:off x="5508104" y="2276872"/>
            <a:ext cx="3257623" cy="400110"/>
          </a:xfrm>
          <a:prstGeom prst="rect">
            <a:avLst/>
          </a:prstGeom>
          <a:solidFill>
            <a:srgbClr val="FFFF00"/>
          </a:solidFill>
        </p:spPr>
        <p:txBody>
          <a:bodyPr wrap="none" rtlCol="0">
            <a:spAutoFit/>
          </a:bodyPr>
          <a:lstStyle/>
          <a:p>
            <a:r>
              <a:rPr lang="it-IT" sz="2000" dirty="0" smtClean="0"/>
              <a:t>The </a:t>
            </a:r>
            <a:r>
              <a:rPr lang="it-IT" sz="2000" dirty="0" err="1" smtClean="0"/>
              <a:t>limit</a:t>
            </a:r>
            <a:r>
              <a:rPr lang="it-IT" sz="2000" dirty="0" smtClean="0"/>
              <a:t> </a:t>
            </a:r>
            <a:r>
              <a:rPr lang="it-IT" sz="2000" dirty="0" err="1" smtClean="0"/>
              <a:t>is</a:t>
            </a:r>
            <a:r>
              <a:rPr lang="it-IT" sz="2000" dirty="0" smtClean="0"/>
              <a:t> 1500/8760 =  17%</a:t>
            </a:r>
            <a:endParaRPr lang="en-US" sz="2000" dirty="0"/>
          </a:p>
        </p:txBody>
      </p:sp>
      <p:cxnSp>
        <p:nvCxnSpPr>
          <p:cNvPr id="7" name="Connettore 2 6"/>
          <p:cNvCxnSpPr/>
          <p:nvPr/>
        </p:nvCxnSpPr>
        <p:spPr>
          <a:xfrm rot="5400000">
            <a:off x="5472100" y="2888940"/>
            <a:ext cx="1080120" cy="72008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8" name="CasellaDiTesto 7"/>
          <p:cNvSpPr txBox="1"/>
          <p:nvPr/>
        </p:nvSpPr>
        <p:spPr>
          <a:xfrm>
            <a:off x="827584" y="404664"/>
            <a:ext cx="3839705" cy="369332"/>
          </a:xfrm>
          <a:prstGeom prst="rect">
            <a:avLst/>
          </a:prstGeom>
          <a:noFill/>
        </p:spPr>
        <p:txBody>
          <a:bodyPr wrap="none" rtlCol="0">
            <a:spAutoFit/>
          </a:bodyPr>
          <a:lstStyle/>
          <a:p>
            <a:r>
              <a:rPr lang="it-IT" dirty="0" err="1" smtClean="0"/>
              <a:t>Hours</a:t>
            </a:r>
            <a:r>
              <a:rPr lang="it-IT" dirty="0" smtClean="0"/>
              <a:t> </a:t>
            </a:r>
            <a:r>
              <a:rPr lang="it-IT" dirty="0" err="1" smtClean="0"/>
              <a:t>of</a:t>
            </a:r>
            <a:r>
              <a:rPr lang="it-IT" dirty="0" smtClean="0"/>
              <a:t> </a:t>
            </a:r>
            <a:r>
              <a:rPr lang="it-IT" dirty="0" err="1" smtClean="0"/>
              <a:t>working</a:t>
            </a:r>
            <a:r>
              <a:rPr lang="it-IT" dirty="0" smtClean="0"/>
              <a:t> </a:t>
            </a:r>
            <a:r>
              <a:rPr lang="it-IT" dirty="0" err="1" smtClean="0"/>
              <a:t>of</a:t>
            </a:r>
            <a:r>
              <a:rPr lang="it-IT" dirty="0" smtClean="0"/>
              <a:t> PHV  </a:t>
            </a:r>
            <a:r>
              <a:rPr lang="it-IT" dirty="0" err="1" smtClean="0"/>
              <a:t>plants</a:t>
            </a:r>
            <a:r>
              <a:rPr lang="it-IT" dirty="0" smtClean="0"/>
              <a:t> in Italy</a:t>
            </a:r>
            <a:endParaRPr lang="en-US" dirty="0"/>
          </a:p>
        </p:txBody>
      </p:sp>
      <p:sp>
        <p:nvSpPr>
          <p:cNvPr id="6" name="CasellaDiTesto 5"/>
          <p:cNvSpPr txBox="1"/>
          <p:nvPr/>
        </p:nvSpPr>
        <p:spPr>
          <a:xfrm>
            <a:off x="6034503" y="529516"/>
            <a:ext cx="1921873" cy="523220"/>
          </a:xfrm>
          <a:prstGeom prst="rect">
            <a:avLst/>
          </a:prstGeom>
          <a:solidFill>
            <a:srgbClr val="FFC000"/>
          </a:solidFill>
        </p:spPr>
        <p:txBody>
          <a:bodyPr wrap="none" rtlCol="0">
            <a:spAutoFit/>
          </a:bodyPr>
          <a:lstStyle/>
          <a:p>
            <a:r>
              <a:rPr lang="it-IT" sz="2800" dirty="0" smtClean="0"/>
              <a:t>Source: GSE</a:t>
            </a:r>
            <a:endParaRPr lang="en-US" sz="2800" dirty="0"/>
          </a:p>
        </p:txBody>
      </p:sp>
      <p:sp>
        <p:nvSpPr>
          <p:cNvPr id="9" name="Segnaposto numero diapositiva 8"/>
          <p:cNvSpPr>
            <a:spLocks noGrp="1"/>
          </p:cNvSpPr>
          <p:nvPr>
            <p:ph type="sldNum" sz="quarter" idx="12"/>
          </p:nvPr>
        </p:nvSpPr>
        <p:spPr/>
        <p:txBody>
          <a:bodyPr/>
          <a:lstStyle/>
          <a:p>
            <a:fld id="{B007B441-5312-499D-93C3-6E37886527FA}" type="slidenum">
              <a:rPr lang="it-IT" smtClean="0"/>
              <a:pPr/>
              <a:t>131</a:t>
            </a:fld>
            <a:endParaRPr lang="it-IT"/>
          </a:p>
        </p:txBody>
      </p:sp>
    </p:spTree>
    <p:extLst>
      <p:ext uri="{BB962C8B-B14F-4D97-AF65-F5344CB8AC3E}">
        <p14:creationId xmlns:p14="http://schemas.microsoft.com/office/powerpoint/2010/main" val="1498326570"/>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p:cNvSpPr>
            <a:spLocks noGrp="1"/>
          </p:cNvSpPr>
          <p:nvPr>
            <p:ph type="sldNum" sz="quarter" idx="12"/>
          </p:nvPr>
        </p:nvSpPr>
        <p:spPr/>
        <p:txBody>
          <a:bodyPr/>
          <a:lstStyle/>
          <a:p>
            <a:fld id="{B007B441-5312-499D-93C3-6E37886527FA}" type="slidenum">
              <a:rPr lang="it-IT" smtClean="0"/>
              <a:pPr/>
              <a:t>132</a:t>
            </a:fld>
            <a:endParaRPr lang="it-IT"/>
          </a:p>
        </p:txBody>
      </p:sp>
      <p:pic>
        <p:nvPicPr>
          <p:cNvPr id="3338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06269" y="0"/>
            <a:ext cx="8788698" cy="6381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ttangolo 4"/>
          <p:cNvSpPr/>
          <p:nvPr/>
        </p:nvSpPr>
        <p:spPr>
          <a:xfrm>
            <a:off x="1763688" y="5805264"/>
            <a:ext cx="288032" cy="21602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 name="Rettangolo 5"/>
          <p:cNvSpPr/>
          <p:nvPr/>
        </p:nvSpPr>
        <p:spPr>
          <a:xfrm>
            <a:off x="94928" y="5805264"/>
            <a:ext cx="228600" cy="144016"/>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 name="Rettangolo 6"/>
          <p:cNvSpPr/>
          <p:nvPr/>
        </p:nvSpPr>
        <p:spPr>
          <a:xfrm>
            <a:off x="3059832" y="5805264"/>
            <a:ext cx="216024" cy="144016"/>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 name="Rettangolo 7"/>
          <p:cNvSpPr/>
          <p:nvPr/>
        </p:nvSpPr>
        <p:spPr>
          <a:xfrm>
            <a:off x="4626755" y="5805264"/>
            <a:ext cx="216024" cy="171544"/>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 name="CasellaDiTesto 8"/>
          <p:cNvSpPr txBox="1"/>
          <p:nvPr/>
        </p:nvSpPr>
        <p:spPr>
          <a:xfrm>
            <a:off x="7956376" y="2636912"/>
            <a:ext cx="974947" cy="1077218"/>
          </a:xfrm>
          <a:prstGeom prst="rect">
            <a:avLst/>
          </a:prstGeom>
          <a:noFill/>
        </p:spPr>
        <p:txBody>
          <a:bodyPr wrap="none" rtlCol="0">
            <a:spAutoFit/>
          </a:bodyPr>
          <a:lstStyle/>
          <a:p>
            <a:r>
              <a:rPr lang="it-IT" b="1" dirty="0" smtClean="0"/>
              <a:t>Nord</a:t>
            </a:r>
          </a:p>
          <a:p>
            <a:r>
              <a:rPr lang="it-IT" b="1" dirty="0" smtClean="0"/>
              <a:t>America</a:t>
            </a:r>
          </a:p>
          <a:p>
            <a:r>
              <a:rPr lang="it-IT" sz="2800" b="1" dirty="0">
                <a:solidFill>
                  <a:srgbClr val="CC0000"/>
                </a:solidFill>
                <a:effectLst>
                  <a:outerShdw blurRad="38100" dist="38100" dir="2700000" algn="tl">
                    <a:srgbClr val="000000">
                      <a:alpha val="43137"/>
                    </a:srgbClr>
                  </a:outerShdw>
                </a:effectLst>
              </a:rPr>
              <a:t> </a:t>
            </a:r>
            <a:r>
              <a:rPr lang="it-IT" sz="2800" b="1" dirty="0" smtClean="0">
                <a:solidFill>
                  <a:srgbClr val="CC0000"/>
                </a:solidFill>
                <a:effectLst>
                  <a:outerShdw blurRad="38100" dist="38100" dir="2700000" algn="tl">
                    <a:srgbClr val="000000">
                      <a:alpha val="43137"/>
                    </a:srgbClr>
                  </a:outerShdw>
                </a:effectLst>
              </a:rPr>
              <a:t> 56%</a:t>
            </a:r>
          </a:p>
        </p:txBody>
      </p:sp>
    </p:spTree>
    <p:extLst>
      <p:ext uri="{BB962C8B-B14F-4D97-AF65-F5344CB8AC3E}">
        <p14:creationId xmlns:p14="http://schemas.microsoft.com/office/powerpoint/2010/main" val="3191490517"/>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contenuto 2"/>
          <p:cNvSpPr>
            <a:spLocks noGrp="1"/>
          </p:cNvSpPr>
          <p:nvPr>
            <p:ph idx="1"/>
          </p:nvPr>
        </p:nvSpPr>
        <p:spPr/>
        <p:txBody>
          <a:bodyPr/>
          <a:lstStyle/>
          <a:p>
            <a:endParaRPr lang="it-IT"/>
          </a:p>
        </p:txBody>
      </p:sp>
      <p:sp>
        <p:nvSpPr>
          <p:cNvPr id="4" name="Segnaposto numero diapositiva 3"/>
          <p:cNvSpPr>
            <a:spLocks noGrp="1"/>
          </p:cNvSpPr>
          <p:nvPr>
            <p:ph type="sldNum" sz="quarter" idx="12"/>
          </p:nvPr>
        </p:nvSpPr>
        <p:spPr/>
        <p:txBody>
          <a:bodyPr/>
          <a:lstStyle/>
          <a:p>
            <a:fld id="{B007B441-5312-499D-93C3-6E37886527FA}" type="slidenum">
              <a:rPr lang="it-IT" smtClean="0"/>
              <a:pPr/>
              <a:t>133</a:t>
            </a:fld>
            <a:endParaRPr lang="it-IT"/>
          </a:p>
        </p:txBody>
      </p:sp>
      <p:pic>
        <p:nvPicPr>
          <p:cNvPr id="3368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1" y="188640"/>
            <a:ext cx="8928991" cy="62646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77062116"/>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p:cNvSpPr>
            <a:spLocks noGrp="1"/>
          </p:cNvSpPr>
          <p:nvPr>
            <p:ph type="sldNum" sz="quarter" idx="12"/>
          </p:nvPr>
        </p:nvSpPr>
        <p:spPr/>
        <p:txBody>
          <a:bodyPr/>
          <a:lstStyle/>
          <a:p>
            <a:fld id="{B007B441-5312-499D-93C3-6E37886527FA}" type="slidenum">
              <a:rPr lang="it-IT" smtClean="0"/>
              <a:pPr/>
              <a:t>134</a:t>
            </a:fld>
            <a:endParaRPr lang="it-IT"/>
          </a:p>
        </p:txBody>
      </p:sp>
      <p:pic>
        <p:nvPicPr>
          <p:cNvPr id="3348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286191"/>
            <a:ext cx="8496943" cy="62919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69534277"/>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395536" y="2492896"/>
            <a:ext cx="8229600" cy="1354162"/>
          </a:xfrm>
        </p:spPr>
        <p:txBody>
          <a:bodyPr>
            <a:noAutofit/>
          </a:bodyPr>
          <a:lstStyle/>
          <a:p>
            <a:r>
              <a:rPr lang="it-IT" sz="9600" b="1" dirty="0" smtClean="0">
                <a:solidFill>
                  <a:srgbClr val="FF0000"/>
                </a:solidFill>
              </a:rPr>
              <a:t>Fossili</a:t>
            </a:r>
            <a:endParaRPr lang="it-IT" sz="9600" b="1" dirty="0">
              <a:solidFill>
                <a:srgbClr val="FF0000"/>
              </a:solidFill>
            </a:endParaRPr>
          </a:p>
        </p:txBody>
      </p:sp>
      <p:sp>
        <p:nvSpPr>
          <p:cNvPr id="4" name="Segnaposto numero diapositiva 3"/>
          <p:cNvSpPr>
            <a:spLocks noGrp="1"/>
          </p:cNvSpPr>
          <p:nvPr>
            <p:ph type="sldNum" sz="quarter" idx="12"/>
          </p:nvPr>
        </p:nvSpPr>
        <p:spPr/>
        <p:txBody>
          <a:bodyPr/>
          <a:lstStyle/>
          <a:p>
            <a:fld id="{B007B441-5312-499D-93C3-6E37886527FA}" type="slidenum">
              <a:rPr lang="it-IT" smtClean="0"/>
              <a:pPr/>
              <a:t>135</a:t>
            </a:fld>
            <a:endParaRPr lang="it-IT"/>
          </a:p>
        </p:txBody>
      </p:sp>
    </p:spTree>
    <p:extLst>
      <p:ext uri="{BB962C8B-B14F-4D97-AF65-F5344CB8AC3E}">
        <p14:creationId xmlns:p14="http://schemas.microsoft.com/office/powerpoint/2010/main" val="2921012959"/>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p:cNvSpPr>
            <a:spLocks noGrp="1"/>
          </p:cNvSpPr>
          <p:nvPr>
            <p:ph type="sldNum" sz="quarter" idx="12"/>
          </p:nvPr>
        </p:nvSpPr>
        <p:spPr/>
        <p:txBody>
          <a:bodyPr/>
          <a:lstStyle/>
          <a:p>
            <a:fld id="{B007B441-5312-499D-93C3-6E37886527FA}" type="slidenum">
              <a:rPr lang="it-IT" smtClean="0"/>
              <a:pPr/>
              <a:t>136</a:t>
            </a:fld>
            <a:endParaRPr lang="it-IT"/>
          </a:p>
        </p:txBody>
      </p:sp>
      <p:pic>
        <p:nvPicPr>
          <p:cNvPr id="3389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79712" y="0"/>
            <a:ext cx="5112568" cy="67356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53313594"/>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p:cNvSpPr>
            <a:spLocks noGrp="1"/>
          </p:cNvSpPr>
          <p:nvPr>
            <p:ph type="sldNum" sz="quarter" idx="12"/>
          </p:nvPr>
        </p:nvSpPr>
        <p:spPr/>
        <p:txBody>
          <a:bodyPr/>
          <a:lstStyle/>
          <a:p>
            <a:fld id="{B007B441-5312-499D-93C3-6E37886527FA}" type="slidenum">
              <a:rPr lang="it-IT" smtClean="0"/>
              <a:pPr/>
              <a:t>137</a:t>
            </a:fld>
            <a:endParaRPr lang="it-IT"/>
          </a:p>
        </p:txBody>
      </p:sp>
      <p:sp>
        <p:nvSpPr>
          <p:cNvPr id="4" name="CasellaDiTesto 3"/>
          <p:cNvSpPr txBox="1"/>
          <p:nvPr/>
        </p:nvSpPr>
        <p:spPr>
          <a:xfrm>
            <a:off x="755576" y="5111606"/>
            <a:ext cx="8108823" cy="523220"/>
          </a:xfrm>
          <a:prstGeom prst="rect">
            <a:avLst/>
          </a:prstGeom>
          <a:solidFill>
            <a:srgbClr val="FFFF00"/>
          </a:solidFill>
        </p:spPr>
        <p:txBody>
          <a:bodyPr wrap="none" rtlCol="0">
            <a:spAutoFit/>
          </a:bodyPr>
          <a:lstStyle/>
          <a:p>
            <a:r>
              <a:rPr lang="it-IT" sz="2800" dirty="0" smtClean="0"/>
              <a:t>Tonnellate  equivalenti di petrolio all’anno per persona</a:t>
            </a:r>
            <a:endParaRPr lang="it-IT" sz="2800" dirty="0"/>
          </a:p>
        </p:txBody>
      </p:sp>
      <p:pic>
        <p:nvPicPr>
          <p:cNvPr id="326658" name="Picture 2" descr="File:Energy Use per Capita.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1966" y="404664"/>
            <a:ext cx="8712433" cy="41710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5781253"/>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395536" y="2492896"/>
            <a:ext cx="8229600" cy="1354162"/>
          </a:xfrm>
        </p:spPr>
        <p:txBody>
          <a:bodyPr>
            <a:noAutofit/>
          </a:bodyPr>
          <a:lstStyle/>
          <a:p>
            <a:r>
              <a:rPr lang="it-IT" sz="9600" b="1" dirty="0" smtClean="0">
                <a:solidFill>
                  <a:srgbClr val="FF0000"/>
                </a:solidFill>
              </a:rPr>
              <a:t>CO2</a:t>
            </a:r>
            <a:endParaRPr lang="it-IT" sz="9600" b="1" dirty="0">
              <a:solidFill>
                <a:srgbClr val="FF0000"/>
              </a:solidFill>
            </a:endParaRPr>
          </a:p>
        </p:txBody>
      </p:sp>
      <p:sp>
        <p:nvSpPr>
          <p:cNvPr id="4" name="Segnaposto numero diapositiva 3"/>
          <p:cNvSpPr>
            <a:spLocks noGrp="1"/>
          </p:cNvSpPr>
          <p:nvPr>
            <p:ph type="sldNum" sz="quarter" idx="12"/>
          </p:nvPr>
        </p:nvSpPr>
        <p:spPr/>
        <p:txBody>
          <a:bodyPr/>
          <a:lstStyle/>
          <a:p>
            <a:fld id="{B007B441-5312-499D-93C3-6E37886527FA}" type="slidenum">
              <a:rPr lang="it-IT" smtClean="0"/>
              <a:pPr/>
              <a:t>138</a:t>
            </a:fld>
            <a:endParaRPr lang="it-IT"/>
          </a:p>
        </p:txBody>
      </p:sp>
    </p:spTree>
    <p:extLst>
      <p:ext uri="{BB962C8B-B14F-4D97-AF65-F5344CB8AC3E}">
        <p14:creationId xmlns:p14="http://schemas.microsoft.com/office/powerpoint/2010/main" val="2547685852"/>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2"/>
          <p:cNvPicPr>
            <a:picLocks noGrp="1" noChangeAspect="1" noChangeArrowheads="1"/>
          </p:cNvPicPr>
          <p:nvPr>
            <p:ph idx="1"/>
          </p:nvPr>
        </p:nvPicPr>
        <p:blipFill>
          <a:blip r:embed="rId2" cstate="print"/>
          <a:srcRect/>
          <a:stretch>
            <a:fillRect/>
          </a:stretch>
        </p:blipFill>
        <p:spPr>
          <a:xfrm>
            <a:off x="571472" y="285750"/>
            <a:ext cx="8045478" cy="6230938"/>
          </a:xfrm>
        </p:spPr>
      </p:pic>
      <p:cxnSp>
        <p:nvCxnSpPr>
          <p:cNvPr id="6" name="Connettore 2 5"/>
          <p:cNvCxnSpPr/>
          <p:nvPr/>
        </p:nvCxnSpPr>
        <p:spPr>
          <a:xfrm rot="5400000">
            <a:off x="3894139" y="1677980"/>
            <a:ext cx="1643063" cy="1588"/>
          </a:xfrm>
          <a:prstGeom prst="straightConnector1">
            <a:avLst/>
          </a:prstGeom>
          <a:ln w="762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4" name="Segnaposto numero diapositiva 3"/>
          <p:cNvSpPr>
            <a:spLocks noGrp="1"/>
          </p:cNvSpPr>
          <p:nvPr>
            <p:ph type="sldNum" sz="quarter" idx="12"/>
          </p:nvPr>
        </p:nvSpPr>
        <p:spPr/>
        <p:txBody>
          <a:bodyPr/>
          <a:lstStyle/>
          <a:p>
            <a:fld id="{B007B441-5312-499D-93C3-6E37886527FA}" type="slidenum">
              <a:rPr lang="it-IT" smtClean="0"/>
              <a:pPr/>
              <a:t>139</a:t>
            </a:fld>
            <a:endParaRPr lang="it-IT"/>
          </a:p>
        </p:txBody>
      </p:sp>
    </p:spTree>
    <p:extLst>
      <p:ext uri="{BB962C8B-B14F-4D97-AF65-F5344CB8AC3E}">
        <p14:creationId xmlns:p14="http://schemas.microsoft.com/office/powerpoint/2010/main" val="262926741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p:cNvSpPr>
            <a:spLocks noGrp="1"/>
          </p:cNvSpPr>
          <p:nvPr>
            <p:ph type="sldNum" sz="quarter" idx="12"/>
          </p:nvPr>
        </p:nvSpPr>
        <p:spPr/>
        <p:txBody>
          <a:bodyPr/>
          <a:lstStyle/>
          <a:p>
            <a:fld id="{B007B441-5312-499D-93C3-6E37886527FA}" type="slidenum">
              <a:rPr lang="it-IT" smtClean="0"/>
              <a:pPr/>
              <a:t>14</a:t>
            </a:fld>
            <a:endParaRPr lang="it-IT"/>
          </a:p>
        </p:txBody>
      </p:sp>
      <p:pic>
        <p:nvPicPr>
          <p:cNvPr id="3266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9143999"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CasellaDiTesto 2"/>
          <p:cNvSpPr txBox="1"/>
          <p:nvPr/>
        </p:nvSpPr>
        <p:spPr>
          <a:xfrm>
            <a:off x="3995936" y="5867980"/>
            <a:ext cx="2140330" cy="523220"/>
          </a:xfrm>
          <a:prstGeom prst="rect">
            <a:avLst/>
          </a:prstGeom>
          <a:noFill/>
        </p:spPr>
        <p:txBody>
          <a:bodyPr wrap="none" rtlCol="0">
            <a:spAutoFit/>
          </a:bodyPr>
          <a:lstStyle/>
          <a:p>
            <a:r>
              <a:rPr lang="it-IT" sz="2800" b="1" dirty="0" smtClean="0">
                <a:effectLst>
                  <a:outerShdw blurRad="38100" dist="38100" dir="2700000" algn="tl">
                    <a:srgbClr val="000000">
                      <a:alpha val="43137"/>
                    </a:srgbClr>
                  </a:outerShdw>
                </a:effectLst>
              </a:rPr>
              <a:t>150 000 </a:t>
            </a:r>
            <a:r>
              <a:rPr lang="it-IT" sz="2800" b="1" dirty="0" err="1" smtClean="0">
                <a:effectLst>
                  <a:outerShdw blurRad="38100" dist="38100" dir="2700000" algn="tl">
                    <a:srgbClr val="000000">
                      <a:alpha val="43137"/>
                    </a:srgbClr>
                  </a:outerShdw>
                </a:effectLst>
              </a:rPr>
              <a:t>TWh</a:t>
            </a:r>
            <a:endParaRPr lang="it-IT" sz="2800" b="1" dirty="0">
              <a:effectLst>
                <a:outerShdw blurRad="38100" dist="38100" dir="2700000" algn="tl">
                  <a:srgbClr val="000000">
                    <a:alpha val="43137"/>
                  </a:srgbClr>
                </a:outerShdw>
              </a:effectLst>
            </a:endParaRPr>
          </a:p>
        </p:txBody>
      </p:sp>
      <p:pic>
        <p:nvPicPr>
          <p:cNvPr id="328706" name="Picture 2" descr="http://upload.wikimedia.org/wikipedia/commons/thumb/9/91/Energy_Use_per_Capita.png/400px-Energy_Use_per_Capita.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1052736"/>
            <a:ext cx="7344815" cy="22322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9842830"/>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179512" y="188640"/>
            <a:ext cx="8784976" cy="6669360"/>
          </a:xfrm>
        </p:spPr>
        <p:txBody>
          <a:bodyPr>
            <a:normAutofit/>
          </a:bodyPr>
          <a:lstStyle/>
          <a:p>
            <a:r>
              <a:rPr lang="it-IT" sz="2800" b="1" dirty="0" smtClean="0">
                <a:solidFill>
                  <a:srgbClr val="FF0000"/>
                </a:solidFill>
                <a:effectLst>
                  <a:outerShdw blurRad="38100" dist="38100" dir="2700000" algn="tl">
                    <a:srgbClr val="000000">
                      <a:alpha val="43137"/>
                    </a:srgbClr>
                  </a:outerShdw>
                </a:effectLst>
                <a:latin typeface="Comic Sans MS" pitchFamily="66" charset="0"/>
              </a:rPr>
              <a:t>1 </a:t>
            </a:r>
            <a:r>
              <a:rPr lang="it-IT" sz="2800" b="1" dirty="0" err="1" smtClean="0">
                <a:solidFill>
                  <a:srgbClr val="FF0000"/>
                </a:solidFill>
                <a:effectLst>
                  <a:outerShdw blurRad="38100" dist="38100" dir="2700000" algn="tl">
                    <a:srgbClr val="000000">
                      <a:alpha val="43137"/>
                    </a:srgbClr>
                  </a:outerShdw>
                </a:effectLst>
                <a:latin typeface="Comic Sans MS" pitchFamily="66" charset="0"/>
              </a:rPr>
              <a:t>Gton</a:t>
            </a:r>
            <a:r>
              <a:rPr lang="it-IT" sz="2800" b="1" dirty="0" smtClean="0">
                <a:solidFill>
                  <a:srgbClr val="FF0000"/>
                </a:solidFill>
                <a:effectLst>
                  <a:outerShdw blurRad="38100" dist="38100" dir="2700000" algn="tl">
                    <a:srgbClr val="000000">
                      <a:alpha val="43137"/>
                    </a:srgbClr>
                  </a:outerShdw>
                </a:effectLst>
                <a:latin typeface="Comic Sans MS" pitchFamily="66" charset="0"/>
              </a:rPr>
              <a:t> in condizioni normali è un volume pari a 10 volte il volume del lago di Garda. Se spalmato sull’Italia, formerebbe uno strato di 1.60 m   (i piccoli soffocherebbero</a:t>
            </a:r>
            <a:r>
              <a:rPr lang="it-IT" sz="2800" b="1" dirty="0" smtClean="0">
                <a:solidFill>
                  <a:srgbClr val="FF0000"/>
                </a:solidFill>
                <a:effectLst>
                  <a:outerShdw blurRad="38100" dist="38100" dir="2700000" algn="tl">
                    <a:srgbClr val="000000">
                      <a:alpha val="43137"/>
                    </a:srgbClr>
                  </a:outerShdw>
                </a:effectLst>
              </a:rPr>
              <a:t>)</a:t>
            </a:r>
          </a:p>
          <a:p>
            <a:r>
              <a:rPr lang="it-IT" sz="2800" b="1" dirty="0" smtClean="0">
                <a:solidFill>
                  <a:schemeClr val="tx2"/>
                </a:solidFill>
                <a:effectLst>
                  <a:outerShdw blurRad="38100" dist="38100" dir="2700000" algn="tl">
                    <a:srgbClr val="000000">
                      <a:alpha val="43137"/>
                    </a:srgbClr>
                  </a:outerShdw>
                </a:effectLst>
              </a:rPr>
              <a:t>10 </a:t>
            </a:r>
            <a:r>
              <a:rPr lang="it-IT" sz="2800" b="1" dirty="0" err="1" smtClean="0">
                <a:solidFill>
                  <a:schemeClr val="tx2"/>
                </a:solidFill>
                <a:effectLst>
                  <a:outerShdw blurRad="38100" dist="38100" dir="2700000" algn="tl">
                    <a:srgbClr val="000000">
                      <a:alpha val="43137"/>
                    </a:srgbClr>
                  </a:outerShdw>
                </a:effectLst>
              </a:rPr>
              <a:t>Gtons</a:t>
            </a:r>
            <a:r>
              <a:rPr lang="it-IT" sz="2800" b="1" dirty="0" smtClean="0">
                <a:solidFill>
                  <a:schemeClr val="tx2"/>
                </a:solidFill>
                <a:effectLst>
                  <a:outerShdw blurRad="38100" dist="38100" dir="2700000" algn="tl">
                    <a:srgbClr val="000000">
                      <a:alpha val="43137"/>
                    </a:srgbClr>
                  </a:outerShdw>
                </a:effectLst>
              </a:rPr>
              <a:t> = 100  laghi di Garda all’anno in atmosfera</a:t>
            </a:r>
          </a:p>
          <a:p>
            <a:pPr marL="0" indent="0">
              <a:buNone/>
            </a:pPr>
            <a:r>
              <a:rPr lang="it-IT" sz="2800" b="1" dirty="0">
                <a:solidFill>
                  <a:schemeClr val="tx2"/>
                </a:solidFill>
                <a:effectLst>
                  <a:outerShdw blurRad="38100" dist="38100" dir="2700000" algn="tl">
                    <a:srgbClr val="000000">
                      <a:alpha val="43137"/>
                    </a:srgbClr>
                  </a:outerShdw>
                </a:effectLst>
              </a:rPr>
              <a:t> </a:t>
            </a:r>
            <a:r>
              <a:rPr lang="it-IT" sz="2800" b="1" dirty="0" smtClean="0">
                <a:solidFill>
                  <a:schemeClr val="tx2"/>
                </a:solidFill>
                <a:effectLst>
                  <a:outerShdw blurRad="38100" dist="38100" dir="2700000" algn="tl">
                    <a:srgbClr val="000000">
                      <a:alpha val="43137"/>
                    </a:srgbClr>
                  </a:outerShdw>
                </a:effectLst>
              </a:rPr>
              <a:t>    se questo volume occupasse tutta l’Italia, avrebbe una </a:t>
            </a:r>
          </a:p>
          <a:p>
            <a:pPr marL="0" indent="0">
              <a:buNone/>
            </a:pPr>
            <a:r>
              <a:rPr lang="it-IT" sz="2800" b="1" dirty="0" smtClean="0">
                <a:solidFill>
                  <a:schemeClr val="tx2"/>
                </a:solidFill>
                <a:effectLst>
                  <a:outerShdw blurRad="38100" dist="38100" dir="2700000" algn="tl">
                    <a:srgbClr val="000000">
                      <a:alpha val="43137"/>
                    </a:srgbClr>
                  </a:outerShdw>
                </a:effectLst>
              </a:rPr>
              <a:t>     altezza di 16 metri</a:t>
            </a:r>
          </a:p>
          <a:p>
            <a:endParaRPr lang="it-IT" sz="2800" b="1" dirty="0" smtClean="0">
              <a:solidFill>
                <a:schemeClr val="tx2"/>
              </a:solidFill>
              <a:effectLst>
                <a:outerShdw blurRad="38100" dist="38100" dir="2700000" algn="tl">
                  <a:srgbClr val="000000">
                    <a:alpha val="43137"/>
                  </a:srgbClr>
                </a:outerShdw>
              </a:effectLst>
            </a:endParaRPr>
          </a:p>
          <a:p>
            <a:pPr algn="just">
              <a:buNone/>
            </a:pPr>
            <a:endParaRPr lang="it-IT" sz="2800" dirty="0" smtClean="0"/>
          </a:p>
          <a:p>
            <a:pPr algn="just">
              <a:buNone/>
            </a:pPr>
            <a:endParaRPr lang="it-IT" sz="2800" dirty="0" smtClean="0"/>
          </a:p>
          <a:p>
            <a:pPr algn="just">
              <a:buNone/>
            </a:pPr>
            <a:endParaRPr lang="it-IT" sz="1800" dirty="0" smtClean="0"/>
          </a:p>
          <a:p>
            <a:pPr algn="just">
              <a:buNone/>
            </a:pPr>
            <a:endParaRPr lang="it-IT" sz="1800" dirty="0"/>
          </a:p>
        </p:txBody>
      </p:sp>
      <p:sp>
        <p:nvSpPr>
          <p:cNvPr id="4" name="Segnaposto numero diapositiva 3"/>
          <p:cNvSpPr>
            <a:spLocks noGrp="1"/>
          </p:cNvSpPr>
          <p:nvPr>
            <p:ph type="sldNum" sz="quarter" idx="12"/>
          </p:nvPr>
        </p:nvSpPr>
        <p:spPr/>
        <p:txBody>
          <a:bodyPr/>
          <a:lstStyle/>
          <a:p>
            <a:fld id="{B007B441-5312-499D-93C3-6E37886527FA}" type="slidenum">
              <a:rPr lang="it-IT" smtClean="0">
                <a:solidFill>
                  <a:prstClr val="black">
                    <a:tint val="75000"/>
                  </a:prstClr>
                </a:solidFill>
              </a:rPr>
              <a:pPr/>
              <a:t>140</a:t>
            </a:fld>
            <a:endParaRPr lang="it-IT">
              <a:solidFill>
                <a:prstClr val="black">
                  <a:tint val="75000"/>
                </a:prstClr>
              </a:solidFill>
            </a:endParaRPr>
          </a:p>
        </p:txBody>
      </p:sp>
      <p:pic>
        <p:nvPicPr>
          <p:cNvPr id="5" name="Segnaposto contenuto 3" descr="Globespin.gif"/>
          <p:cNvPicPr>
            <a:picLocks noChangeAspect="1"/>
          </p:cNvPicPr>
          <p:nvPr/>
        </p:nvPicPr>
        <p:blipFill>
          <a:blip r:embed="rId2" cstate="print"/>
          <a:stretch>
            <a:fillRect/>
          </a:stretch>
        </p:blipFill>
        <p:spPr>
          <a:xfrm>
            <a:off x="4644008" y="3068960"/>
            <a:ext cx="3672408" cy="3672408"/>
          </a:xfrm>
          <a:prstGeom prst="rect">
            <a:avLst/>
          </a:prstGeom>
        </p:spPr>
      </p:pic>
    </p:spTree>
    <p:extLst>
      <p:ext uri="{BB962C8B-B14F-4D97-AF65-F5344CB8AC3E}">
        <p14:creationId xmlns:p14="http://schemas.microsoft.com/office/powerpoint/2010/main" val="2207741422"/>
      </p:ext>
    </p:ext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323528" y="5380672"/>
            <a:ext cx="8208912" cy="1477328"/>
          </a:xfrm>
          <a:prstGeom prst="rect">
            <a:avLst/>
          </a:prstGeom>
        </p:spPr>
        <p:txBody>
          <a:bodyPr wrap="square">
            <a:spAutoFit/>
          </a:bodyPr>
          <a:lstStyle/>
          <a:p>
            <a:r>
              <a:rPr lang="en-US" dirty="0" smtClean="0"/>
              <a:t>The 30 megawatt test plant captures the carbon dioxide emitted during the electricity generation process to liquefy it for temporary storage in tanks and eventually permanent storage in secure reservoirs underground. The plant at </a:t>
            </a:r>
            <a:r>
              <a:rPr lang="en-US" dirty="0" err="1" smtClean="0"/>
              <a:t>Schwarze</a:t>
            </a:r>
            <a:r>
              <a:rPr lang="en-US" dirty="0" smtClean="0"/>
              <a:t> </a:t>
            </a:r>
            <a:r>
              <a:rPr lang="en-US" dirty="0" err="1" smtClean="0"/>
              <a:t>Pumpe</a:t>
            </a:r>
            <a:r>
              <a:rPr lang="en-US" dirty="0" smtClean="0"/>
              <a:t> is the world's most advanced CCS project to date. Over the next five years, </a:t>
            </a:r>
            <a:r>
              <a:rPr lang="en-US" dirty="0" err="1" smtClean="0"/>
              <a:t>Vattenfall</a:t>
            </a:r>
            <a:r>
              <a:rPr lang="en-US" dirty="0" smtClean="0"/>
              <a:t> intends to test and improve CCS in order to build larger plants in the future.</a:t>
            </a:r>
            <a:endParaRPr lang="it-IT" dirty="0"/>
          </a:p>
        </p:txBody>
      </p:sp>
      <p:pic>
        <p:nvPicPr>
          <p:cNvPr id="4" name="Immagine 3" descr="Carbon_sequestration-2009-10-07_svg.png"/>
          <p:cNvPicPr>
            <a:picLocks noChangeAspect="1"/>
          </p:cNvPicPr>
          <p:nvPr/>
        </p:nvPicPr>
        <p:blipFill>
          <a:blip r:embed="rId2" cstate="print"/>
          <a:stretch>
            <a:fillRect/>
          </a:stretch>
        </p:blipFill>
        <p:spPr>
          <a:xfrm>
            <a:off x="1187624" y="104405"/>
            <a:ext cx="6557871" cy="5196803"/>
          </a:xfrm>
          <a:prstGeom prst="rect">
            <a:avLst/>
          </a:prstGeom>
        </p:spPr>
      </p:pic>
      <p:sp>
        <p:nvSpPr>
          <p:cNvPr id="5" name="Segnaposto numero diapositiva 4"/>
          <p:cNvSpPr>
            <a:spLocks noGrp="1"/>
          </p:cNvSpPr>
          <p:nvPr>
            <p:ph type="sldNum" sz="quarter" idx="12"/>
          </p:nvPr>
        </p:nvSpPr>
        <p:spPr/>
        <p:txBody>
          <a:bodyPr/>
          <a:lstStyle/>
          <a:p>
            <a:fld id="{B007B441-5312-499D-93C3-6E37886527FA}" type="slidenum">
              <a:rPr lang="it-IT" smtClean="0"/>
              <a:pPr/>
              <a:t>141</a:t>
            </a:fld>
            <a:endParaRPr lang="it-IT"/>
          </a:p>
        </p:txBody>
      </p:sp>
    </p:spTree>
    <p:extLst>
      <p:ext uri="{BB962C8B-B14F-4D97-AF65-F5344CB8AC3E}">
        <p14:creationId xmlns:p14="http://schemas.microsoft.com/office/powerpoint/2010/main" val="2530124285"/>
      </p:ext>
    </p:extLst>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4" y="2348880"/>
            <a:ext cx="9145190" cy="44644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78041" y="0"/>
            <a:ext cx="2054094" cy="27809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CasellaDiTesto 3"/>
          <p:cNvSpPr txBox="1"/>
          <p:nvPr/>
        </p:nvSpPr>
        <p:spPr>
          <a:xfrm>
            <a:off x="179512" y="338841"/>
            <a:ext cx="5890459" cy="461665"/>
          </a:xfrm>
          <a:prstGeom prst="rect">
            <a:avLst/>
          </a:prstGeom>
          <a:noFill/>
        </p:spPr>
        <p:txBody>
          <a:bodyPr wrap="none" rtlCol="0">
            <a:spAutoFit/>
          </a:bodyPr>
          <a:lstStyle/>
          <a:p>
            <a:r>
              <a:rPr lang="it-IT" sz="2400" dirty="0" smtClean="0"/>
              <a:t>International Energy Agency IEA </a:t>
            </a:r>
            <a:r>
              <a:rPr lang="it-IT" sz="2400" smtClean="0"/>
              <a:t>2013  report</a:t>
            </a:r>
            <a:endParaRPr lang="it-IT" sz="2400" dirty="0"/>
          </a:p>
        </p:txBody>
      </p:sp>
    </p:spTree>
    <p:extLst>
      <p:ext uri="{BB962C8B-B14F-4D97-AF65-F5344CB8AC3E}">
        <p14:creationId xmlns:p14="http://schemas.microsoft.com/office/powerpoint/2010/main" val="3539929862"/>
      </p:ext>
    </p:extLst>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p:cNvSpPr>
            <a:spLocks noGrp="1"/>
          </p:cNvSpPr>
          <p:nvPr>
            <p:ph type="sldNum" sz="quarter" idx="12"/>
          </p:nvPr>
        </p:nvSpPr>
        <p:spPr/>
        <p:txBody>
          <a:bodyPr/>
          <a:lstStyle/>
          <a:p>
            <a:fld id="{B007B441-5312-499D-93C3-6E37886527FA}" type="slidenum">
              <a:rPr lang="it-IT" smtClean="0"/>
              <a:pPr/>
              <a:t>143</a:t>
            </a:fld>
            <a:endParaRPr lang="it-IT"/>
          </a:p>
        </p:txBody>
      </p:sp>
      <p:pic>
        <p:nvPicPr>
          <p:cNvPr id="3297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188639"/>
            <a:ext cx="8387328" cy="64542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47087200"/>
      </p:ext>
    </p:extLst>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p:cNvSpPr>
            <a:spLocks noGrp="1"/>
          </p:cNvSpPr>
          <p:nvPr>
            <p:ph type="sldNum" sz="quarter" idx="12"/>
          </p:nvPr>
        </p:nvSpPr>
        <p:spPr/>
        <p:txBody>
          <a:bodyPr/>
          <a:lstStyle/>
          <a:p>
            <a:fld id="{B007B441-5312-499D-93C3-6E37886527FA}" type="slidenum">
              <a:rPr lang="it-IT" smtClean="0"/>
              <a:pPr/>
              <a:t>144</a:t>
            </a:fld>
            <a:endParaRPr lang="it-IT"/>
          </a:p>
        </p:txBody>
      </p:sp>
      <p:pic>
        <p:nvPicPr>
          <p:cNvPr id="7170" name="Picture 2" descr="OCO2_Auto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3608" y="885887"/>
            <a:ext cx="7178485" cy="5927490"/>
          </a:xfrm>
          <a:prstGeom prst="rect">
            <a:avLst/>
          </a:prstGeom>
          <a:noFill/>
          <a:extLst>
            <a:ext uri="{909E8E84-426E-40DD-AFC4-6F175D3DCCD1}">
              <a14:hiddenFill xmlns:a14="http://schemas.microsoft.com/office/drawing/2010/main">
                <a:solidFill>
                  <a:srgbClr val="FFFFFF"/>
                </a:solidFill>
              </a14:hiddenFill>
            </a:ext>
          </a:extLst>
        </p:spPr>
      </p:pic>
      <p:sp>
        <p:nvSpPr>
          <p:cNvPr id="6" name="Rettangolo 5"/>
          <p:cNvSpPr/>
          <p:nvPr/>
        </p:nvSpPr>
        <p:spPr>
          <a:xfrm>
            <a:off x="0" y="43712"/>
            <a:ext cx="8833773" cy="830997"/>
          </a:xfrm>
          <a:prstGeom prst="rect">
            <a:avLst/>
          </a:prstGeom>
          <a:solidFill>
            <a:schemeClr val="bg2"/>
          </a:solidFill>
        </p:spPr>
        <p:txBody>
          <a:bodyPr wrap="square">
            <a:spAutoFit/>
          </a:bodyPr>
          <a:lstStyle/>
          <a:p>
            <a:pPr algn="ctr"/>
            <a:r>
              <a:rPr lang="it-IT" sz="2400" b="1" dirty="0">
                <a:solidFill>
                  <a:srgbClr val="FF0000"/>
                </a:solidFill>
                <a:effectLst>
                  <a:outerShdw blurRad="38100" dist="38100" dir="2700000" algn="tl">
                    <a:srgbClr val="000000">
                      <a:alpha val="43137"/>
                    </a:srgbClr>
                  </a:outerShdw>
                </a:effectLst>
                <a:latin typeface="Comic Sans MS" panose="030F0702030302020204" pitchFamily="66" charset="0"/>
              </a:rPr>
              <a:t>OCO-2  </a:t>
            </a:r>
            <a:r>
              <a:rPr lang="it-IT" sz="2400" b="1" dirty="0" smtClean="0">
                <a:solidFill>
                  <a:srgbClr val="FF0000"/>
                </a:solidFill>
                <a:effectLst>
                  <a:outerShdw blurRad="38100" dist="38100" dir="2700000" algn="tl">
                    <a:srgbClr val="000000">
                      <a:alpha val="43137"/>
                    </a:srgbClr>
                  </a:outerShdw>
                </a:effectLst>
                <a:latin typeface="Comic Sans MS" panose="030F0702030302020204" pitchFamily="66" charset="0"/>
              </a:rPr>
              <a:t>(</a:t>
            </a:r>
            <a:r>
              <a:rPr lang="it-IT" sz="2400" b="1" dirty="0" err="1">
                <a:solidFill>
                  <a:srgbClr val="FF0000"/>
                </a:solidFill>
                <a:effectLst>
                  <a:outerShdw blurRad="38100" dist="38100" dir="2700000" algn="tl">
                    <a:srgbClr val="000000">
                      <a:alpha val="43137"/>
                    </a:srgbClr>
                  </a:outerShdw>
                </a:effectLst>
                <a:latin typeface="Comic Sans MS" panose="030F0702030302020204" pitchFamily="66" charset="0"/>
              </a:rPr>
              <a:t>Orbiting</a:t>
            </a:r>
            <a:r>
              <a:rPr lang="it-IT" sz="2400" b="1" dirty="0">
                <a:solidFill>
                  <a:srgbClr val="FF0000"/>
                </a:solidFill>
                <a:effectLst>
                  <a:outerShdw blurRad="38100" dist="38100" dir="2700000" algn="tl">
                    <a:srgbClr val="000000">
                      <a:alpha val="43137"/>
                    </a:srgbClr>
                  </a:outerShdw>
                </a:effectLst>
                <a:latin typeface="Comic Sans MS" panose="030F0702030302020204" pitchFamily="66" charset="0"/>
              </a:rPr>
              <a:t> Carbon Observatory-2</a:t>
            </a:r>
            <a:r>
              <a:rPr lang="it-IT" sz="2400" b="1" dirty="0" smtClean="0">
                <a:solidFill>
                  <a:srgbClr val="FF0000"/>
                </a:solidFill>
                <a:effectLst>
                  <a:outerShdw blurRad="38100" dist="38100" dir="2700000" algn="tl">
                    <a:srgbClr val="000000">
                      <a:alpha val="43137"/>
                    </a:srgbClr>
                  </a:outerShdw>
                </a:effectLst>
                <a:latin typeface="Comic Sans MS" panose="030F0702030302020204" pitchFamily="66" charset="0"/>
              </a:rPr>
              <a:t>)</a:t>
            </a:r>
            <a:endParaRPr lang="it-IT" sz="2400" b="1" dirty="0">
              <a:solidFill>
                <a:srgbClr val="FF0000"/>
              </a:solidFill>
              <a:effectLst>
                <a:outerShdw blurRad="38100" dist="38100" dir="2700000" algn="tl">
                  <a:srgbClr val="000000">
                    <a:alpha val="43137"/>
                  </a:srgbClr>
                </a:outerShdw>
              </a:effectLst>
              <a:latin typeface="Comic Sans MS" panose="030F0702030302020204" pitchFamily="66" charset="0"/>
            </a:endParaRPr>
          </a:p>
          <a:p>
            <a:pPr algn="ctr"/>
            <a:r>
              <a:rPr lang="it-IT" sz="2400" b="1" dirty="0" smtClean="0">
                <a:solidFill>
                  <a:srgbClr val="FF0000"/>
                </a:solidFill>
                <a:effectLst>
                  <a:outerShdw blurRad="38100" dist="38100" dir="2700000" algn="tl">
                    <a:srgbClr val="000000">
                      <a:alpha val="43137"/>
                    </a:srgbClr>
                  </a:outerShdw>
                </a:effectLst>
                <a:latin typeface="Comic Sans MS" panose="030F0702030302020204" pitchFamily="66" charset="0"/>
              </a:rPr>
              <a:t>Lanciato nel luglio 2014</a:t>
            </a:r>
            <a:endParaRPr lang="it-IT" sz="2400" dirty="0">
              <a:solidFill>
                <a:srgbClr val="FF0000"/>
              </a:solidFill>
              <a:effectLst>
                <a:outerShdw blurRad="38100" dist="38100" dir="2700000" algn="tl">
                  <a:srgbClr val="000000">
                    <a:alpha val="43137"/>
                  </a:srgbClr>
                </a:outerShdw>
              </a:effectLst>
              <a:latin typeface="Comic Sans MS" panose="030F0702030302020204" pitchFamily="66" charset="0"/>
            </a:endParaRPr>
          </a:p>
        </p:txBody>
      </p:sp>
    </p:spTree>
    <p:extLst>
      <p:ext uri="{BB962C8B-B14F-4D97-AF65-F5344CB8AC3E}">
        <p14:creationId xmlns:p14="http://schemas.microsoft.com/office/powerpoint/2010/main" val="1867672555"/>
      </p:ext>
    </p:extLst>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p:cNvSpPr>
            <a:spLocks noGrp="1"/>
          </p:cNvSpPr>
          <p:nvPr>
            <p:ph type="sldNum" sz="quarter" idx="12"/>
          </p:nvPr>
        </p:nvSpPr>
        <p:spPr/>
        <p:txBody>
          <a:bodyPr/>
          <a:lstStyle/>
          <a:p>
            <a:fld id="{B007B441-5312-499D-93C3-6E37886527FA}" type="slidenum">
              <a:rPr lang="it-IT" smtClean="0"/>
              <a:pPr/>
              <a:t>145</a:t>
            </a:fld>
            <a:endParaRPr lang="it-IT"/>
          </a:p>
        </p:txBody>
      </p:sp>
      <p:pic>
        <p:nvPicPr>
          <p:cNvPr id="3307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538" y="2564904"/>
            <a:ext cx="8789942" cy="42484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3075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6016" y="28596"/>
            <a:ext cx="4392488" cy="24736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ttangolo 1"/>
          <p:cNvSpPr/>
          <p:nvPr/>
        </p:nvSpPr>
        <p:spPr>
          <a:xfrm>
            <a:off x="-6120" y="44624"/>
            <a:ext cx="4722136" cy="2308324"/>
          </a:xfrm>
          <a:prstGeom prst="rect">
            <a:avLst/>
          </a:prstGeom>
          <a:solidFill>
            <a:schemeClr val="bg2"/>
          </a:solidFill>
        </p:spPr>
        <p:txBody>
          <a:bodyPr wrap="square">
            <a:spAutoFit/>
          </a:bodyPr>
          <a:lstStyle/>
          <a:p>
            <a:r>
              <a:rPr lang="en-US" sz="2400" dirty="0"/>
              <a:t>The Antarctic ice sheet </a:t>
            </a:r>
            <a:r>
              <a:rPr lang="en-US" sz="2400" dirty="0" smtClean="0"/>
              <a:t> </a:t>
            </a:r>
            <a:r>
              <a:rPr lang="en-US" sz="2400" dirty="0"/>
              <a:t>covers about 98% of the Antarctic </a:t>
            </a:r>
            <a:r>
              <a:rPr lang="en-US" sz="2400" dirty="0" smtClean="0"/>
              <a:t>continent. </a:t>
            </a:r>
            <a:r>
              <a:rPr lang="en-US" sz="2400" dirty="0"/>
              <a:t>It covers an area of almost 14 million square km (5.4 million sq. miles) and contains 26.5 million cubic km of ice[2] (6.36 million cubic miles). </a:t>
            </a:r>
            <a:endParaRPr lang="it-IT" sz="2400" dirty="0"/>
          </a:p>
        </p:txBody>
      </p:sp>
    </p:spTree>
    <p:extLst>
      <p:ext uri="{BB962C8B-B14F-4D97-AF65-F5344CB8AC3E}">
        <p14:creationId xmlns:p14="http://schemas.microsoft.com/office/powerpoint/2010/main" val="3613992464"/>
      </p:ext>
    </p:extLst>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p:cNvSpPr>
            <a:spLocks noGrp="1"/>
          </p:cNvSpPr>
          <p:nvPr>
            <p:ph type="sldNum" sz="quarter" idx="12"/>
          </p:nvPr>
        </p:nvSpPr>
        <p:spPr/>
        <p:txBody>
          <a:bodyPr/>
          <a:lstStyle/>
          <a:p>
            <a:fld id="{B007B441-5312-499D-93C3-6E37886527FA}" type="slidenum">
              <a:rPr lang="it-IT" smtClean="0"/>
              <a:pPr/>
              <a:t>146</a:t>
            </a:fld>
            <a:endParaRPr lang="it-IT"/>
          </a:p>
        </p:txBody>
      </p:sp>
      <p:pic>
        <p:nvPicPr>
          <p:cNvPr id="3328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7396" y="188640"/>
            <a:ext cx="8300559" cy="63367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17629571"/>
      </p:ext>
    </p:extLst>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p:cNvSpPr>
            <a:spLocks noGrp="1"/>
          </p:cNvSpPr>
          <p:nvPr>
            <p:ph type="sldNum" sz="quarter" idx="12"/>
          </p:nvPr>
        </p:nvSpPr>
        <p:spPr/>
        <p:txBody>
          <a:bodyPr/>
          <a:lstStyle/>
          <a:p>
            <a:fld id="{B007B441-5312-499D-93C3-6E37886527FA}" type="slidenum">
              <a:rPr lang="it-IT" smtClean="0"/>
              <a:pPr/>
              <a:t>147</a:t>
            </a:fld>
            <a:endParaRPr lang="it-IT"/>
          </a:p>
        </p:txBody>
      </p:sp>
      <p:pic>
        <p:nvPicPr>
          <p:cNvPr id="3256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7351" y="688706"/>
            <a:ext cx="8787137" cy="52291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67456855"/>
      </p:ext>
    </p:extLst>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395536" y="2492896"/>
            <a:ext cx="8229600" cy="1354162"/>
          </a:xfrm>
        </p:spPr>
        <p:txBody>
          <a:bodyPr>
            <a:noAutofit/>
          </a:bodyPr>
          <a:lstStyle/>
          <a:p>
            <a:r>
              <a:rPr lang="it-IT" sz="9600" b="1" dirty="0" smtClean="0">
                <a:solidFill>
                  <a:srgbClr val="FF0000"/>
                </a:solidFill>
              </a:rPr>
              <a:t>NUCLEARE</a:t>
            </a:r>
            <a:endParaRPr lang="it-IT" sz="9600" b="1" dirty="0">
              <a:solidFill>
                <a:srgbClr val="FF0000"/>
              </a:solidFill>
            </a:endParaRPr>
          </a:p>
        </p:txBody>
      </p:sp>
      <p:sp>
        <p:nvSpPr>
          <p:cNvPr id="4" name="Segnaposto numero diapositiva 3"/>
          <p:cNvSpPr>
            <a:spLocks noGrp="1"/>
          </p:cNvSpPr>
          <p:nvPr>
            <p:ph type="sldNum" sz="quarter" idx="12"/>
          </p:nvPr>
        </p:nvSpPr>
        <p:spPr/>
        <p:txBody>
          <a:bodyPr/>
          <a:lstStyle/>
          <a:p>
            <a:fld id="{B007B441-5312-499D-93C3-6E37886527FA}" type="slidenum">
              <a:rPr lang="it-IT" smtClean="0"/>
              <a:pPr/>
              <a:t>148</a:t>
            </a:fld>
            <a:endParaRPr lang="it-IT"/>
          </a:p>
        </p:txBody>
      </p:sp>
    </p:spTree>
    <p:extLst>
      <p:ext uri="{BB962C8B-B14F-4D97-AF65-F5344CB8AC3E}">
        <p14:creationId xmlns:p14="http://schemas.microsoft.com/office/powerpoint/2010/main" val="3072035098"/>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2143108" y="71414"/>
            <a:ext cx="5099473" cy="1077218"/>
          </a:xfrm>
          <a:prstGeom prst="rect">
            <a:avLst/>
          </a:prstGeom>
          <a:noFill/>
        </p:spPr>
        <p:txBody>
          <a:bodyPr wrap="none" rtlCol="0">
            <a:spAutoFit/>
          </a:bodyPr>
          <a:lstStyle/>
          <a:p>
            <a:r>
              <a:rPr lang="it-IT" sz="3200" b="1" dirty="0" smtClean="0">
                <a:solidFill>
                  <a:srgbClr val="FF0000"/>
                </a:solidFill>
                <a:effectLst>
                  <a:outerShdw blurRad="38100" dist="38100" dir="2700000" algn="tl">
                    <a:srgbClr val="000000">
                      <a:alpha val="43137"/>
                    </a:srgbClr>
                  </a:outerShdw>
                </a:effectLst>
                <a:latin typeface="Comic Sans MS" pitchFamily="66" charset="0"/>
              </a:rPr>
              <a:t>Effetti delle basse dosi:</a:t>
            </a:r>
          </a:p>
          <a:p>
            <a:r>
              <a:rPr lang="it-IT" sz="3200" b="1" dirty="0" smtClean="0">
                <a:solidFill>
                  <a:srgbClr val="FF0000"/>
                </a:solidFill>
                <a:effectLst>
                  <a:outerShdw blurRad="38100" dist="38100" dir="2700000" algn="tl">
                    <a:srgbClr val="000000">
                      <a:alpha val="43137"/>
                    </a:srgbClr>
                  </a:outerShdw>
                </a:effectLst>
                <a:latin typeface="Comic Sans MS" pitchFamily="66" charset="0"/>
              </a:rPr>
              <a:t>Il modello lineare</a:t>
            </a:r>
            <a:endParaRPr lang="it-IT" sz="3200" b="1" dirty="0">
              <a:solidFill>
                <a:srgbClr val="FF0000"/>
              </a:solidFill>
              <a:effectLst>
                <a:outerShdw blurRad="38100" dist="38100" dir="2700000" algn="tl">
                  <a:srgbClr val="000000">
                    <a:alpha val="43137"/>
                  </a:srgbClr>
                </a:outerShdw>
              </a:effectLst>
              <a:latin typeface="Comic Sans MS" pitchFamily="66" charset="0"/>
            </a:endParaRPr>
          </a:p>
        </p:txBody>
      </p:sp>
      <p:sp>
        <p:nvSpPr>
          <p:cNvPr id="3" name="CasellaDiTesto 2"/>
          <p:cNvSpPr txBox="1"/>
          <p:nvPr/>
        </p:nvSpPr>
        <p:spPr>
          <a:xfrm>
            <a:off x="1285852" y="1285860"/>
            <a:ext cx="7035900" cy="3416320"/>
          </a:xfrm>
          <a:prstGeom prst="rect">
            <a:avLst/>
          </a:prstGeom>
          <a:noFill/>
        </p:spPr>
        <p:txBody>
          <a:bodyPr wrap="none" rtlCol="0">
            <a:spAutoFit/>
          </a:bodyPr>
          <a:lstStyle/>
          <a:p>
            <a:r>
              <a:rPr lang="it-IT" sz="2400" dirty="0" smtClean="0">
                <a:latin typeface="Comic Sans MS" pitchFamily="66" charset="0"/>
              </a:rPr>
              <a:t>Se una persona fuma 300 sigarette al giorno, </a:t>
            </a:r>
          </a:p>
          <a:p>
            <a:r>
              <a:rPr lang="it-IT" sz="2400" dirty="0" smtClean="0">
                <a:latin typeface="Comic Sans MS" pitchFamily="66" charset="0"/>
              </a:rPr>
              <a:t>dopo un anno muore.</a:t>
            </a:r>
          </a:p>
          <a:p>
            <a:endParaRPr lang="it-IT" sz="2400" dirty="0" smtClean="0">
              <a:latin typeface="Comic Sans MS" pitchFamily="66" charset="0"/>
            </a:endParaRPr>
          </a:p>
          <a:p>
            <a:r>
              <a:rPr lang="it-IT" sz="2400" dirty="0" smtClean="0">
                <a:latin typeface="Comic Sans MS" pitchFamily="66" charset="0"/>
              </a:rPr>
              <a:t>Se 300 persone fumano 1 sigaretta al giorno, </a:t>
            </a:r>
          </a:p>
          <a:p>
            <a:r>
              <a:rPr lang="it-IT" sz="2400" dirty="0" smtClean="0">
                <a:latin typeface="Comic Sans MS" pitchFamily="66" charset="0"/>
              </a:rPr>
              <a:t>di queste  dopo un anno  una muore   per il fumo.</a:t>
            </a:r>
          </a:p>
          <a:p>
            <a:endParaRPr lang="it-IT" sz="2400" dirty="0" smtClean="0">
              <a:latin typeface="Comic Sans MS" pitchFamily="66" charset="0"/>
            </a:endParaRPr>
          </a:p>
          <a:p>
            <a:r>
              <a:rPr lang="it-IT" sz="2400" dirty="0" smtClean="0">
                <a:latin typeface="Comic Sans MS" pitchFamily="66" charset="0"/>
              </a:rPr>
              <a:t>Dando una sigaretta al giorno a tutti gli italiani, </a:t>
            </a:r>
          </a:p>
          <a:p>
            <a:r>
              <a:rPr lang="it-IT" sz="2400" dirty="0" smtClean="0">
                <a:latin typeface="Comic Sans MS" pitchFamily="66" charset="0"/>
              </a:rPr>
              <a:t>dopo un anno avremo</a:t>
            </a:r>
          </a:p>
          <a:p>
            <a:r>
              <a:rPr lang="it-IT" sz="2400" dirty="0" smtClean="0">
                <a:latin typeface="Comic Sans MS" pitchFamily="66" charset="0"/>
              </a:rPr>
              <a:t>50.000.000/300 = 170.000 morti per il fumo</a:t>
            </a:r>
          </a:p>
        </p:txBody>
      </p:sp>
      <p:sp>
        <p:nvSpPr>
          <p:cNvPr id="4" name="CasellaDiTesto 3"/>
          <p:cNvSpPr txBox="1"/>
          <p:nvPr/>
        </p:nvSpPr>
        <p:spPr>
          <a:xfrm>
            <a:off x="1500166" y="5072074"/>
            <a:ext cx="5846472" cy="769441"/>
          </a:xfrm>
          <a:prstGeom prst="rect">
            <a:avLst/>
          </a:prstGeom>
          <a:noFill/>
        </p:spPr>
        <p:txBody>
          <a:bodyPr wrap="none" rtlCol="0">
            <a:spAutoFit/>
          </a:bodyPr>
          <a:lstStyle/>
          <a:p>
            <a:r>
              <a:rPr lang="it-IT" sz="4400" b="1" dirty="0" smtClean="0">
                <a:solidFill>
                  <a:srgbClr val="FF0000"/>
                </a:solidFill>
                <a:effectLst>
                  <a:outerShdw blurRad="38100" dist="38100" dir="2700000" algn="tl">
                    <a:srgbClr val="000000">
                      <a:alpha val="43137"/>
                    </a:srgbClr>
                  </a:outerShdw>
                </a:effectLst>
                <a:latin typeface="Comic Sans MS" pitchFamily="66" charset="0"/>
              </a:rPr>
              <a:t>Questo non   è vero!</a:t>
            </a:r>
            <a:endParaRPr lang="it-IT" sz="4400" b="1" dirty="0">
              <a:solidFill>
                <a:srgbClr val="FF0000"/>
              </a:solidFill>
              <a:effectLst>
                <a:outerShdw blurRad="38100" dist="38100" dir="2700000" algn="tl">
                  <a:srgbClr val="000000">
                    <a:alpha val="43137"/>
                  </a:srgbClr>
                </a:outerShdw>
              </a:effectLst>
              <a:latin typeface="Comic Sans MS" pitchFamily="66" charset="0"/>
            </a:endParaRPr>
          </a:p>
        </p:txBody>
      </p:sp>
    </p:spTree>
    <p:extLst>
      <p:ext uri="{BB962C8B-B14F-4D97-AF65-F5344CB8AC3E}">
        <p14:creationId xmlns:p14="http://schemas.microsoft.com/office/powerpoint/2010/main" val="2313717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p:cNvSpPr>
            <a:spLocks noGrp="1"/>
          </p:cNvSpPr>
          <p:nvPr>
            <p:ph type="sldNum" sz="quarter" idx="12"/>
          </p:nvPr>
        </p:nvSpPr>
        <p:spPr/>
        <p:txBody>
          <a:bodyPr/>
          <a:lstStyle/>
          <a:p>
            <a:fld id="{B007B441-5312-499D-93C3-6E37886527FA}" type="slidenum">
              <a:rPr lang="it-IT" smtClean="0"/>
              <a:pPr/>
              <a:t>15</a:t>
            </a:fld>
            <a:endParaRPr lang="it-IT"/>
          </a:p>
        </p:txBody>
      </p:sp>
      <p:pic>
        <p:nvPicPr>
          <p:cNvPr id="3276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332656"/>
            <a:ext cx="8793114" cy="61869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CasellaDiTesto 2"/>
          <p:cNvSpPr txBox="1"/>
          <p:nvPr/>
        </p:nvSpPr>
        <p:spPr>
          <a:xfrm>
            <a:off x="571600" y="4252446"/>
            <a:ext cx="1306768" cy="400110"/>
          </a:xfrm>
          <a:prstGeom prst="rect">
            <a:avLst/>
          </a:prstGeom>
          <a:noFill/>
        </p:spPr>
        <p:txBody>
          <a:bodyPr wrap="none" rtlCol="0">
            <a:spAutoFit/>
          </a:bodyPr>
          <a:lstStyle/>
          <a:p>
            <a:r>
              <a:rPr lang="it-IT" sz="2000" b="1" dirty="0" smtClean="0"/>
              <a:t>2 000 </a:t>
            </a:r>
            <a:r>
              <a:rPr lang="it-IT" sz="2000" b="1" dirty="0" err="1"/>
              <a:t>T</a:t>
            </a:r>
            <a:r>
              <a:rPr lang="it-IT" sz="2000" b="1" dirty="0" err="1" smtClean="0"/>
              <a:t>Wh</a:t>
            </a:r>
            <a:endParaRPr lang="it-IT" sz="2000" b="1" dirty="0"/>
          </a:p>
        </p:txBody>
      </p:sp>
      <p:sp>
        <p:nvSpPr>
          <p:cNvPr id="4" name="CasellaDiTesto 3"/>
          <p:cNvSpPr txBox="1"/>
          <p:nvPr/>
        </p:nvSpPr>
        <p:spPr>
          <a:xfrm>
            <a:off x="648451" y="1739800"/>
            <a:ext cx="1314784" cy="369332"/>
          </a:xfrm>
          <a:prstGeom prst="rect">
            <a:avLst/>
          </a:prstGeom>
          <a:noFill/>
        </p:spPr>
        <p:txBody>
          <a:bodyPr wrap="none" rtlCol="0">
            <a:spAutoFit/>
          </a:bodyPr>
          <a:lstStyle/>
          <a:p>
            <a:r>
              <a:rPr lang="it-IT" b="1" dirty="0" smtClean="0"/>
              <a:t>25 000 </a:t>
            </a:r>
            <a:r>
              <a:rPr lang="it-IT" b="1" dirty="0" err="1" smtClean="0"/>
              <a:t>TWh</a:t>
            </a:r>
            <a:endParaRPr lang="it-IT" b="1" dirty="0"/>
          </a:p>
        </p:txBody>
      </p:sp>
      <p:sp>
        <p:nvSpPr>
          <p:cNvPr id="5" name="CasellaDiTesto 4"/>
          <p:cNvSpPr txBox="1"/>
          <p:nvPr/>
        </p:nvSpPr>
        <p:spPr>
          <a:xfrm>
            <a:off x="7244198" y="3426137"/>
            <a:ext cx="184731" cy="369332"/>
          </a:xfrm>
          <a:prstGeom prst="rect">
            <a:avLst/>
          </a:prstGeom>
          <a:noFill/>
        </p:spPr>
        <p:txBody>
          <a:bodyPr wrap="none" rtlCol="0">
            <a:spAutoFit/>
          </a:bodyPr>
          <a:lstStyle/>
          <a:p>
            <a:endParaRPr lang="it-IT" dirty="0"/>
          </a:p>
        </p:txBody>
      </p:sp>
      <p:sp>
        <p:nvSpPr>
          <p:cNvPr id="6" name="CasellaDiTesto 5"/>
          <p:cNvSpPr txBox="1"/>
          <p:nvPr/>
        </p:nvSpPr>
        <p:spPr>
          <a:xfrm>
            <a:off x="5364088" y="1907540"/>
            <a:ext cx="1436612" cy="400110"/>
          </a:xfrm>
          <a:prstGeom prst="rect">
            <a:avLst/>
          </a:prstGeom>
          <a:noFill/>
        </p:spPr>
        <p:txBody>
          <a:bodyPr wrap="none" rtlCol="0">
            <a:spAutoFit/>
          </a:bodyPr>
          <a:lstStyle/>
          <a:p>
            <a:r>
              <a:rPr lang="it-IT" sz="2000" b="1" dirty="0" smtClean="0"/>
              <a:t>30 000 </a:t>
            </a:r>
            <a:r>
              <a:rPr lang="it-IT" sz="2000" b="1" dirty="0" err="1" smtClean="0"/>
              <a:t>TWh</a:t>
            </a:r>
            <a:endParaRPr lang="it-IT" sz="2000" b="1" dirty="0"/>
          </a:p>
        </p:txBody>
      </p:sp>
      <p:sp>
        <p:nvSpPr>
          <p:cNvPr id="7" name="CasellaDiTesto 6"/>
          <p:cNvSpPr txBox="1"/>
          <p:nvPr/>
        </p:nvSpPr>
        <p:spPr>
          <a:xfrm>
            <a:off x="5076055" y="4063536"/>
            <a:ext cx="1306768" cy="400110"/>
          </a:xfrm>
          <a:prstGeom prst="rect">
            <a:avLst/>
          </a:prstGeom>
          <a:noFill/>
        </p:spPr>
        <p:txBody>
          <a:bodyPr wrap="none" rtlCol="0">
            <a:spAutoFit/>
          </a:bodyPr>
          <a:lstStyle/>
          <a:p>
            <a:r>
              <a:rPr lang="it-IT" sz="2000" b="1" dirty="0" smtClean="0"/>
              <a:t>4 100 </a:t>
            </a:r>
            <a:r>
              <a:rPr lang="it-IT" sz="2000" b="1" dirty="0" err="1" smtClean="0"/>
              <a:t>TWh</a:t>
            </a:r>
            <a:endParaRPr lang="it-IT" sz="2000" b="1" dirty="0"/>
          </a:p>
        </p:txBody>
      </p:sp>
      <p:sp>
        <p:nvSpPr>
          <p:cNvPr id="8" name="Rettangolo 7"/>
          <p:cNvSpPr/>
          <p:nvPr/>
        </p:nvSpPr>
        <p:spPr>
          <a:xfrm>
            <a:off x="179512" y="4005064"/>
            <a:ext cx="4396557" cy="2677832"/>
          </a:xfrm>
          <a:prstGeom prst="rect">
            <a:avLst/>
          </a:prstGeom>
          <a:no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 name="CasellaDiTesto 8"/>
          <p:cNvSpPr txBox="1"/>
          <p:nvPr/>
        </p:nvSpPr>
        <p:spPr>
          <a:xfrm>
            <a:off x="1907704" y="1383159"/>
            <a:ext cx="782009" cy="461665"/>
          </a:xfrm>
          <a:prstGeom prst="rect">
            <a:avLst/>
          </a:prstGeom>
          <a:solidFill>
            <a:srgbClr val="FFFF00"/>
          </a:solidFill>
        </p:spPr>
        <p:txBody>
          <a:bodyPr wrap="none" rtlCol="0">
            <a:spAutoFit/>
          </a:bodyPr>
          <a:lstStyle/>
          <a:p>
            <a:r>
              <a:rPr lang="it-IT" sz="2400" b="1" dirty="0" smtClean="0"/>
              <a:t>USA </a:t>
            </a:r>
            <a:endParaRPr lang="it-IT" sz="2400" b="1" dirty="0"/>
          </a:p>
        </p:txBody>
      </p:sp>
      <p:sp>
        <p:nvSpPr>
          <p:cNvPr id="11" name="CasellaDiTesto 10"/>
          <p:cNvSpPr txBox="1"/>
          <p:nvPr/>
        </p:nvSpPr>
        <p:spPr>
          <a:xfrm>
            <a:off x="5761674" y="1398706"/>
            <a:ext cx="1762653" cy="461665"/>
          </a:xfrm>
          <a:prstGeom prst="rect">
            <a:avLst/>
          </a:prstGeom>
          <a:solidFill>
            <a:srgbClr val="FFFF00"/>
          </a:solidFill>
        </p:spPr>
        <p:txBody>
          <a:bodyPr wrap="square" rtlCol="0">
            <a:spAutoFit/>
          </a:bodyPr>
          <a:lstStyle/>
          <a:p>
            <a:r>
              <a:rPr lang="it-IT" sz="2400" b="1" dirty="0" smtClean="0"/>
              <a:t>       CINA</a:t>
            </a:r>
            <a:endParaRPr lang="it-IT" sz="2400" b="1" dirty="0"/>
          </a:p>
        </p:txBody>
      </p:sp>
      <p:sp>
        <p:nvSpPr>
          <p:cNvPr id="12" name="CasellaDiTesto 11"/>
          <p:cNvSpPr txBox="1"/>
          <p:nvPr/>
        </p:nvSpPr>
        <p:spPr>
          <a:xfrm>
            <a:off x="1878368" y="3961290"/>
            <a:ext cx="978025" cy="461665"/>
          </a:xfrm>
          <a:prstGeom prst="rect">
            <a:avLst/>
          </a:prstGeom>
          <a:solidFill>
            <a:srgbClr val="FFFF00"/>
          </a:solidFill>
        </p:spPr>
        <p:txBody>
          <a:bodyPr wrap="none" rtlCol="0">
            <a:spAutoFit/>
          </a:bodyPr>
          <a:lstStyle/>
          <a:p>
            <a:r>
              <a:rPr lang="it-IT" sz="2400" b="1" dirty="0" smtClean="0"/>
              <a:t>ITALIA</a:t>
            </a:r>
            <a:endParaRPr lang="it-IT" sz="2400" b="1" dirty="0"/>
          </a:p>
        </p:txBody>
      </p:sp>
      <p:sp>
        <p:nvSpPr>
          <p:cNvPr id="13" name="CasellaDiTesto 12"/>
          <p:cNvSpPr txBox="1"/>
          <p:nvPr/>
        </p:nvSpPr>
        <p:spPr>
          <a:xfrm>
            <a:off x="6444208" y="3933056"/>
            <a:ext cx="1628972" cy="461665"/>
          </a:xfrm>
          <a:prstGeom prst="rect">
            <a:avLst/>
          </a:prstGeom>
          <a:solidFill>
            <a:srgbClr val="FFFF00"/>
          </a:solidFill>
        </p:spPr>
        <p:txBody>
          <a:bodyPr wrap="none" rtlCol="0">
            <a:spAutoFit/>
          </a:bodyPr>
          <a:lstStyle/>
          <a:p>
            <a:r>
              <a:rPr lang="it-IT" sz="2400" b="1" dirty="0" smtClean="0"/>
              <a:t>GERMANIA</a:t>
            </a:r>
            <a:endParaRPr lang="it-IT" sz="2400" b="1" dirty="0"/>
          </a:p>
        </p:txBody>
      </p:sp>
    </p:spTree>
    <p:extLst>
      <p:ext uri="{BB962C8B-B14F-4D97-AF65-F5344CB8AC3E}">
        <p14:creationId xmlns:p14="http://schemas.microsoft.com/office/powerpoint/2010/main" val="931788015"/>
      </p:ext>
    </p:extLst>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563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512" y="1698808"/>
            <a:ext cx="5064543" cy="43944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2563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35896" y="1916832"/>
            <a:ext cx="5285846" cy="34339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Segnaposto numero diapositiva 1"/>
          <p:cNvSpPr>
            <a:spLocks noGrp="1"/>
          </p:cNvSpPr>
          <p:nvPr>
            <p:ph type="sldNum" sz="quarter" idx="12"/>
          </p:nvPr>
        </p:nvSpPr>
        <p:spPr/>
        <p:txBody>
          <a:bodyPr/>
          <a:lstStyle/>
          <a:p>
            <a:fld id="{B007B441-5312-499D-93C3-6E37886527FA}" type="slidenum">
              <a:rPr lang="it-IT" smtClean="0"/>
              <a:pPr/>
              <a:t>150</a:t>
            </a:fld>
            <a:endParaRPr lang="it-IT"/>
          </a:p>
        </p:txBody>
      </p:sp>
      <p:sp>
        <p:nvSpPr>
          <p:cNvPr id="3" name="CasellaDiTesto 2"/>
          <p:cNvSpPr txBox="1"/>
          <p:nvPr/>
        </p:nvSpPr>
        <p:spPr>
          <a:xfrm>
            <a:off x="827584" y="1167135"/>
            <a:ext cx="7256987" cy="461665"/>
          </a:xfrm>
          <a:prstGeom prst="rect">
            <a:avLst/>
          </a:prstGeom>
          <a:noFill/>
        </p:spPr>
        <p:txBody>
          <a:bodyPr wrap="none" rtlCol="0">
            <a:spAutoFit/>
          </a:bodyPr>
          <a:lstStyle/>
          <a:p>
            <a:r>
              <a:rPr lang="it-IT" sz="2400" b="1" dirty="0" smtClean="0">
                <a:solidFill>
                  <a:srgbClr val="FF0000"/>
                </a:solidFill>
                <a:effectLst>
                  <a:outerShdw blurRad="38100" dist="38100" dir="2700000" algn="tl">
                    <a:srgbClr val="000000">
                      <a:alpha val="43137"/>
                    </a:srgbClr>
                  </a:outerShdw>
                </a:effectLst>
              </a:rPr>
              <a:t>In funzione                                                      in costruzione</a:t>
            </a:r>
            <a:endParaRPr lang="it-IT" sz="2400" b="1" dirty="0">
              <a:solidFill>
                <a:srgbClr val="FF0000"/>
              </a:solidFill>
              <a:effectLst>
                <a:outerShdw blurRad="38100" dist="38100" dir="2700000" algn="tl">
                  <a:srgbClr val="000000">
                    <a:alpha val="43137"/>
                  </a:srgbClr>
                </a:outerShdw>
              </a:effectLst>
            </a:endParaRPr>
          </a:p>
        </p:txBody>
      </p:sp>
      <p:pic>
        <p:nvPicPr>
          <p:cNvPr id="32563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5946" y="0"/>
            <a:ext cx="6055570" cy="11671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65582475"/>
      </p:ext>
    </p:extLst>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p:cNvSpPr>
            <a:spLocks noGrp="1"/>
          </p:cNvSpPr>
          <p:nvPr>
            <p:ph type="title"/>
          </p:nvPr>
        </p:nvSpPr>
        <p:spPr>
          <a:xfrm>
            <a:off x="457200" y="71438"/>
            <a:ext cx="8229600" cy="796925"/>
          </a:xfrm>
        </p:spPr>
        <p:txBody>
          <a:bodyPr/>
          <a:lstStyle/>
          <a:p>
            <a:pPr>
              <a:defRPr/>
            </a:pPr>
            <a:r>
              <a:rPr lang="it-IT" b="1" dirty="0" smtClean="0">
                <a:solidFill>
                  <a:srgbClr val="FF0000"/>
                </a:solidFill>
                <a:effectLst>
                  <a:outerShdw blurRad="38100" dist="38100" dir="2700000" algn="tl">
                    <a:srgbClr val="000000">
                      <a:alpha val="43137"/>
                    </a:srgbClr>
                  </a:outerShdw>
                </a:effectLst>
              </a:rPr>
              <a:t>Proliferazione nucleare</a:t>
            </a:r>
            <a:endParaRPr lang="it-IT" b="1" dirty="0">
              <a:solidFill>
                <a:srgbClr val="FF0000"/>
              </a:solidFill>
              <a:effectLst>
                <a:outerShdw blurRad="38100" dist="38100" dir="2700000" algn="tl">
                  <a:srgbClr val="000000">
                    <a:alpha val="43137"/>
                  </a:srgbClr>
                </a:outerShdw>
              </a:effectLst>
            </a:endParaRPr>
          </a:p>
        </p:txBody>
      </p:sp>
      <p:sp>
        <p:nvSpPr>
          <p:cNvPr id="44035" name="CasellaDiTesto 3"/>
          <p:cNvSpPr txBox="1">
            <a:spLocks noChangeArrowheads="1"/>
          </p:cNvSpPr>
          <p:nvPr/>
        </p:nvSpPr>
        <p:spPr bwMode="auto">
          <a:xfrm>
            <a:off x="71438" y="2312988"/>
            <a:ext cx="2179637" cy="830262"/>
          </a:xfrm>
          <a:prstGeom prst="rect">
            <a:avLst/>
          </a:prstGeom>
          <a:solidFill>
            <a:srgbClr val="FFFF00"/>
          </a:solidFill>
          <a:ln w="9525">
            <a:noFill/>
            <a:miter lim="800000"/>
            <a:headEnd/>
            <a:tailEnd/>
          </a:ln>
        </p:spPr>
        <p:txBody>
          <a:bodyPr wrap="none">
            <a:spAutoFit/>
          </a:bodyPr>
          <a:lstStyle/>
          <a:p>
            <a:r>
              <a:rPr lang="it-IT" sz="2400">
                <a:latin typeface="Comic Sans MS" pitchFamily="66" charset="0"/>
              </a:rPr>
              <a:t>Impianto di  </a:t>
            </a:r>
          </a:p>
          <a:p>
            <a:r>
              <a:rPr lang="it-IT" sz="2400">
                <a:latin typeface="Comic Sans MS" pitchFamily="66" charset="0"/>
              </a:rPr>
              <a:t>arricchimento</a:t>
            </a:r>
          </a:p>
        </p:txBody>
      </p:sp>
      <p:sp>
        <p:nvSpPr>
          <p:cNvPr id="44036" name="CasellaDiTesto 4"/>
          <p:cNvSpPr txBox="1">
            <a:spLocks noChangeArrowheads="1"/>
          </p:cNvSpPr>
          <p:nvPr/>
        </p:nvSpPr>
        <p:spPr bwMode="auto">
          <a:xfrm>
            <a:off x="4500563" y="2564904"/>
            <a:ext cx="1631950" cy="830262"/>
          </a:xfrm>
          <a:prstGeom prst="rect">
            <a:avLst/>
          </a:prstGeom>
          <a:solidFill>
            <a:srgbClr val="FFFF00"/>
          </a:solidFill>
          <a:ln w="9525">
            <a:noFill/>
            <a:miter lim="800000"/>
            <a:headEnd/>
            <a:tailEnd/>
          </a:ln>
        </p:spPr>
        <p:txBody>
          <a:bodyPr wrap="none">
            <a:spAutoFit/>
          </a:bodyPr>
          <a:lstStyle/>
          <a:p>
            <a:r>
              <a:rPr lang="it-IT" sz="2400">
                <a:latin typeface="Comic Sans MS" pitchFamily="66" charset="0"/>
              </a:rPr>
              <a:t>Industria </a:t>
            </a:r>
          </a:p>
          <a:p>
            <a:r>
              <a:rPr lang="it-IT" sz="2400">
                <a:latin typeface="Comic Sans MS" pitchFamily="66" charset="0"/>
              </a:rPr>
              <a:t>militare</a:t>
            </a:r>
          </a:p>
        </p:txBody>
      </p:sp>
      <p:sp>
        <p:nvSpPr>
          <p:cNvPr id="44037" name="CasellaDiTesto 5"/>
          <p:cNvSpPr txBox="1">
            <a:spLocks noChangeArrowheads="1"/>
          </p:cNvSpPr>
          <p:nvPr/>
        </p:nvSpPr>
        <p:spPr bwMode="auto">
          <a:xfrm>
            <a:off x="357188" y="5429250"/>
            <a:ext cx="1389062" cy="830263"/>
          </a:xfrm>
          <a:prstGeom prst="rect">
            <a:avLst/>
          </a:prstGeom>
          <a:solidFill>
            <a:srgbClr val="FFFF00"/>
          </a:solidFill>
          <a:ln w="9525">
            <a:noFill/>
            <a:miter lim="800000"/>
            <a:headEnd/>
            <a:tailEnd/>
          </a:ln>
        </p:spPr>
        <p:txBody>
          <a:bodyPr wrap="none">
            <a:spAutoFit/>
          </a:bodyPr>
          <a:lstStyle/>
          <a:p>
            <a:r>
              <a:rPr lang="it-IT" sz="2400">
                <a:latin typeface="Comic Sans MS" pitchFamily="66" charset="0"/>
              </a:rPr>
              <a:t>Reattori</a:t>
            </a:r>
          </a:p>
          <a:p>
            <a:r>
              <a:rPr lang="it-IT" sz="2400">
                <a:latin typeface="Comic Sans MS" pitchFamily="66" charset="0"/>
              </a:rPr>
              <a:t> civili</a:t>
            </a:r>
          </a:p>
        </p:txBody>
      </p:sp>
      <p:sp>
        <p:nvSpPr>
          <p:cNvPr id="7" name="CasellaDiTesto 6"/>
          <p:cNvSpPr txBox="1"/>
          <p:nvPr/>
        </p:nvSpPr>
        <p:spPr>
          <a:xfrm>
            <a:off x="4071938" y="5572125"/>
            <a:ext cx="1498600" cy="954088"/>
          </a:xfrm>
          <a:prstGeom prst="rect">
            <a:avLst/>
          </a:prstGeom>
          <a:noFill/>
        </p:spPr>
        <p:txBody>
          <a:bodyPr wrap="none">
            <a:spAutoFit/>
          </a:bodyPr>
          <a:lstStyle/>
          <a:p>
            <a:pPr>
              <a:defRPr/>
            </a:pPr>
            <a:r>
              <a:rPr lang="it-IT" sz="2800" b="1" dirty="0">
                <a:solidFill>
                  <a:schemeClr val="accent6">
                    <a:lumMod val="50000"/>
                  </a:schemeClr>
                </a:solidFill>
                <a:effectLst>
                  <a:outerShdw blurRad="38100" dist="38100" dir="2700000" algn="tl">
                    <a:srgbClr val="000000">
                      <a:alpha val="43137"/>
                    </a:srgbClr>
                  </a:outerShdw>
                </a:effectLst>
                <a:latin typeface="Comic Sans MS" pitchFamily="66" charset="0"/>
              </a:rPr>
              <a:t>Scorie</a:t>
            </a:r>
          </a:p>
          <a:p>
            <a:pPr>
              <a:defRPr/>
            </a:pPr>
            <a:r>
              <a:rPr lang="it-IT" sz="2800" b="1" dirty="0">
                <a:solidFill>
                  <a:schemeClr val="accent6">
                    <a:lumMod val="50000"/>
                  </a:schemeClr>
                </a:solidFill>
                <a:effectLst>
                  <a:outerShdw blurRad="38100" dist="38100" dir="2700000" algn="tl">
                    <a:srgbClr val="000000">
                      <a:alpha val="43137"/>
                    </a:srgbClr>
                  </a:outerShdw>
                </a:effectLst>
                <a:latin typeface="Comic Sans MS" pitchFamily="66" charset="0"/>
              </a:rPr>
              <a:t>e barre</a:t>
            </a:r>
          </a:p>
        </p:txBody>
      </p:sp>
      <p:sp>
        <p:nvSpPr>
          <p:cNvPr id="8" name="CasellaDiTesto 7"/>
          <p:cNvSpPr txBox="1"/>
          <p:nvPr/>
        </p:nvSpPr>
        <p:spPr>
          <a:xfrm>
            <a:off x="4643438" y="3714750"/>
            <a:ext cx="1497012" cy="523875"/>
          </a:xfrm>
          <a:prstGeom prst="rect">
            <a:avLst/>
          </a:prstGeom>
          <a:noFill/>
        </p:spPr>
        <p:txBody>
          <a:bodyPr wrap="none">
            <a:spAutoFit/>
          </a:bodyPr>
          <a:lstStyle/>
          <a:p>
            <a:pPr>
              <a:defRPr/>
            </a:pPr>
            <a:r>
              <a:rPr lang="it-IT" sz="2800" b="1" dirty="0">
                <a:solidFill>
                  <a:srgbClr val="FF0000"/>
                </a:solidFill>
                <a:effectLst>
                  <a:outerShdw blurRad="38100" dist="38100" dir="2700000" algn="tl">
                    <a:srgbClr val="000000">
                      <a:alpha val="43137"/>
                    </a:srgbClr>
                  </a:outerShdw>
                </a:effectLst>
                <a:latin typeface="Comic Sans MS" pitchFamily="66" charset="0"/>
              </a:rPr>
              <a:t>plutonio</a:t>
            </a:r>
          </a:p>
        </p:txBody>
      </p:sp>
      <p:pic>
        <p:nvPicPr>
          <p:cNvPr id="44040" name="Immagine 8" descr="Nuclear_Power_Plant.jpg"/>
          <p:cNvPicPr>
            <a:picLocks noChangeAspect="1"/>
          </p:cNvPicPr>
          <p:nvPr/>
        </p:nvPicPr>
        <p:blipFill>
          <a:blip r:embed="rId2" cstate="print"/>
          <a:srcRect/>
          <a:stretch>
            <a:fillRect/>
          </a:stretch>
        </p:blipFill>
        <p:spPr bwMode="auto">
          <a:xfrm>
            <a:off x="1857375" y="5214938"/>
            <a:ext cx="1646238" cy="1398587"/>
          </a:xfrm>
          <a:prstGeom prst="rect">
            <a:avLst/>
          </a:prstGeom>
          <a:noFill/>
          <a:ln w="9525">
            <a:noFill/>
            <a:miter lim="800000"/>
            <a:headEnd/>
            <a:tailEnd/>
          </a:ln>
        </p:spPr>
      </p:pic>
      <p:cxnSp>
        <p:nvCxnSpPr>
          <p:cNvPr id="11" name="Connettore 2 10"/>
          <p:cNvCxnSpPr/>
          <p:nvPr/>
        </p:nvCxnSpPr>
        <p:spPr>
          <a:xfrm rot="16200000" flipH="1">
            <a:off x="1035844" y="3750469"/>
            <a:ext cx="1500188" cy="5715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2" name="Connettore 2 11"/>
          <p:cNvCxnSpPr/>
          <p:nvPr/>
        </p:nvCxnSpPr>
        <p:spPr>
          <a:xfrm rot="16200000" flipV="1">
            <a:off x="7571581" y="3429794"/>
            <a:ext cx="1573213" cy="142875"/>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3" name="Connettore 2 12"/>
          <p:cNvCxnSpPr/>
          <p:nvPr/>
        </p:nvCxnSpPr>
        <p:spPr>
          <a:xfrm rot="16200000" flipV="1">
            <a:off x="5572125" y="3714751"/>
            <a:ext cx="1857375" cy="142875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4" name="Connettore 2 13"/>
          <p:cNvCxnSpPr/>
          <p:nvPr/>
        </p:nvCxnSpPr>
        <p:spPr>
          <a:xfrm>
            <a:off x="3571875" y="5286375"/>
            <a:ext cx="1643063" cy="214313"/>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5" name="Connettore 2 14"/>
          <p:cNvCxnSpPr/>
          <p:nvPr/>
        </p:nvCxnSpPr>
        <p:spPr>
          <a:xfrm>
            <a:off x="2143125" y="2428875"/>
            <a:ext cx="2286000" cy="28575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44046" name="CasellaDiTesto 17"/>
          <p:cNvSpPr txBox="1">
            <a:spLocks noChangeArrowheads="1"/>
          </p:cNvSpPr>
          <p:nvPr/>
        </p:nvSpPr>
        <p:spPr bwMode="auto">
          <a:xfrm>
            <a:off x="5572125" y="5357813"/>
            <a:ext cx="2189163" cy="830262"/>
          </a:xfrm>
          <a:prstGeom prst="rect">
            <a:avLst/>
          </a:prstGeom>
          <a:solidFill>
            <a:srgbClr val="FFFF00"/>
          </a:solidFill>
          <a:ln w="9525">
            <a:noFill/>
            <a:miter lim="800000"/>
            <a:headEnd/>
            <a:tailEnd/>
          </a:ln>
        </p:spPr>
        <p:txBody>
          <a:bodyPr wrap="none">
            <a:spAutoFit/>
          </a:bodyPr>
          <a:lstStyle/>
          <a:p>
            <a:r>
              <a:rPr lang="it-IT" sz="2400">
                <a:latin typeface="Comic Sans MS" pitchFamily="66" charset="0"/>
              </a:rPr>
              <a:t>Impianto </a:t>
            </a:r>
          </a:p>
          <a:p>
            <a:r>
              <a:rPr lang="it-IT" sz="2400">
                <a:latin typeface="Comic Sans MS" pitchFamily="66" charset="0"/>
              </a:rPr>
              <a:t>ritrattamento</a:t>
            </a:r>
          </a:p>
        </p:txBody>
      </p:sp>
      <p:pic>
        <p:nvPicPr>
          <p:cNvPr id="44047" name="Picture 2" descr="C:\Programmi\Microsoft Office\MEDIA\CAGCAT10\j0285360.wmf"/>
          <p:cNvPicPr>
            <a:picLocks noChangeAspect="1" noChangeArrowheads="1"/>
          </p:cNvPicPr>
          <p:nvPr/>
        </p:nvPicPr>
        <p:blipFill>
          <a:blip r:embed="rId3" cstate="print"/>
          <a:srcRect/>
          <a:stretch>
            <a:fillRect/>
          </a:stretch>
        </p:blipFill>
        <p:spPr bwMode="auto">
          <a:xfrm>
            <a:off x="7286625" y="4386263"/>
            <a:ext cx="1857375" cy="1409700"/>
          </a:xfrm>
          <a:prstGeom prst="rect">
            <a:avLst/>
          </a:prstGeom>
          <a:noFill/>
          <a:ln w="9525">
            <a:noFill/>
            <a:miter lim="800000"/>
            <a:headEnd/>
            <a:tailEnd/>
          </a:ln>
        </p:spPr>
      </p:pic>
      <p:pic>
        <p:nvPicPr>
          <p:cNvPr id="44048" name="Immagine 29" descr="deposit.jpg"/>
          <p:cNvPicPr>
            <a:picLocks noChangeAspect="1"/>
          </p:cNvPicPr>
          <p:nvPr/>
        </p:nvPicPr>
        <p:blipFill>
          <a:blip r:embed="rId4" cstate="print"/>
          <a:srcRect/>
          <a:stretch>
            <a:fillRect/>
          </a:stretch>
        </p:blipFill>
        <p:spPr bwMode="auto">
          <a:xfrm>
            <a:off x="6929438" y="857250"/>
            <a:ext cx="1643062" cy="1314450"/>
          </a:xfrm>
          <a:prstGeom prst="rect">
            <a:avLst/>
          </a:prstGeom>
          <a:noFill/>
          <a:ln w="9525">
            <a:noFill/>
            <a:miter lim="800000"/>
            <a:headEnd/>
            <a:tailEnd/>
          </a:ln>
        </p:spPr>
      </p:pic>
      <p:sp>
        <p:nvSpPr>
          <p:cNvPr id="44049" name="CasellaDiTesto 30"/>
          <p:cNvSpPr txBox="1">
            <a:spLocks noChangeArrowheads="1"/>
          </p:cNvSpPr>
          <p:nvPr/>
        </p:nvSpPr>
        <p:spPr bwMode="auto">
          <a:xfrm>
            <a:off x="7026275" y="2143125"/>
            <a:ext cx="1403350" cy="461963"/>
          </a:xfrm>
          <a:prstGeom prst="rect">
            <a:avLst/>
          </a:prstGeom>
          <a:solidFill>
            <a:srgbClr val="FFFF00"/>
          </a:solidFill>
          <a:ln w="9525">
            <a:noFill/>
            <a:miter lim="800000"/>
            <a:headEnd/>
            <a:tailEnd/>
          </a:ln>
        </p:spPr>
        <p:txBody>
          <a:bodyPr wrap="none">
            <a:spAutoFit/>
          </a:bodyPr>
          <a:lstStyle/>
          <a:p>
            <a:r>
              <a:rPr lang="it-IT" sz="2400">
                <a:latin typeface="Comic Sans MS" pitchFamily="66" charset="0"/>
              </a:rPr>
              <a:t>deposito</a:t>
            </a:r>
          </a:p>
        </p:txBody>
      </p:sp>
      <p:pic>
        <p:nvPicPr>
          <p:cNvPr id="44050" name="Immagine 31" descr="bombat.jpg"/>
          <p:cNvPicPr>
            <a:picLocks noChangeAspect="1"/>
          </p:cNvPicPr>
          <p:nvPr/>
        </p:nvPicPr>
        <p:blipFill>
          <a:blip r:embed="rId5" cstate="print"/>
          <a:srcRect/>
          <a:stretch>
            <a:fillRect/>
          </a:stretch>
        </p:blipFill>
        <p:spPr bwMode="auto">
          <a:xfrm>
            <a:off x="4572000" y="1285875"/>
            <a:ext cx="1482725" cy="1247775"/>
          </a:xfrm>
          <a:prstGeom prst="rect">
            <a:avLst/>
          </a:prstGeom>
          <a:noFill/>
          <a:ln w="9525">
            <a:noFill/>
            <a:miter lim="800000"/>
            <a:headEnd/>
            <a:tailEnd/>
          </a:ln>
        </p:spPr>
      </p:pic>
      <p:sp>
        <p:nvSpPr>
          <p:cNvPr id="34" name="CasellaDiTesto 33"/>
          <p:cNvSpPr txBox="1"/>
          <p:nvPr/>
        </p:nvSpPr>
        <p:spPr>
          <a:xfrm>
            <a:off x="2357438" y="2643188"/>
            <a:ext cx="1968809" cy="830997"/>
          </a:xfrm>
          <a:prstGeom prst="rect">
            <a:avLst/>
          </a:prstGeom>
          <a:noFill/>
        </p:spPr>
        <p:txBody>
          <a:bodyPr wrap="none">
            <a:spAutoFit/>
          </a:bodyPr>
          <a:lstStyle/>
          <a:p>
            <a:pPr>
              <a:defRPr/>
            </a:pPr>
            <a:r>
              <a:rPr lang="it-IT" sz="2400" b="1" dirty="0" smtClean="0">
                <a:solidFill>
                  <a:srgbClr val="FF0000"/>
                </a:solidFill>
                <a:effectLst>
                  <a:outerShdw blurRad="38100" dist="38100" dir="2700000" algn="tl">
                    <a:srgbClr val="000000">
                      <a:alpha val="43137"/>
                    </a:srgbClr>
                  </a:outerShdw>
                </a:effectLst>
                <a:latin typeface="Comic Sans MS" pitchFamily="66" charset="0"/>
              </a:rPr>
              <a:t>Uranio 235 </a:t>
            </a:r>
            <a:endParaRPr lang="it-IT" sz="2400" b="1" dirty="0">
              <a:solidFill>
                <a:srgbClr val="FF0000"/>
              </a:solidFill>
              <a:effectLst>
                <a:outerShdw blurRad="38100" dist="38100" dir="2700000" algn="tl">
                  <a:srgbClr val="000000">
                    <a:alpha val="43137"/>
                  </a:srgbClr>
                </a:outerShdw>
              </a:effectLst>
              <a:latin typeface="Comic Sans MS" pitchFamily="66" charset="0"/>
            </a:endParaRPr>
          </a:p>
          <a:p>
            <a:pPr>
              <a:defRPr/>
            </a:pPr>
            <a:r>
              <a:rPr lang="it-IT" sz="2400" b="1" dirty="0">
                <a:solidFill>
                  <a:srgbClr val="FF0000"/>
                </a:solidFill>
                <a:effectLst>
                  <a:outerShdw blurRad="38100" dist="38100" dir="2700000" algn="tl">
                    <a:srgbClr val="000000">
                      <a:alpha val="43137"/>
                    </a:srgbClr>
                  </a:outerShdw>
                </a:effectLst>
                <a:latin typeface="Comic Sans MS" pitchFamily="66" charset="0"/>
              </a:rPr>
              <a:t>al 90%</a:t>
            </a:r>
          </a:p>
        </p:txBody>
      </p:sp>
      <p:sp>
        <p:nvSpPr>
          <p:cNvPr id="35" name="CasellaDiTesto 34"/>
          <p:cNvSpPr txBox="1"/>
          <p:nvPr/>
        </p:nvSpPr>
        <p:spPr>
          <a:xfrm>
            <a:off x="357188" y="3643313"/>
            <a:ext cx="1835759" cy="830997"/>
          </a:xfrm>
          <a:prstGeom prst="rect">
            <a:avLst/>
          </a:prstGeom>
          <a:noFill/>
        </p:spPr>
        <p:txBody>
          <a:bodyPr wrap="none">
            <a:spAutoFit/>
          </a:bodyPr>
          <a:lstStyle/>
          <a:p>
            <a:pPr>
              <a:defRPr/>
            </a:pPr>
            <a:r>
              <a:rPr lang="it-IT" sz="2400" b="1" dirty="0" smtClean="0">
                <a:solidFill>
                  <a:schemeClr val="accent6">
                    <a:lumMod val="50000"/>
                  </a:schemeClr>
                </a:solidFill>
                <a:effectLst>
                  <a:outerShdw blurRad="38100" dist="38100" dir="2700000" algn="tl">
                    <a:srgbClr val="000000">
                      <a:alpha val="43137"/>
                    </a:srgbClr>
                  </a:outerShdw>
                </a:effectLst>
                <a:latin typeface="Comic Sans MS" pitchFamily="66" charset="0"/>
              </a:rPr>
              <a:t>Uranio 235</a:t>
            </a:r>
            <a:endParaRPr lang="it-IT" sz="2400" b="1" dirty="0">
              <a:solidFill>
                <a:schemeClr val="accent6">
                  <a:lumMod val="50000"/>
                </a:schemeClr>
              </a:solidFill>
              <a:effectLst>
                <a:outerShdw blurRad="38100" dist="38100" dir="2700000" algn="tl">
                  <a:srgbClr val="000000">
                    <a:alpha val="43137"/>
                  </a:srgbClr>
                </a:outerShdw>
              </a:effectLst>
              <a:latin typeface="Comic Sans MS" pitchFamily="66" charset="0"/>
            </a:endParaRPr>
          </a:p>
          <a:p>
            <a:pPr>
              <a:defRPr/>
            </a:pPr>
            <a:r>
              <a:rPr lang="it-IT" sz="2400" b="1" dirty="0">
                <a:solidFill>
                  <a:schemeClr val="accent6">
                    <a:lumMod val="50000"/>
                  </a:schemeClr>
                </a:solidFill>
                <a:effectLst>
                  <a:outerShdw blurRad="38100" dist="38100" dir="2700000" algn="tl">
                    <a:srgbClr val="000000">
                      <a:alpha val="43137"/>
                    </a:srgbClr>
                  </a:outerShdw>
                </a:effectLst>
                <a:latin typeface="Comic Sans MS" pitchFamily="66" charset="0"/>
              </a:rPr>
              <a:t> al 5%</a:t>
            </a:r>
          </a:p>
        </p:txBody>
      </p:sp>
      <p:pic>
        <p:nvPicPr>
          <p:cNvPr id="44053" name="Picture 2" descr="C:\Programmi\Microsoft Office\MEDIA\CAGCAT10\j0285360.wmf"/>
          <p:cNvPicPr>
            <a:picLocks noChangeAspect="1" noChangeArrowheads="1"/>
          </p:cNvPicPr>
          <p:nvPr/>
        </p:nvPicPr>
        <p:blipFill>
          <a:blip r:embed="rId3" cstate="print"/>
          <a:srcRect/>
          <a:stretch>
            <a:fillRect/>
          </a:stretch>
        </p:blipFill>
        <p:spPr bwMode="auto">
          <a:xfrm>
            <a:off x="0" y="928688"/>
            <a:ext cx="1857375" cy="1409700"/>
          </a:xfrm>
          <a:prstGeom prst="rect">
            <a:avLst/>
          </a:prstGeom>
          <a:noFill/>
          <a:ln w="9525">
            <a:noFill/>
            <a:miter lim="800000"/>
            <a:headEnd/>
            <a:tailEnd/>
          </a:ln>
        </p:spPr>
      </p:pic>
      <p:sp>
        <p:nvSpPr>
          <p:cNvPr id="37" name="CasellaDiTesto 36"/>
          <p:cNvSpPr txBox="1"/>
          <p:nvPr/>
        </p:nvSpPr>
        <p:spPr>
          <a:xfrm>
            <a:off x="6858000" y="3214688"/>
            <a:ext cx="1557338" cy="830262"/>
          </a:xfrm>
          <a:prstGeom prst="rect">
            <a:avLst/>
          </a:prstGeom>
          <a:noFill/>
        </p:spPr>
        <p:txBody>
          <a:bodyPr wrap="none">
            <a:spAutoFit/>
          </a:bodyPr>
          <a:lstStyle/>
          <a:p>
            <a:pPr>
              <a:defRPr/>
            </a:pPr>
            <a:r>
              <a:rPr lang="it-IT" sz="2400" b="1" dirty="0">
                <a:solidFill>
                  <a:schemeClr val="accent6">
                    <a:lumMod val="50000"/>
                  </a:schemeClr>
                </a:solidFill>
                <a:effectLst>
                  <a:outerShdw blurRad="38100" dist="38100" dir="2700000" algn="tl">
                    <a:srgbClr val="000000">
                      <a:alpha val="43137"/>
                    </a:srgbClr>
                  </a:outerShdw>
                </a:effectLst>
                <a:latin typeface="Comic Sans MS" pitchFamily="66" charset="0"/>
              </a:rPr>
              <a:t>Scorie</a:t>
            </a:r>
          </a:p>
          <a:p>
            <a:pPr>
              <a:defRPr/>
            </a:pPr>
            <a:r>
              <a:rPr lang="it-IT" sz="2400" b="1" dirty="0">
                <a:solidFill>
                  <a:schemeClr val="accent6">
                    <a:lumMod val="50000"/>
                  </a:schemeClr>
                </a:solidFill>
                <a:effectLst>
                  <a:outerShdw blurRad="38100" dist="38100" dir="2700000" algn="tl">
                    <a:srgbClr val="000000">
                      <a:alpha val="43137"/>
                    </a:srgbClr>
                  </a:outerShdw>
                </a:effectLst>
                <a:latin typeface="Comic Sans MS" pitchFamily="66" charset="0"/>
              </a:rPr>
              <a:t> trattate</a:t>
            </a:r>
          </a:p>
        </p:txBody>
      </p:sp>
      <p:cxnSp>
        <p:nvCxnSpPr>
          <p:cNvPr id="42" name="Connettore 1 41"/>
          <p:cNvCxnSpPr/>
          <p:nvPr/>
        </p:nvCxnSpPr>
        <p:spPr>
          <a:xfrm>
            <a:off x="500063" y="857250"/>
            <a:ext cx="3571875" cy="2500313"/>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Connettore 1 42"/>
          <p:cNvCxnSpPr/>
          <p:nvPr/>
        </p:nvCxnSpPr>
        <p:spPr>
          <a:xfrm flipV="1">
            <a:off x="357188" y="1285875"/>
            <a:ext cx="3786187" cy="200025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46" name="CasellaDiTesto 45"/>
          <p:cNvSpPr txBox="1">
            <a:spLocks noChangeArrowheads="1"/>
          </p:cNvSpPr>
          <p:nvPr/>
        </p:nvSpPr>
        <p:spPr bwMode="auto">
          <a:xfrm>
            <a:off x="0" y="764704"/>
            <a:ext cx="6429374" cy="2677656"/>
          </a:xfrm>
          <a:prstGeom prst="rect">
            <a:avLst/>
          </a:prstGeom>
          <a:solidFill>
            <a:srgbClr val="FFFF00"/>
          </a:solidFill>
          <a:ln w="9525">
            <a:noFill/>
            <a:miter lim="800000"/>
            <a:headEnd/>
            <a:tailEnd/>
          </a:ln>
        </p:spPr>
        <p:txBody>
          <a:bodyPr wrap="square">
            <a:spAutoFit/>
          </a:bodyPr>
          <a:lstStyle/>
          <a:p>
            <a:endParaRPr lang="it-IT" sz="3600" b="1"/>
          </a:p>
          <a:p>
            <a:r>
              <a:rPr lang="it-IT" sz="3600" b="1"/>
              <a:t>Trattato di </a:t>
            </a:r>
          </a:p>
          <a:p>
            <a:r>
              <a:rPr lang="it-IT" sz="3600" b="1"/>
              <a:t>non proliferazione</a:t>
            </a:r>
          </a:p>
          <a:p>
            <a:r>
              <a:rPr lang="it-IT" sz="3600" b="1"/>
              <a:t>nucleare</a:t>
            </a:r>
          </a:p>
          <a:p>
            <a:endParaRPr lang="it-IT" sz="2400" b="1"/>
          </a:p>
        </p:txBody>
      </p:sp>
    </p:spTree>
    <p:extLst>
      <p:ext uri="{BB962C8B-B14F-4D97-AF65-F5344CB8AC3E}">
        <p14:creationId xmlns:p14="http://schemas.microsoft.com/office/powerpoint/2010/main" val="2977856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slide(fromBottom)">
                                      <p:cBhvr>
                                        <p:cTn id="7" dur="500"/>
                                        <p:tgtEl>
                                          <p:spTgt spid="42"/>
                                        </p:tgtEl>
                                      </p:cBhvr>
                                    </p:animEffect>
                                  </p:childTnLst>
                                </p:cTn>
                              </p:par>
                              <p:par>
                                <p:cTn id="8" presetID="12" presetClass="entr" presetSubtype="4" fill="hold" nodeType="withEffect">
                                  <p:stCondLst>
                                    <p:cond delay="0"/>
                                  </p:stCondLst>
                                  <p:childTnLst>
                                    <p:set>
                                      <p:cBhvr>
                                        <p:cTn id="9" dur="1" fill="hold">
                                          <p:stCondLst>
                                            <p:cond delay="0"/>
                                          </p:stCondLst>
                                        </p:cTn>
                                        <p:tgtEl>
                                          <p:spTgt spid="43"/>
                                        </p:tgtEl>
                                        <p:attrNameLst>
                                          <p:attrName>style.visibility</p:attrName>
                                        </p:attrNameLst>
                                      </p:cBhvr>
                                      <p:to>
                                        <p:strVal val="visible"/>
                                      </p:to>
                                    </p:set>
                                    <p:animEffect transition="in" filter="slide(fromBottom)">
                                      <p:cBhvr>
                                        <p:cTn id="10" dur="500"/>
                                        <p:tgtEl>
                                          <p:spTgt spid="4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46"/>
                                        </p:tgtEl>
                                        <p:attrNameLst>
                                          <p:attrName>style.visibility</p:attrName>
                                        </p:attrNameLst>
                                      </p:cBhvr>
                                      <p:to>
                                        <p:strVal val="visible"/>
                                      </p:to>
                                    </p:set>
                                    <p:animEffect transition="in" filter="fade">
                                      <p:cBhvr>
                                        <p:cTn id="15" dur="2000"/>
                                        <p:tgtEl>
                                          <p:spTgt spid="46"/>
                                        </p:tgtEl>
                                      </p:cBhvr>
                                    </p:animEffect>
                                  </p:childTnLst>
                                </p:cTn>
                              </p:par>
                              <p:par>
                                <p:cTn id="16" presetID="1" presetClass="exit" presetSubtype="0" fill="hold" grpId="0" nodeType="withEffect">
                                  <p:stCondLst>
                                    <p:cond delay="0"/>
                                  </p:stCondLst>
                                  <p:childTnLst>
                                    <p:set>
                                      <p:cBhvr>
                                        <p:cTn id="17" dur="1" fill="hold">
                                          <p:stCondLst>
                                            <p:cond delay="0"/>
                                          </p:stCondLst>
                                        </p:cTn>
                                        <p:tgtEl>
                                          <p:spTgt spid="8"/>
                                        </p:tgtEl>
                                        <p:attrNameLst>
                                          <p:attrName>style.visibility</p:attrName>
                                        </p:attrNameLst>
                                      </p:cBhvr>
                                      <p:to>
                                        <p:strVal val="hidden"/>
                                      </p:to>
                                    </p:set>
                                  </p:childTnLst>
                                </p:cTn>
                              </p:par>
                              <p:par>
                                <p:cTn id="18" presetID="10" presetClass="exit" presetSubtype="0" fill="hold" nodeType="withEffect">
                                  <p:stCondLst>
                                    <p:cond delay="0"/>
                                  </p:stCondLst>
                                  <p:childTnLst>
                                    <p:animEffect transition="out" filter="fade">
                                      <p:cBhvr>
                                        <p:cTn id="19" dur="500"/>
                                        <p:tgtEl>
                                          <p:spTgt spid="13"/>
                                        </p:tgtEl>
                                      </p:cBhvr>
                                    </p:animEffect>
                                    <p:set>
                                      <p:cBhvr>
                                        <p:cTn id="20" dur="1" fill="hold">
                                          <p:stCondLst>
                                            <p:cond delay="4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46" grpId="0" animBg="1"/>
    </p:bld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p:cNvSpPr>
            <a:spLocks noGrp="1"/>
          </p:cNvSpPr>
          <p:nvPr>
            <p:ph type="sldNum" sz="quarter" idx="12"/>
          </p:nvPr>
        </p:nvSpPr>
        <p:spPr/>
        <p:txBody>
          <a:bodyPr/>
          <a:lstStyle/>
          <a:p>
            <a:fld id="{B007B441-5312-499D-93C3-6E37886527FA}" type="slidenum">
              <a:rPr lang="it-IT" smtClean="0"/>
              <a:pPr/>
              <a:t>152</a:t>
            </a:fld>
            <a:endParaRPr lang="it-IT"/>
          </a:p>
        </p:txBody>
      </p:sp>
      <p:pic>
        <p:nvPicPr>
          <p:cNvPr id="3256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4185" y="548680"/>
            <a:ext cx="8882055" cy="46741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36091948"/>
      </p:ext>
    </p:extLst>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b="1" dirty="0" smtClean="0">
                <a:solidFill>
                  <a:srgbClr val="FF0000"/>
                </a:solidFill>
                <a:effectLst>
                  <a:outerShdw blurRad="38100" dist="38100" dir="2700000" algn="tl">
                    <a:srgbClr val="000000">
                      <a:alpha val="43137"/>
                    </a:srgbClr>
                  </a:outerShdw>
                </a:effectLst>
              </a:rPr>
              <a:t> (2009)</a:t>
            </a:r>
            <a:endParaRPr lang="it-IT" b="1" dirty="0">
              <a:solidFill>
                <a:srgbClr val="FF0000"/>
              </a:solidFill>
              <a:effectLst>
                <a:outerShdw blurRad="38100" dist="38100" dir="2700000" algn="tl">
                  <a:srgbClr val="000000">
                    <a:alpha val="43137"/>
                  </a:srgbClr>
                </a:outerShdw>
              </a:effectLst>
            </a:endParaRPr>
          </a:p>
        </p:txBody>
      </p:sp>
      <p:pic>
        <p:nvPicPr>
          <p:cNvPr id="156674" name="Picture 2"/>
          <p:cNvPicPr>
            <a:picLocks noGrp="1" noChangeAspect="1" noChangeArrowheads="1"/>
          </p:cNvPicPr>
          <p:nvPr>
            <p:ph idx="1"/>
          </p:nvPr>
        </p:nvPicPr>
        <p:blipFill>
          <a:blip r:embed="rId2" cstate="print"/>
          <a:srcRect/>
          <a:stretch>
            <a:fillRect/>
          </a:stretch>
        </p:blipFill>
        <p:spPr bwMode="auto">
          <a:xfrm>
            <a:off x="119014" y="1500175"/>
            <a:ext cx="8767202" cy="5214973"/>
          </a:xfrm>
          <a:prstGeom prst="rect">
            <a:avLst/>
          </a:prstGeom>
          <a:noFill/>
          <a:ln w="9525">
            <a:noFill/>
            <a:miter lim="800000"/>
            <a:headEnd/>
            <a:tailEnd/>
          </a:ln>
        </p:spPr>
      </p:pic>
      <p:pic>
        <p:nvPicPr>
          <p:cNvPr id="4" name="Picture 2"/>
          <p:cNvPicPr>
            <a:picLocks noChangeAspect="1" noChangeArrowheads="1"/>
          </p:cNvPicPr>
          <p:nvPr/>
        </p:nvPicPr>
        <p:blipFill>
          <a:blip r:embed="rId3" cstate="print"/>
          <a:srcRect/>
          <a:stretch>
            <a:fillRect/>
          </a:stretch>
        </p:blipFill>
        <p:spPr bwMode="auto">
          <a:xfrm>
            <a:off x="6000760" y="0"/>
            <a:ext cx="2143140" cy="1954373"/>
          </a:xfrm>
          <a:prstGeom prst="rect">
            <a:avLst/>
          </a:prstGeom>
          <a:noFill/>
          <a:ln w="9525">
            <a:noFill/>
            <a:miter lim="800000"/>
            <a:headEnd/>
            <a:tailEnd/>
          </a:ln>
        </p:spPr>
      </p:pic>
      <p:cxnSp>
        <p:nvCxnSpPr>
          <p:cNvPr id="6" name="Connettore 1 5"/>
          <p:cNvCxnSpPr/>
          <p:nvPr/>
        </p:nvCxnSpPr>
        <p:spPr>
          <a:xfrm>
            <a:off x="3563888" y="4149080"/>
            <a:ext cx="288032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7" name="Segnaposto numero diapositiva 6"/>
          <p:cNvSpPr>
            <a:spLocks noGrp="1"/>
          </p:cNvSpPr>
          <p:nvPr>
            <p:ph type="sldNum" sz="quarter" idx="12"/>
          </p:nvPr>
        </p:nvSpPr>
        <p:spPr/>
        <p:txBody>
          <a:bodyPr/>
          <a:lstStyle/>
          <a:p>
            <a:fld id="{B007B441-5312-499D-93C3-6E37886527FA}" type="slidenum">
              <a:rPr lang="it-IT" smtClean="0"/>
              <a:pPr/>
              <a:t>153</a:t>
            </a:fld>
            <a:endParaRPr lang="it-IT"/>
          </a:p>
        </p:txBody>
      </p:sp>
    </p:spTree>
    <p:extLst>
      <p:ext uri="{BB962C8B-B14F-4D97-AF65-F5344CB8AC3E}">
        <p14:creationId xmlns:p14="http://schemas.microsoft.com/office/powerpoint/2010/main" val="1035156111"/>
      </p:ext>
    </p:extLst>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2578" name="Picture 2"/>
          <p:cNvPicPr>
            <a:picLocks noChangeAspect="1" noChangeArrowheads="1"/>
          </p:cNvPicPr>
          <p:nvPr/>
        </p:nvPicPr>
        <p:blipFill>
          <a:blip r:embed="rId2" cstate="print"/>
          <a:srcRect/>
          <a:stretch>
            <a:fillRect/>
          </a:stretch>
        </p:blipFill>
        <p:spPr bwMode="auto">
          <a:xfrm>
            <a:off x="142844" y="2972601"/>
            <a:ext cx="1785950" cy="2670977"/>
          </a:xfrm>
          <a:prstGeom prst="rect">
            <a:avLst/>
          </a:prstGeom>
          <a:noFill/>
          <a:ln w="9525">
            <a:noFill/>
            <a:miter lim="800000"/>
            <a:headEnd/>
            <a:tailEnd/>
          </a:ln>
        </p:spPr>
      </p:pic>
      <p:sp>
        <p:nvSpPr>
          <p:cNvPr id="5" name="CasellaDiTesto 4"/>
          <p:cNvSpPr txBox="1"/>
          <p:nvPr/>
        </p:nvSpPr>
        <p:spPr>
          <a:xfrm>
            <a:off x="428596" y="5774312"/>
            <a:ext cx="1191352" cy="369332"/>
          </a:xfrm>
          <a:prstGeom prst="rect">
            <a:avLst/>
          </a:prstGeom>
          <a:solidFill>
            <a:srgbClr val="FFFF00"/>
          </a:solidFill>
        </p:spPr>
        <p:txBody>
          <a:bodyPr wrap="none" rtlCol="0">
            <a:spAutoFit/>
          </a:bodyPr>
          <a:lstStyle/>
          <a:p>
            <a:r>
              <a:rPr lang="it-IT" dirty="0" smtClean="0"/>
              <a:t>2003-2009</a:t>
            </a:r>
            <a:endParaRPr lang="it-IT" dirty="0"/>
          </a:p>
        </p:txBody>
      </p:sp>
      <p:pic>
        <p:nvPicPr>
          <p:cNvPr id="152579" name="Picture 3"/>
          <p:cNvPicPr>
            <a:picLocks noChangeAspect="1" noChangeArrowheads="1"/>
          </p:cNvPicPr>
          <p:nvPr/>
        </p:nvPicPr>
        <p:blipFill>
          <a:blip r:embed="rId3" cstate="print"/>
          <a:srcRect/>
          <a:stretch>
            <a:fillRect/>
          </a:stretch>
        </p:blipFill>
        <p:spPr bwMode="auto">
          <a:xfrm>
            <a:off x="2143108" y="310739"/>
            <a:ext cx="6786610" cy="6261534"/>
          </a:xfrm>
          <a:prstGeom prst="rect">
            <a:avLst/>
          </a:prstGeom>
          <a:noFill/>
          <a:ln w="9525">
            <a:noFill/>
            <a:miter lim="800000"/>
            <a:headEnd/>
            <a:tailEnd/>
          </a:ln>
        </p:spPr>
      </p:pic>
      <p:sp>
        <p:nvSpPr>
          <p:cNvPr id="9" name="CasellaDiTesto 8"/>
          <p:cNvSpPr txBox="1"/>
          <p:nvPr/>
        </p:nvSpPr>
        <p:spPr>
          <a:xfrm>
            <a:off x="8143900" y="4202676"/>
            <a:ext cx="290464" cy="369332"/>
          </a:xfrm>
          <a:prstGeom prst="rect">
            <a:avLst/>
          </a:prstGeom>
          <a:noFill/>
        </p:spPr>
        <p:txBody>
          <a:bodyPr wrap="none" rtlCol="0">
            <a:spAutoFit/>
          </a:bodyPr>
          <a:lstStyle/>
          <a:p>
            <a:r>
              <a:rPr lang="it-IT" b="1" dirty="0" smtClean="0">
                <a:solidFill>
                  <a:srgbClr val="FF0000"/>
                </a:solidFill>
              </a:rPr>
              <a:t>  </a:t>
            </a:r>
            <a:endParaRPr lang="it-IT" b="1" dirty="0">
              <a:solidFill>
                <a:srgbClr val="FF0000"/>
              </a:solidFill>
            </a:endParaRPr>
          </a:p>
        </p:txBody>
      </p:sp>
      <p:sp>
        <p:nvSpPr>
          <p:cNvPr id="13" name="Rettangolo 12"/>
          <p:cNvSpPr/>
          <p:nvPr/>
        </p:nvSpPr>
        <p:spPr>
          <a:xfrm>
            <a:off x="5643570" y="3286124"/>
            <a:ext cx="714380" cy="321471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 name="Segnaposto numero diapositiva 7"/>
          <p:cNvSpPr>
            <a:spLocks noGrp="1"/>
          </p:cNvSpPr>
          <p:nvPr>
            <p:ph type="sldNum" sz="quarter" idx="12"/>
          </p:nvPr>
        </p:nvSpPr>
        <p:spPr/>
        <p:txBody>
          <a:bodyPr/>
          <a:lstStyle/>
          <a:p>
            <a:fld id="{B007B441-5312-499D-93C3-6E37886527FA}" type="slidenum">
              <a:rPr lang="it-IT" smtClean="0"/>
              <a:pPr/>
              <a:t>154</a:t>
            </a:fld>
            <a:endParaRPr lang="it-IT"/>
          </a:p>
        </p:txBody>
      </p:sp>
      <p:sp>
        <p:nvSpPr>
          <p:cNvPr id="2" name="Titolo 1"/>
          <p:cNvSpPr>
            <a:spLocks noGrp="1"/>
          </p:cNvSpPr>
          <p:nvPr>
            <p:ph type="title"/>
          </p:nvPr>
        </p:nvSpPr>
        <p:spPr>
          <a:xfrm>
            <a:off x="0" y="857240"/>
            <a:ext cx="2339752" cy="1500190"/>
          </a:xfrm>
        </p:spPr>
        <p:txBody>
          <a:bodyPr>
            <a:normAutofit fontScale="90000"/>
          </a:bodyPr>
          <a:lstStyle/>
          <a:p>
            <a:r>
              <a:rPr lang="it-IT" sz="6600" b="1" dirty="0" smtClean="0">
                <a:solidFill>
                  <a:srgbClr val="FF0000"/>
                </a:solidFill>
                <a:effectLst>
                  <a:outerShdw blurRad="38100" dist="38100" dir="2700000" algn="tl">
                    <a:srgbClr val="000000">
                      <a:alpha val="43137"/>
                    </a:srgbClr>
                  </a:outerShdw>
                </a:effectLst>
              </a:rPr>
              <a:t> COSTS</a:t>
            </a:r>
            <a:endParaRPr lang="it-IT" sz="6600" b="1" dirty="0">
              <a:solidFill>
                <a:srgbClr val="FF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226288279"/>
      </p:ext>
    </p:extLst>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descr="logo.jpg"/>
          <p:cNvPicPr>
            <a:picLocks noGrp="1" noChangeAspect="1"/>
          </p:cNvPicPr>
          <p:nvPr>
            <p:ph idx="1"/>
          </p:nvPr>
        </p:nvPicPr>
        <p:blipFill>
          <a:blip r:embed="rId2" cstate="print"/>
          <a:stretch>
            <a:fillRect/>
          </a:stretch>
        </p:blipFill>
        <p:spPr>
          <a:xfrm>
            <a:off x="179512" y="671281"/>
            <a:ext cx="8572325" cy="813503"/>
          </a:xfrm>
        </p:spPr>
      </p:pic>
      <p:sp>
        <p:nvSpPr>
          <p:cNvPr id="5" name="Rettangolo 4"/>
          <p:cNvSpPr/>
          <p:nvPr/>
        </p:nvSpPr>
        <p:spPr>
          <a:xfrm>
            <a:off x="2987824" y="188640"/>
            <a:ext cx="2619307" cy="369332"/>
          </a:xfrm>
          <a:prstGeom prst="rect">
            <a:avLst/>
          </a:prstGeom>
        </p:spPr>
        <p:txBody>
          <a:bodyPr wrap="none">
            <a:spAutoFit/>
          </a:bodyPr>
          <a:lstStyle/>
          <a:p>
            <a:r>
              <a:rPr lang="it-IT" dirty="0" smtClean="0"/>
              <a:t>http://setis.ec.europa.eu/</a:t>
            </a:r>
            <a:endParaRPr lang="it-IT" dirty="0"/>
          </a:p>
        </p:txBody>
      </p:sp>
      <p:sp>
        <p:nvSpPr>
          <p:cNvPr id="6" name="Rettangolo 5"/>
          <p:cNvSpPr/>
          <p:nvPr/>
        </p:nvSpPr>
        <p:spPr>
          <a:xfrm>
            <a:off x="1853952" y="1700808"/>
            <a:ext cx="5958408" cy="369332"/>
          </a:xfrm>
          <a:prstGeom prst="rect">
            <a:avLst/>
          </a:prstGeom>
        </p:spPr>
        <p:txBody>
          <a:bodyPr wrap="square">
            <a:spAutoFit/>
          </a:bodyPr>
          <a:lstStyle/>
          <a:p>
            <a:r>
              <a:rPr lang="it-IT" dirty="0" smtClean="0"/>
              <a:t>https://odin.jrc.ec.europa.eu/SETIS/SETIS1.html#</a:t>
            </a:r>
            <a:endParaRPr lang="it-IT" dirty="0"/>
          </a:p>
        </p:txBody>
      </p:sp>
      <p:sp>
        <p:nvSpPr>
          <p:cNvPr id="7" name="Rettangolo 6"/>
          <p:cNvSpPr/>
          <p:nvPr/>
        </p:nvSpPr>
        <p:spPr>
          <a:xfrm>
            <a:off x="2051720" y="2132856"/>
            <a:ext cx="4572000" cy="2031325"/>
          </a:xfrm>
          <a:prstGeom prst="rect">
            <a:avLst/>
          </a:prstGeom>
          <a:solidFill>
            <a:srgbClr val="FFFF00"/>
          </a:solidFill>
        </p:spPr>
        <p:txBody>
          <a:bodyPr>
            <a:spAutoFit/>
          </a:bodyPr>
          <a:lstStyle/>
          <a:p>
            <a:r>
              <a:rPr lang="en-US" dirty="0" smtClean="0"/>
              <a:t>SETIS has also developed an </a:t>
            </a:r>
            <a:r>
              <a:rPr lang="en-US" dirty="0" smtClean="0">
                <a:hlinkClick r:id="rId3"/>
              </a:rPr>
              <a:t>Energy Cost Calculator</a:t>
            </a:r>
            <a:r>
              <a:rPr lang="en-US" dirty="0" smtClean="0"/>
              <a:t>, which compares cost projections for different technologies. It also shows the main elements that contribute to the cost of production. This information can be readily used to </a:t>
            </a:r>
            <a:r>
              <a:rPr lang="en-US" dirty="0" err="1" smtClean="0"/>
              <a:t>analyse</a:t>
            </a:r>
            <a:r>
              <a:rPr lang="en-US" dirty="0" smtClean="0"/>
              <a:t> where strategic efforts should be targeted.</a:t>
            </a:r>
          </a:p>
        </p:txBody>
      </p:sp>
      <p:sp>
        <p:nvSpPr>
          <p:cNvPr id="8" name="CasellaDiTesto 7"/>
          <p:cNvSpPr txBox="1"/>
          <p:nvPr/>
        </p:nvSpPr>
        <p:spPr>
          <a:xfrm>
            <a:off x="1331640" y="4509120"/>
            <a:ext cx="3215945" cy="1938992"/>
          </a:xfrm>
          <a:prstGeom prst="rect">
            <a:avLst/>
          </a:prstGeom>
          <a:noFill/>
        </p:spPr>
        <p:txBody>
          <a:bodyPr wrap="none" rtlCol="0">
            <a:spAutoFit/>
          </a:bodyPr>
          <a:lstStyle/>
          <a:p>
            <a:r>
              <a:rPr lang="it-IT" sz="2400" b="1" dirty="0" err="1" smtClean="0"/>
              <a:t>Nuclear</a:t>
            </a:r>
            <a:r>
              <a:rPr lang="it-IT" sz="2400" b="1" dirty="0" smtClean="0"/>
              <a:t>    70 </a:t>
            </a:r>
            <a:r>
              <a:rPr lang="it-IT" sz="2400" b="1" dirty="0" err="1" smtClean="0"/>
              <a:t>Eu</a:t>
            </a:r>
            <a:r>
              <a:rPr lang="it-IT" sz="2400" b="1" dirty="0" smtClean="0"/>
              <a:t>/</a:t>
            </a:r>
            <a:r>
              <a:rPr lang="it-IT" sz="2400" b="1" dirty="0" err="1" smtClean="0"/>
              <a:t>MWh</a:t>
            </a:r>
            <a:endParaRPr lang="it-IT" sz="2400" b="1" dirty="0" smtClean="0"/>
          </a:p>
          <a:p>
            <a:endParaRPr lang="it-IT" sz="2400" b="1" dirty="0" smtClean="0"/>
          </a:p>
          <a:p>
            <a:r>
              <a:rPr lang="it-IT" sz="2400" b="1" dirty="0" err="1" smtClean="0"/>
              <a:t>Coal</a:t>
            </a:r>
            <a:r>
              <a:rPr lang="it-IT" sz="2400" b="1" dirty="0" smtClean="0"/>
              <a:t>           65 </a:t>
            </a:r>
            <a:r>
              <a:rPr lang="it-IT" sz="2400" b="1" dirty="0" err="1" smtClean="0"/>
              <a:t>Eu</a:t>
            </a:r>
            <a:r>
              <a:rPr lang="it-IT" sz="2400" b="1" dirty="0" smtClean="0"/>
              <a:t>/</a:t>
            </a:r>
            <a:r>
              <a:rPr lang="it-IT" sz="2400" b="1" dirty="0" err="1" smtClean="0"/>
              <a:t>MWh</a:t>
            </a:r>
            <a:endParaRPr lang="it-IT" sz="2400" b="1" dirty="0" smtClean="0"/>
          </a:p>
          <a:p>
            <a:endParaRPr lang="it-IT" sz="2400" b="1" dirty="0" smtClean="0"/>
          </a:p>
          <a:p>
            <a:r>
              <a:rPr lang="it-IT" sz="2400" b="1" dirty="0" smtClean="0"/>
              <a:t>Gas            105 EU/</a:t>
            </a:r>
            <a:r>
              <a:rPr lang="it-IT" sz="2400" b="1" dirty="0" err="1" smtClean="0"/>
              <a:t>MWh</a:t>
            </a:r>
            <a:endParaRPr lang="it-IT" sz="2400" b="1" dirty="0"/>
          </a:p>
        </p:txBody>
      </p:sp>
      <p:sp>
        <p:nvSpPr>
          <p:cNvPr id="9" name="CasellaDiTesto 8"/>
          <p:cNvSpPr txBox="1"/>
          <p:nvPr/>
        </p:nvSpPr>
        <p:spPr>
          <a:xfrm>
            <a:off x="5364088" y="4941168"/>
            <a:ext cx="2420406" cy="830997"/>
          </a:xfrm>
          <a:prstGeom prst="rect">
            <a:avLst/>
          </a:prstGeom>
          <a:noFill/>
        </p:spPr>
        <p:txBody>
          <a:bodyPr wrap="none" rtlCol="0">
            <a:spAutoFit/>
          </a:bodyPr>
          <a:lstStyle/>
          <a:p>
            <a:r>
              <a:rPr lang="it-IT" sz="2400" b="1" dirty="0" err="1" smtClean="0"/>
              <a:t>With</a:t>
            </a:r>
            <a:r>
              <a:rPr lang="it-IT" sz="2400" b="1" dirty="0" smtClean="0"/>
              <a:t>  </a:t>
            </a:r>
            <a:r>
              <a:rPr lang="it-IT" sz="2400" b="1" dirty="0" err="1" smtClean="0"/>
              <a:t>carbon</a:t>
            </a:r>
            <a:r>
              <a:rPr lang="it-IT" sz="2400" b="1" dirty="0" smtClean="0"/>
              <a:t> </a:t>
            </a:r>
            <a:r>
              <a:rPr lang="it-IT" sz="2400" b="1" dirty="0" err="1" smtClean="0"/>
              <a:t>tax</a:t>
            </a:r>
            <a:endParaRPr lang="it-IT" sz="2400" b="1" dirty="0" smtClean="0"/>
          </a:p>
          <a:p>
            <a:r>
              <a:rPr lang="it-IT" sz="2400" b="1" dirty="0" smtClean="0"/>
              <a:t> di 20 </a:t>
            </a:r>
            <a:r>
              <a:rPr lang="it-IT" sz="2400" b="1" dirty="0" err="1" smtClean="0"/>
              <a:t>Eu</a:t>
            </a:r>
            <a:r>
              <a:rPr lang="it-IT" sz="2400" b="1" dirty="0" smtClean="0"/>
              <a:t>/ton CO2</a:t>
            </a:r>
            <a:endParaRPr lang="it-IT" sz="2400" b="1" dirty="0"/>
          </a:p>
        </p:txBody>
      </p:sp>
      <p:pic>
        <p:nvPicPr>
          <p:cNvPr id="10" name="Segnaposto contenuto 3" descr="logo.jpg"/>
          <p:cNvPicPr>
            <a:picLocks noChangeAspect="1"/>
          </p:cNvPicPr>
          <p:nvPr/>
        </p:nvPicPr>
        <p:blipFill>
          <a:blip r:embed="rId2" cstate="print"/>
          <a:stretch>
            <a:fillRect/>
          </a:stretch>
        </p:blipFill>
        <p:spPr>
          <a:xfrm>
            <a:off x="179512" y="692696"/>
            <a:ext cx="8572325" cy="813503"/>
          </a:xfrm>
          <a:prstGeom prst="rect">
            <a:avLst/>
          </a:prstGeom>
        </p:spPr>
      </p:pic>
      <p:sp>
        <p:nvSpPr>
          <p:cNvPr id="11" name="Segnaposto numero diapositiva 10"/>
          <p:cNvSpPr>
            <a:spLocks noGrp="1"/>
          </p:cNvSpPr>
          <p:nvPr>
            <p:ph type="sldNum" sz="quarter" idx="12"/>
          </p:nvPr>
        </p:nvSpPr>
        <p:spPr/>
        <p:txBody>
          <a:bodyPr/>
          <a:lstStyle/>
          <a:p>
            <a:fld id="{B007B441-5312-499D-93C3-6E37886527FA}" type="slidenum">
              <a:rPr lang="it-IT" smtClean="0"/>
              <a:pPr/>
              <a:t>155</a:t>
            </a:fld>
            <a:endParaRPr lang="it-IT"/>
          </a:p>
        </p:txBody>
      </p:sp>
    </p:spTree>
    <p:extLst>
      <p:ext uri="{BB962C8B-B14F-4D97-AF65-F5344CB8AC3E}">
        <p14:creationId xmlns:p14="http://schemas.microsoft.com/office/powerpoint/2010/main" val="2472518709"/>
      </p:ext>
    </p:extLst>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685800" y="228600"/>
            <a:ext cx="7772400" cy="533400"/>
          </a:xfrm>
        </p:spPr>
        <p:txBody>
          <a:bodyPr/>
          <a:lstStyle/>
          <a:p>
            <a:pPr eaLnBrk="1" hangingPunct="1"/>
            <a:r>
              <a:rPr lang="it-IT" sz="2400" dirty="0" err="1" smtClean="0">
                <a:solidFill>
                  <a:srgbClr val="FF0000"/>
                </a:solidFill>
                <a:latin typeface="Comic Sans MS" pitchFamily="84" charset="0"/>
              </a:rPr>
              <a:t>Nuclear</a:t>
            </a:r>
            <a:r>
              <a:rPr lang="it-IT" sz="2400" dirty="0" smtClean="0">
                <a:solidFill>
                  <a:srgbClr val="FF0000"/>
                </a:solidFill>
                <a:latin typeface="Comic Sans MS" pitchFamily="84" charset="0"/>
              </a:rPr>
              <a:t> </a:t>
            </a:r>
            <a:r>
              <a:rPr lang="it-IT" sz="2400" dirty="0" err="1" smtClean="0">
                <a:solidFill>
                  <a:srgbClr val="FF0000"/>
                </a:solidFill>
                <a:latin typeface="Comic Sans MS" pitchFamily="84" charset="0"/>
              </a:rPr>
              <a:t>Fission</a:t>
            </a:r>
            <a:endParaRPr lang="en-US" sz="2400" dirty="0" smtClean="0">
              <a:solidFill>
                <a:srgbClr val="FF0000"/>
              </a:solidFill>
              <a:latin typeface="Comic Sans MS" pitchFamily="84" charset="0"/>
            </a:endParaRPr>
          </a:p>
        </p:txBody>
      </p:sp>
      <p:sp>
        <p:nvSpPr>
          <p:cNvPr id="8195" name="Rectangle 7"/>
          <p:cNvSpPr>
            <a:spLocks noGrp="1" noChangeArrowheads="1"/>
          </p:cNvSpPr>
          <p:nvPr>
            <p:ph type="body" idx="1"/>
          </p:nvPr>
        </p:nvSpPr>
        <p:spPr>
          <a:xfrm>
            <a:off x="304800" y="762000"/>
            <a:ext cx="8458200" cy="5867400"/>
          </a:xfrm>
        </p:spPr>
        <p:txBody>
          <a:bodyPr/>
          <a:lstStyle/>
          <a:p>
            <a:pPr eaLnBrk="1" hangingPunct="1">
              <a:lnSpc>
                <a:spcPct val="90000"/>
              </a:lnSpc>
            </a:pPr>
            <a:r>
              <a:rPr lang="it-IT" sz="2400" dirty="0" smtClean="0">
                <a:latin typeface="Comic Sans MS" pitchFamily="84" charset="0"/>
              </a:rPr>
              <a:t>The </a:t>
            </a:r>
            <a:r>
              <a:rPr lang="it-IT" sz="2400" dirty="0" err="1" smtClean="0">
                <a:latin typeface="Comic Sans MS" pitchFamily="84" charset="0"/>
              </a:rPr>
              <a:t>energy</a:t>
            </a:r>
            <a:r>
              <a:rPr lang="it-IT" sz="2400" dirty="0" smtClean="0">
                <a:latin typeface="Comic Sans MS" pitchFamily="84" charset="0"/>
              </a:rPr>
              <a:t> </a:t>
            </a:r>
            <a:r>
              <a:rPr lang="it-IT" sz="2400" dirty="0" err="1" smtClean="0">
                <a:latin typeface="Comic Sans MS" pitchFamily="84" charset="0"/>
              </a:rPr>
              <a:t>is</a:t>
            </a:r>
            <a:r>
              <a:rPr lang="it-IT" sz="2400" dirty="0" smtClean="0">
                <a:latin typeface="Comic Sans MS" pitchFamily="84" charset="0"/>
              </a:rPr>
              <a:t> </a:t>
            </a:r>
            <a:r>
              <a:rPr lang="it-IT" sz="2400" dirty="0" err="1" smtClean="0">
                <a:latin typeface="Comic Sans MS" pitchFamily="84" charset="0"/>
              </a:rPr>
              <a:t>delivered</a:t>
            </a:r>
            <a:r>
              <a:rPr lang="it-IT" sz="2400" dirty="0" smtClean="0">
                <a:latin typeface="Comic Sans MS" pitchFamily="84" charset="0"/>
              </a:rPr>
              <a:t> </a:t>
            </a:r>
            <a:r>
              <a:rPr lang="it-IT" sz="2400" dirty="0" err="1" smtClean="0">
                <a:latin typeface="Comic Sans MS" pitchFamily="84" charset="0"/>
              </a:rPr>
              <a:t>as</a:t>
            </a:r>
            <a:r>
              <a:rPr lang="it-IT" sz="2400" dirty="0" smtClean="0">
                <a:latin typeface="Comic Sans MS" pitchFamily="84" charset="0"/>
              </a:rPr>
              <a:t> the </a:t>
            </a:r>
            <a:r>
              <a:rPr lang="it-IT" sz="2400" dirty="0" err="1" smtClean="0">
                <a:latin typeface="Comic Sans MS" pitchFamily="84" charset="0"/>
              </a:rPr>
              <a:t>kinetic</a:t>
            </a:r>
            <a:r>
              <a:rPr lang="it-IT" sz="2400" dirty="0" smtClean="0">
                <a:latin typeface="Comic Sans MS" pitchFamily="84" charset="0"/>
              </a:rPr>
              <a:t> </a:t>
            </a:r>
            <a:r>
              <a:rPr lang="it-IT" sz="2400" dirty="0" err="1" smtClean="0">
                <a:latin typeface="Comic Sans MS" pitchFamily="84" charset="0"/>
              </a:rPr>
              <a:t>energy</a:t>
            </a:r>
            <a:r>
              <a:rPr lang="it-IT" sz="2400" dirty="0" smtClean="0">
                <a:latin typeface="Comic Sans MS" pitchFamily="84" charset="0"/>
              </a:rPr>
              <a:t> </a:t>
            </a:r>
            <a:r>
              <a:rPr lang="it-IT" sz="2400" dirty="0" err="1" smtClean="0">
                <a:latin typeface="Comic Sans MS" pitchFamily="84" charset="0"/>
              </a:rPr>
              <a:t>of</a:t>
            </a:r>
            <a:r>
              <a:rPr lang="it-IT" sz="2400" dirty="0" smtClean="0">
                <a:latin typeface="Comic Sans MS" pitchFamily="84" charset="0"/>
              </a:rPr>
              <a:t> the </a:t>
            </a:r>
            <a:r>
              <a:rPr lang="it-IT" sz="2400" dirty="0" err="1" smtClean="0">
                <a:latin typeface="Comic Sans MS" pitchFamily="84" charset="0"/>
              </a:rPr>
              <a:t>two</a:t>
            </a:r>
            <a:r>
              <a:rPr lang="it-IT" sz="2400" dirty="0" smtClean="0">
                <a:latin typeface="Comic Sans MS" pitchFamily="84" charset="0"/>
              </a:rPr>
              <a:t> </a:t>
            </a:r>
            <a:r>
              <a:rPr lang="it-IT" sz="2400" dirty="0" err="1" smtClean="0">
                <a:latin typeface="Comic Sans MS" pitchFamily="84" charset="0"/>
              </a:rPr>
              <a:t>fragments</a:t>
            </a:r>
            <a:r>
              <a:rPr lang="it-IT" sz="2400" dirty="0" smtClean="0">
                <a:latin typeface="Comic Sans MS" pitchFamily="84" charset="0"/>
              </a:rPr>
              <a:t> (200 </a:t>
            </a:r>
            <a:r>
              <a:rPr lang="it-IT" sz="2400" dirty="0" err="1" smtClean="0">
                <a:latin typeface="Comic Sans MS" pitchFamily="84" charset="0"/>
              </a:rPr>
              <a:t>MeV</a:t>
            </a:r>
            <a:r>
              <a:rPr lang="it-IT" sz="2400" dirty="0" smtClean="0">
                <a:latin typeface="Comic Sans MS" pitchFamily="84" charset="0"/>
              </a:rPr>
              <a:t> per </a:t>
            </a:r>
            <a:r>
              <a:rPr lang="it-IT" sz="2400" dirty="0" err="1" smtClean="0">
                <a:latin typeface="Comic Sans MS" pitchFamily="84" charset="0"/>
              </a:rPr>
              <a:t>fission</a:t>
            </a:r>
            <a:r>
              <a:rPr lang="it-IT" sz="2400" dirty="0" smtClean="0">
                <a:latin typeface="Comic Sans MS" pitchFamily="84" charset="0"/>
              </a:rPr>
              <a:t>)</a:t>
            </a:r>
          </a:p>
          <a:p>
            <a:pPr eaLnBrk="1" hangingPunct="1">
              <a:lnSpc>
                <a:spcPct val="90000"/>
              </a:lnSpc>
            </a:pPr>
            <a:r>
              <a:rPr lang="it-IT" sz="2400" dirty="0" smtClean="0">
                <a:latin typeface="Comic Sans MS" pitchFamily="84" charset="0"/>
              </a:rPr>
              <a:t>In some nuclei (U</a:t>
            </a:r>
            <a:r>
              <a:rPr lang="it-IT" sz="2400" baseline="30000" dirty="0" smtClean="0">
                <a:latin typeface="Comic Sans MS" pitchFamily="84" charset="0"/>
              </a:rPr>
              <a:t>233 </a:t>
            </a:r>
            <a:r>
              <a:rPr lang="it-IT" sz="2400" dirty="0" smtClean="0">
                <a:latin typeface="Comic Sans MS" pitchFamily="84" charset="0"/>
              </a:rPr>
              <a:t>,U</a:t>
            </a:r>
            <a:r>
              <a:rPr lang="it-IT" sz="2400" baseline="30000" dirty="0" smtClean="0">
                <a:latin typeface="Comic Sans MS" pitchFamily="84" charset="0"/>
              </a:rPr>
              <a:t>235</a:t>
            </a:r>
            <a:r>
              <a:rPr lang="it-IT" sz="2400" dirty="0" smtClean="0">
                <a:latin typeface="Comic Sans MS" pitchFamily="84" charset="0"/>
              </a:rPr>
              <a:t>,Pu</a:t>
            </a:r>
            <a:r>
              <a:rPr lang="it-IT" sz="2400" baseline="30000" dirty="0" smtClean="0">
                <a:latin typeface="Comic Sans MS" pitchFamily="84" charset="0"/>
              </a:rPr>
              <a:t>239</a:t>
            </a:r>
            <a:r>
              <a:rPr lang="it-IT" sz="2400" dirty="0" smtClean="0">
                <a:latin typeface="Comic Sans MS" pitchFamily="84" charset="0"/>
              </a:rPr>
              <a:t>), </a:t>
            </a:r>
            <a:r>
              <a:rPr lang="it-IT" sz="2400" dirty="0" err="1" smtClean="0">
                <a:latin typeface="Comic Sans MS" pitchFamily="84" charset="0"/>
              </a:rPr>
              <a:t>called</a:t>
            </a:r>
            <a:r>
              <a:rPr lang="it-IT" sz="2400" dirty="0" smtClean="0">
                <a:latin typeface="Comic Sans MS" pitchFamily="84" charset="0"/>
              </a:rPr>
              <a:t>  </a:t>
            </a:r>
            <a:r>
              <a:rPr lang="it-IT" sz="2400" b="1" dirty="0" err="1" smtClean="0">
                <a:latin typeface="Comic Sans MS" pitchFamily="84" charset="0"/>
              </a:rPr>
              <a:t>fissiles</a:t>
            </a:r>
            <a:r>
              <a:rPr lang="it-IT" sz="2400" b="1" dirty="0" smtClean="0">
                <a:latin typeface="Comic Sans MS" pitchFamily="84" charset="0"/>
              </a:rPr>
              <a:t>, </a:t>
            </a:r>
            <a:r>
              <a:rPr lang="it-IT" sz="2400" dirty="0" smtClean="0">
                <a:latin typeface="Comic Sans MS" pitchFamily="84" charset="0"/>
              </a:rPr>
              <a:t>the </a:t>
            </a:r>
            <a:r>
              <a:rPr lang="it-IT" sz="2400" dirty="0" err="1" smtClean="0">
                <a:latin typeface="Comic Sans MS" pitchFamily="84" charset="0"/>
              </a:rPr>
              <a:t>neutron</a:t>
            </a:r>
            <a:r>
              <a:rPr lang="it-IT" sz="2400" dirty="0" smtClean="0">
                <a:latin typeface="Comic Sans MS" pitchFamily="84" charset="0"/>
              </a:rPr>
              <a:t> </a:t>
            </a:r>
            <a:r>
              <a:rPr lang="it-IT" sz="2400" dirty="0" err="1" smtClean="0">
                <a:latin typeface="Comic Sans MS" pitchFamily="84" charset="0"/>
              </a:rPr>
              <a:t>capture</a:t>
            </a:r>
            <a:r>
              <a:rPr lang="it-IT" sz="2400" dirty="0" smtClean="0">
                <a:latin typeface="Comic Sans MS" pitchFamily="84" charset="0"/>
              </a:rPr>
              <a:t> </a:t>
            </a:r>
            <a:r>
              <a:rPr lang="it-IT" sz="2400" dirty="0" err="1" smtClean="0">
                <a:latin typeface="Comic Sans MS" pitchFamily="84" charset="0"/>
              </a:rPr>
              <a:t>increases</a:t>
            </a:r>
            <a:r>
              <a:rPr lang="it-IT" sz="2400" dirty="0" smtClean="0">
                <a:latin typeface="Comic Sans MS" pitchFamily="84" charset="0"/>
              </a:rPr>
              <a:t> </a:t>
            </a:r>
            <a:r>
              <a:rPr lang="it-IT" sz="2400" dirty="0" err="1" smtClean="0">
                <a:latin typeface="Comic Sans MS" pitchFamily="84" charset="0"/>
              </a:rPr>
              <a:t>while</a:t>
            </a:r>
            <a:r>
              <a:rPr lang="it-IT" sz="2400" dirty="0" smtClean="0">
                <a:latin typeface="Comic Sans MS" pitchFamily="84" charset="0"/>
              </a:rPr>
              <a:t> </a:t>
            </a:r>
            <a:r>
              <a:rPr lang="it-IT" sz="2400" dirty="0" err="1" smtClean="0">
                <a:latin typeface="Comic Sans MS" pitchFamily="84" charset="0"/>
              </a:rPr>
              <a:t>dereasing</a:t>
            </a:r>
            <a:r>
              <a:rPr lang="it-IT" sz="2400" dirty="0" smtClean="0">
                <a:latin typeface="Comic Sans MS" pitchFamily="84" charset="0"/>
              </a:rPr>
              <a:t> the </a:t>
            </a:r>
            <a:r>
              <a:rPr lang="it-IT" sz="2400" dirty="0" err="1" smtClean="0">
                <a:latin typeface="Comic Sans MS" pitchFamily="84" charset="0"/>
              </a:rPr>
              <a:t>velocity</a:t>
            </a:r>
            <a:endParaRPr lang="it-IT" sz="2400" dirty="0" smtClean="0">
              <a:latin typeface="Comic Sans MS" pitchFamily="84" charset="0"/>
            </a:endParaRPr>
          </a:p>
          <a:p>
            <a:pPr eaLnBrk="1" hangingPunct="1">
              <a:lnSpc>
                <a:spcPct val="90000"/>
              </a:lnSpc>
            </a:pPr>
            <a:endParaRPr lang="it-IT" sz="2400" dirty="0" smtClean="0">
              <a:latin typeface="Comic Sans MS" pitchFamily="84" charset="0"/>
            </a:endParaRPr>
          </a:p>
          <a:p>
            <a:pPr eaLnBrk="1" hangingPunct="1">
              <a:lnSpc>
                <a:spcPct val="90000"/>
              </a:lnSpc>
              <a:buFontTx/>
              <a:buNone/>
            </a:pPr>
            <a:endParaRPr lang="it-IT" sz="2400" dirty="0" smtClean="0">
              <a:latin typeface="Comic Sans MS" pitchFamily="84" charset="0"/>
            </a:endParaRPr>
          </a:p>
          <a:p>
            <a:pPr eaLnBrk="1" hangingPunct="1">
              <a:lnSpc>
                <a:spcPct val="90000"/>
              </a:lnSpc>
            </a:pPr>
            <a:endParaRPr lang="it-IT" sz="2400" dirty="0" smtClean="0">
              <a:latin typeface="Comic Sans MS" pitchFamily="84" charset="0"/>
            </a:endParaRPr>
          </a:p>
          <a:p>
            <a:pPr eaLnBrk="1" hangingPunct="1">
              <a:lnSpc>
                <a:spcPct val="90000"/>
              </a:lnSpc>
            </a:pPr>
            <a:endParaRPr lang="it-IT" sz="2400" dirty="0" smtClean="0">
              <a:latin typeface="Comic Sans MS" pitchFamily="84" charset="0"/>
            </a:endParaRPr>
          </a:p>
          <a:p>
            <a:pPr eaLnBrk="1" hangingPunct="1">
              <a:lnSpc>
                <a:spcPct val="90000"/>
              </a:lnSpc>
            </a:pPr>
            <a:endParaRPr lang="it-IT" sz="2400" dirty="0" smtClean="0">
              <a:latin typeface="Comic Sans MS" pitchFamily="84" charset="0"/>
            </a:endParaRPr>
          </a:p>
          <a:p>
            <a:pPr eaLnBrk="1" hangingPunct="1">
              <a:lnSpc>
                <a:spcPct val="90000"/>
              </a:lnSpc>
            </a:pPr>
            <a:endParaRPr lang="it-IT" sz="2400" dirty="0" smtClean="0">
              <a:latin typeface="Comic Sans MS" pitchFamily="84" charset="0"/>
            </a:endParaRPr>
          </a:p>
          <a:p>
            <a:pPr eaLnBrk="1" hangingPunct="1">
              <a:lnSpc>
                <a:spcPct val="90000"/>
              </a:lnSpc>
            </a:pPr>
            <a:endParaRPr lang="it-IT" sz="2400" dirty="0" smtClean="0">
              <a:latin typeface="Comic Sans MS" pitchFamily="84" charset="0"/>
            </a:endParaRPr>
          </a:p>
          <a:p>
            <a:pPr eaLnBrk="1" hangingPunct="1">
              <a:lnSpc>
                <a:spcPct val="90000"/>
              </a:lnSpc>
            </a:pPr>
            <a:endParaRPr lang="it-IT" sz="2400" dirty="0" smtClean="0">
              <a:latin typeface="Comic Sans MS" pitchFamily="84" charset="0"/>
            </a:endParaRPr>
          </a:p>
          <a:p>
            <a:pPr eaLnBrk="1" hangingPunct="1">
              <a:lnSpc>
                <a:spcPct val="90000"/>
              </a:lnSpc>
              <a:buFontTx/>
              <a:buNone/>
            </a:pPr>
            <a:endParaRPr lang="it-IT" sz="2400" dirty="0" smtClean="0">
              <a:latin typeface="Comic Sans MS" pitchFamily="84" charset="0"/>
            </a:endParaRPr>
          </a:p>
        </p:txBody>
      </p:sp>
      <p:grpSp>
        <p:nvGrpSpPr>
          <p:cNvPr id="2" name="Group 16"/>
          <p:cNvGrpSpPr>
            <a:grpSpLocks/>
          </p:cNvGrpSpPr>
          <p:nvPr/>
        </p:nvGrpSpPr>
        <p:grpSpPr bwMode="auto">
          <a:xfrm>
            <a:off x="1979613" y="2421223"/>
            <a:ext cx="5040659" cy="4293096"/>
            <a:chOff x="1247" y="1757"/>
            <a:chExt cx="2977" cy="2480"/>
          </a:xfrm>
        </p:grpSpPr>
        <p:pic>
          <p:nvPicPr>
            <p:cNvPr id="8197" name="Picture 8" descr="Carrello"/>
            <p:cNvPicPr>
              <a:picLocks noChangeAspect="1" noChangeArrowheads="1"/>
            </p:cNvPicPr>
            <p:nvPr/>
          </p:nvPicPr>
          <p:blipFill>
            <a:blip r:embed="rId3" cstate="print"/>
            <a:srcRect/>
            <a:stretch>
              <a:fillRect/>
            </a:stretch>
          </p:blipFill>
          <p:spPr bwMode="auto">
            <a:xfrm>
              <a:off x="1440" y="1757"/>
              <a:ext cx="2784" cy="2480"/>
            </a:xfrm>
            <a:prstGeom prst="rect">
              <a:avLst/>
            </a:prstGeom>
            <a:noFill/>
            <a:ln w="9525">
              <a:noFill/>
              <a:miter lim="800000"/>
              <a:headEnd/>
              <a:tailEnd/>
            </a:ln>
          </p:spPr>
        </p:pic>
        <p:sp>
          <p:nvSpPr>
            <p:cNvPr id="8198" name="Text Box 9"/>
            <p:cNvSpPr txBox="1">
              <a:spLocks noChangeArrowheads="1"/>
            </p:cNvSpPr>
            <p:nvPr/>
          </p:nvSpPr>
          <p:spPr bwMode="auto">
            <a:xfrm rot="-5400000">
              <a:off x="1145" y="2846"/>
              <a:ext cx="792" cy="288"/>
            </a:xfrm>
            <a:prstGeom prst="rect">
              <a:avLst/>
            </a:prstGeom>
            <a:solidFill>
              <a:schemeClr val="bg1"/>
            </a:solidFill>
            <a:ln w="9525">
              <a:noFill/>
              <a:miter lim="800000"/>
              <a:headEnd/>
              <a:tailEnd/>
            </a:ln>
          </p:spPr>
          <p:txBody>
            <a:bodyPr wrap="none">
              <a:spAutoFit/>
            </a:bodyPr>
            <a:lstStyle/>
            <a:p>
              <a:pPr eaLnBrk="0" hangingPunct="0"/>
              <a:r>
                <a:rPr lang="en-US" sz="2400">
                  <a:latin typeface="Arial" charset="0"/>
                </a:rPr>
                <a:t>V</a:t>
              </a:r>
              <a:r>
                <a:rPr lang="en-US" sz="2400" baseline="-25000">
                  <a:latin typeface="Arial" charset="0"/>
                </a:rPr>
                <a:t>f</a:t>
              </a:r>
              <a:r>
                <a:rPr lang="en-US" sz="2400" baseline="-50000">
                  <a:latin typeface="Arial" charset="0"/>
                </a:rPr>
                <a:t>1</a:t>
              </a:r>
              <a:r>
                <a:rPr lang="en-US" sz="2400" baseline="-25000">
                  <a:latin typeface="Arial" charset="0"/>
                </a:rPr>
                <a:t>f</a:t>
              </a:r>
              <a:r>
                <a:rPr lang="en-US" sz="2400" baseline="-50000">
                  <a:latin typeface="Arial" charset="0"/>
                </a:rPr>
                <a:t>2</a:t>
              </a:r>
              <a:r>
                <a:rPr lang="en-US" sz="2400">
                  <a:latin typeface="Arial" charset="0"/>
                </a:rPr>
                <a:t>(r</a:t>
              </a:r>
              <a:r>
                <a:rPr lang="en-US" sz="2400" baseline="-25000">
                  <a:latin typeface="Arial" charset="0"/>
                </a:rPr>
                <a:t>12</a:t>
              </a:r>
              <a:r>
                <a:rPr lang="en-US" sz="2400">
                  <a:latin typeface="Arial" charset="0"/>
                </a:rPr>
                <a:t>)</a:t>
              </a:r>
              <a:endParaRPr lang="it-IT" sz="2400">
                <a:latin typeface="Arial" charset="0"/>
              </a:endParaRPr>
            </a:p>
          </p:txBody>
        </p:sp>
        <p:sp>
          <p:nvSpPr>
            <p:cNvPr id="8199" name="Text Box 10"/>
            <p:cNvSpPr txBox="1">
              <a:spLocks noChangeArrowheads="1"/>
            </p:cNvSpPr>
            <p:nvPr/>
          </p:nvSpPr>
          <p:spPr bwMode="auto">
            <a:xfrm>
              <a:off x="3014" y="3681"/>
              <a:ext cx="285" cy="250"/>
            </a:xfrm>
            <a:prstGeom prst="rect">
              <a:avLst/>
            </a:prstGeom>
            <a:noFill/>
            <a:ln w="9525">
              <a:noFill/>
              <a:miter lim="800000"/>
              <a:headEnd/>
              <a:tailEnd/>
            </a:ln>
          </p:spPr>
          <p:txBody>
            <a:bodyPr wrap="none">
              <a:spAutoFit/>
            </a:bodyPr>
            <a:lstStyle/>
            <a:p>
              <a:pPr eaLnBrk="0" hangingPunct="0"/>
              <a:r>
                <a:rPr lang="en-US" sz="2000">
                  <a:latin typeface="Arial" charset="0"/>
                </a:rPr>
                <a:t>r</a:t>
              </a:r>
              <a:r>
                <a:rPr lang="en-US" sz="2000" baseline="-25000">
                  <a:latin typeface="Arial" charset="0"/>
                </a:rPr>
                <a:t>12</a:t>
              </a:r>
              <a:endParaRPr lang="it-IT" sz="2000" baseline="-25000">
                <a:latin typeface="Arial" charset="0"/>
              </a:endParaRPr>
            </a:p>
          </p:txBody>
        </p:sp>
        <p:sp>
          <p:nvSpPr>
            <p:cNvPr id="8200" name="Text Box 13"/>
            <p:cNvSpPr txBox="1">
              <a:spLocks noChangeArrowheads="1"/>
            </p:cNvSpPr>
            <p:nvPr/>
          </p:nvSpPr>
          <p:spPr bwMode="auto">
            <a:xfrm>
              <a:off x="1247" y="1996"/>
              <a:ext cx="458" cy="518"/>
            </a:xfrm>
            <a:prstGeom prst="rect">
              <a:avLst/>
            </a:prstGeom>
            <a:solidFill>
              <a:schemeClr val="bg1"/>
            </a:solidFill>
            <a:ln w="9525">
              <a:noFill/>
              <a:miter lim="800000"/>
              <a:headEnd/>
              <a:tailEnd/>
            </a:ln>
          </p:spPr>
          <p:txBody>
            <a:bodyPr>
              <a:spAutoFit/>
            </a:bodyPr>
            <a:lstStyle/>
            <a:p>
              <a:pPr eaLnBrk="0" hangingPunct="0"/>
              <a:endParaRPr lang="en-US" sz="2400">
                <a:latin typeface="Arial" charset="0"/>
              </a:endParaRPr>
            </a:p>
            <a:p>
              <a:pPr eaLnBrk="0" hangingPunct="0"/>
              <a:r>
                <a:rPr lang="en-US" sz="2400">
                  <a:latin typeface="Arial" charset="0"/>
                </a:rPr>
                <a:t>B</a:t>
              </a:r>
              <a:r>
                <a:rPr lang="en-US" sz="2400" baseline="-25000">
                  <a:latin typeface="Arial" charset="0"/>
                </a:rPr>
                <a:t>f</a:t>
              </a:r>
              <a:r>
                <a:rPr lang="en-US" sz="2400" baseline="-50000">
                  <a:latin typeface="Arial" charset="0"/>
                </a:rPr>
                <a:t>1</a:t>
              </a:r>
              <a:r>
                <a:rPr lang="en-US" sz="2400" baseline="-25000">
                  <a:latin typeface="Arial" charset="0"/>
                </a:rPr>
                <a:t>f</a:t>
              </a:r>
              <a:r>
                <a:rPr lang="en-US" sz="2400" baseline="-50000">
                  <a:latin typeface="Arial" charset="0"/>
                </a:rPr>
                <a:t>2</a:t>
              </a:r>
              <a:endParaRPr lang="it-IT" sz="2400" baseline="-50000">
                <a:latin typeface="Arial" charset="0"/>
              </a:endParaRPr>
            </a:p>
          </p:txBody>
        </p:sp>
        <p:sp>
          <p:nvSpPr>
            <p:cNvPr id="8201" name="AutoShape 14"/>
            <p:cNvSpPr>
              <a:spLocks noChangeArrowheads="1"/>
            </p:cNvSpPr>
            <p:nvPr/>
          </p:nvSpPr>
          <p:spPr bwMode="auto">
            <a:xfrm rot="-140723">
              <a:off x="1758" y="2286"/>
              <a:ext cx="417" cy="146"/>
            </a:xfrm>
            <a:prstGeom prst="parallelogram">
              <a:avLst>
                <a:gd name="adj" fmla="val 71404"/>
              </a:avLst>
            </a:prstGeom>
            <a:solidFill>
              <a:schemeClr val="bg1"/>
            </a:solidFill>
            <a:ln w="9525">
              <a:solidFill>
                <a:schemeClr val="bg1"/>
              </a:solidFill>
              <a:miter lim="800000"/>
              <a:headEnd/>
              <a:tailEnd/>
            </a:ln>
          </p:spPr>
          <p:txBody>
            <a:bodyPr wrap="none" anchor="ctr"/>
            <a:lstStyle/>
            <a:p>
              <a:pPr eaLnBrk="0" hangingPunct="0"/>
              <a:endParaRPr lang="it-IT" sz="2400"/>
            </a:p>
          </p:txBody>
        </p:sp>
        <p:sp>
          <p:nvSpPr>
            <p:cNvPr id="8202" name="Oval 15"/>
            <p:cNvSpPr>
              <a:spLocks noChangeArrowheads="1"/>
            </p:cNvSpPr>
            <p:nvPr/>
          </p:nvSpPr>
          <p:spPr bwMode="auto">
            <a:xfrm>
              <a:off x="1791" y="2246"/>
              <a:ext cx="80" cy="164"/>
            </a:xfrm>
            <a:prstGeom prst="ellipse">
              <a:avLst/>
            </a:prstGeom>
            <a:solidFill>
              <a:schemeClr val="bg1"/>
            </a:solidFill>
            <a:ln w="9525">
              <a:solidFill>
                <a:schemeClr val="bg1"/>
              </a:solidFill>
              <a:round/>
              <a:headEnd/>
              <a:tailEnd/>
            </a:ln>
          </p:spPr>
          <p:txBody>
            <a:bodyPr wrap="none" anchor="ctr"/>
            <a:lstStyle/>
            <a:p>
              <a:pPr eaLnBrk="0" hangingPunct="0"/>
              <a:endParaRPr lang="it-IT" sz="2400"/>
            </a:p>
          </p:txBody>
        </p:sp>
      </p:grpSp>
      <p:sp>
        <p:nvSpPr>
          <p:cNvPr id="11" name="Segnaposto numero diapositiva 10"/>
          <p:cNvSpPr>
            <a:spLocks noGrp="1"/>
          </p:cNvSpPr>
          <p:nvPr>
            <p:ph type="sldNum" sz="quarter" idx="12"/>
          </p:nvPr>
        </p:nvSpPr>
        <p:spPr/>
        <p:txBody>
          <a:bodyPr/>
          <a:lstStyle/>
          <a:p>
            <a:fld id="{B007B441-5312-499D-93C3-6E37886527FA}" type="slidenum">
              <a:rPr lang="it-IT" smtClean="0"/>
              <a:pPr/>
              <a:t>156</a:t>
            </a:fld>
            <a:endParaRPr lang="it-IT"/>
          </a:p>
        </p:txBody>
      </p:sp>
    </p:spTree>
    <p:extLst>
      <p:ext uri="{BB962C8B-B14F-4D97-AF65-F5344CB8AC3E}">
        <p14:creationId xmlns:p14="http://schemas.microsoft.com/office/powerpoint/2010/main" val="4079379553"/>
      </p:ext>
    </p:extLst>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reactorconst.jpg"/>
          <p:cNvPicPr>
            <a:picLocks noChangeAspect="1"/>
          </p:cNvPicPr>
          <p:nvPr/>
        </p:nvPicPr>
        <p:blipFill>
          <a:blip r:embed="rId2" cstate="print"/>
          <a:stretch>
            <a:fillRect/>
          </a:stretch>
        </p:blipFill>
        <p:spPr>
          <a:xfrm>
            <a:off x="145329" y="836712"/>
            <a:ext cx="8741827" cy="5400600"/>
          </a:xfrm>
          <a:prstGeom prst="rect">
            <a:avLst/>
          </a:prstGeom>
        </p:spPr>
      </p:pic>
      <p:sp>
        <p:nvSpPr>
          <p:cNvPr id="3" name="CasellaDiTesto 2"/>
          <p:cNvSpPr txBox="1"/>
          <p:nvPr/>
        </p:nvSpPr>
        <p:spPr>
          <a:xfrm>
            <a:off x="6819148" y="76778"/>
            <a:ext cx="2172005" cy="677108"/>
          </a:xfrm>
          <a:prstGeom prst="rect">
            <a:avLst/>
          </a:prstGeom>
          <a:noFill/>
        </p:spPr>
        <p:txBody>
          <a:bodyPr wrap="none" rtlCol="0">
            <a:spAutoFit/>
          </a:bodyPr>
          <a:lstStyle/>
          <a:p>
            <a:endParaRPr lang="it-IT" b="1" dirty="0" smtClean="0">
              <a:effectLst>
                <a:outerShdw blurRad="38100" dist="38100" dir="2700000" algn="tl">
                  <a:srgbClr val="000000">
                    <a:alpha val="43137"/>
                  </a:srgbClr>
                </a:outerShdw>
              </a:effectLst>
            </a:endParaRPr>
          </a:p>
          <a:p>
            <a:r>
              <a:rPr lang="it-IT" sz="2000" b="1" dirty="0" smtClean="0">
                <a:effectLst>
                  <a:outerShdw blurRad="38100" dist="38100" dir="2700000" algn="tl">
                    <a:srgbClr val="000000">
                      <a:alpha val="43137"/>
                    </a:srgbClr>
                  </a:outerShdw>
                </a:effectLst>
              </a:rPr>
              <a:t>Source:  IAEA 2011</a:t>
            </a:r>
            <a:endParaRPr lang="it-IT" sz="2000" b="1" dirty="0">
              <a:effectLst>
                <a:outerShdw blurRad="38100" dist="38100" dir="2700000" algn="tl">
                  <a:srgbClr val="000000">
                    <a:alpha val="43137"/>
                  </a:srgbClr>
                </a:outerShdw>
              </a:effectLst>
            </a:endParaRPr>
          </a:p>
        </p:txBody>
      </p:sp>
      <p:sp>
        <p:nvSpPr>
          <p:cNvPr id="4" name="Segnaposto numero diapositiva 3"/>
          <p:cNvSpPr>
            <a:spLocks noGrp="1"/>
          </p:cNvSpPr>
          <p:nvPr>
            <p:ph type="sldNum" sz="quarter" idx="12"/>
          </p:nvPr>
        </p:nvSpPr>
        <p:spPr/>
        <p:txBody>
          <a:bodyPr/>
          <a:lstStyle/>
          <a:p>
            <a:fld id="{B007B441-5312-499D-93C3-6E37886527FA}" type="slidenum">
              <a:rPr lang="it-IT" smtClean="0"/>
              <a:pPr/>
              <a:t>157</a:t>
            </a:fld>
            <a:endParaRPr lang="it-IT"/>
          </a:p>
        </p:txBody>
      </p:sp>
    </p:spTree>
    <p:extLst>
      <p:ext uri="{BB962C8B-B14F-4D97-AF65-F5344CB8AC3E}">
        <p14:creationId xmlns:p14="http://schemas.microsoft.com/office/powerpoint/2010/main" val="1788963817"/>
      </p:ext>
    </p:extLst>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28596" y="0"/>
            <a:ext cx="8229600" cy="1143000"/>
          </a:xfrm>
        </p:spPr>
        <p:txBody>
          <a:bodyPr>
            <a:noAutofit/>
          </a:bodyPr>
          <a:lstStyle/>
          <a:p>
            <a:r>
              <a:rPr lang="it-IT" sz="3600" b="1" dirty="0" smtClean="0">
                <a:solidFill>
                  <a:srgbClr val="FF0000"/>
                </a:solidFill>
                <a:effectLst>
                  <a:outerShdw blurRad="38100" dist="38100" dir="2700000" algn="tl">
                    <a:srgbClr val="000000">
                      <a:alpha val="43137"/>
                    </a:srgbClr>
                  </a:outerShdw>
                </a:effectLst>
                <a:latin typeface="Comic Sans MS" pitchFamily="66" charset="0"/>
              </a:rPr>
              <a:t>Fusione: la reazione a catena </a:t>
            </a:r>
            <a:br>
              <a:rPr lang="it-IT" sz="3600" b="1" dirty="0" smtClean="0">
                <a:solidFill>
                  <a:srgbClr val="FF0000"/>
                </a:solidFill>
                <a:effectLst>
                  <a:outerShdw blurRad="38100" dist="38100" dir="2700000" algn="tl">
                    <a:srgbClr val="000000">
                      <a:alpha val="43137"/>
                    </a:srgbClr>
                  </a:outerShdw>
                </a:effectLst>
                <a:latin typeface="Comic Sans MS" pitchFamily="66" charset="0"/>
              </a:rPr>
            </a:br>
            <a:r>
              <a:rPr lang="it-IT" sz="3600" b="1" dirty="0" smtClean="0">
                <a:solidFill>
                  <a:srgbClr val="FF0000"/>
                </a:solidFill>
                <a:effectLst>
                  <a:outerShdw blurRad="38100" dist="38100" dir="2700000" algn="tl">
                    <a:srgbClr val="000000">
                      <a:alpha val="43137"/>
                    </a:srgbClr>
                  </a:outerShdw>
                </a:effectLst>
                <a:latin typeface="Comic Sans MS" pitchFamily="66" charset="0"/>
              </a:rPr>
              <a:t>(Fermi 1941)</a:t>
            </a:r>
            <a:endParaRPr lang="it-IT" sz="3600" b="1" dirty="0">
              <a:solidFill>
                <a:srgbClr val="FF0000"/>
              </a:solidFill>
              <a:effectLst>
                <a:outerShdw blurRad="38100" dist="38100" dir="2700000" algn="tl">
                  <a:srgbClr val="000000">
                    <a:alpha val="43137"/>
                  </a:srgbClr>
                </a:outerShdw>
              </a:effectLst>
              <a:latin typeface="Comic Sans MS" pitchFamily="66" charset="0"/>
            </a:endParaRPr>
          </a:p>
        </p:txBody>
      </p:sp>
      <p:pic>
        <p:nvPicPr>
          <p:cNvPr id="62468" name="Picture 4" descr="http://www.npp.hu/mukodes/mag1-e.jpg"/>
          <p:cNvPicPr>
            <a:picLocks noGrp="1" noChangeAspect="1" noChangeArrowheads="1"/>
          </p:cNvPicPr>
          <p:nvPr>
            <p:ph idx="1"/>
          </p:nvPr>
        </p:nvPicPr>
        <p:blipFill>
          <a:blip r:embed="rId2"/>
          <a:srcRect/>
          <a:stretch>
            <a:fillRect/>
          </a:stretch>
        </p:blipFill>
        <p:spPr bwMode="auto">
          <a:xfrm>
            <a:off x="357159" y="1387303"/>
            <a:ext cx="8689958" cy="4970655"/>
          </a:xfrm>
          <a:prstGeom prst="rect">
            <a:avLst/>
          </a:prstGeom>
          <a:noFill/>
        </p:spPr>
      </p:pic>
    </p:spTree>
    <p:extLst>
      <p:ext uri="{BB962C8B-B14F-4D97-AF65-F5344CB8AC3E}">
        <p14:creationId xmlns:p14="http://schemas.microsoft.com/office/powerpoint/2010/main" val="3429068976"/>
      </p:ext>
    </p:extLst>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cstate="print"/>
          <a:srcRect/>
          <a:stretch>
            <a:fillRect/>
          </a:stretch>
        </p:blipFill>
        <p:spPr bwMode="auto">
          <a:xfrm>
            <a:off x="214282" y="0"/>
            <a:ext cx="1714512" cy="1563499"/>
          </a:xfrm>
          <a:prstGeom prst="rect">
            <a:avLst/>
          </a:prstGeom>
          <a:noFill/>
          <a:ln w="9525">
            <a:noFill/>
            <a:miter lim="800000"/>
            <a:headEnd/>
            <a:tailEnd/>
          </a:ln>
        </p:spPr>
      </p:pic>
      <p:sp>
        <p:nvSpPr>
          <p:cNvPr id="6" name="CasellaDiTesto 5"/>
          <p:cNvSpPr txBox="1"/>
          <p:nvPr/>
        </p:nvSpPr>
        <p:spPr>
          <a:xfrm>
            <a:off x="285720" y="1428737"/>
            <a:ext cx="2000264" cy="646331"/>
          </a:xfrm>
          <a:prstGeom prst="rect">
            <a:avLst/>
          </a:prstGeom>
          <a:noFill/>
        </p:spPr>
        <p:txBody>
          <a:bodyPr wrap="square" rtlCol="0">
            <a:spAutoFit/>
          </a:bodyPr>
          <a:lstStyle/>
          <a:p>
            <a:r>
              <a:rPr lang="it-IT" sz="3600" b="1" dirty="0" smtClean="0">
                <a:solidFill>
                  <a:srgbClr val="CC6600"/>
                </a:solidFill>
              </a:rPr>
              <a:t>2003</a:t>
            </a:r>
            <a:endParaRPr lang="it-IT" sz="3600" b="1" dirty="0">
              <a:solidFill>
                <a:srgbClr val="CC6600"/>
              </a:solidFill>
            </a:endParaRPr>
          </a:p>
        </p:txBody>
      </p:sp>
      <p:pic>
        <p:nvPicPr>
          <p:cNvPr id="41985" name="Picture 1"/>
          <p:cNvPicPr>
            <a:picLocks noChangeAspect="1" noChangeArrowheads="1"/>
          </p:cNvPicPr>
          <p:nvPr/>
        </p:nvPicPr>
        <p:blipFill>
          <a:blip r:embed="rId3" cstate="print"/>
          <a:srcRect/>
          <a:stretch>
            <a:fillRect/>
          </a:stretch>
        </p:blipFill>
        <p:spPr bwMode="auto">
          <a:xfrm>
            <a:off x="2214546" y="0"/>
            <a:ext cx="4643470" cy="2360048"/>
          </a:xfrm>
          <a:prstGeom prst="rect">
            <a:avLst/>
          </a:prstGeom>
          <a:noFill/>
          <a:ln w="9525">
            <a:noFill/>
            <a:miter lim="800000"/>
            <a:headEnd/>
            <a:tailEnd/>
          </a:ln>
        </p:spPr>
      </p:pic>
      <p:pic>
        <p:nvPicPr>
          <p:cNvPr id="41986" name="Picture 2"/>
          <p:cNvPicPr>
            <a:picLocks noChangeAspect="1" noChangeArrowheads="1"/>
          </p:cNvPicPr>
          <p:nvPr/>
        </p:nvPicPr>
        <p:blipFill>
          <a:blip r:embed="rId4" cstate="print"/>
          <a:srcRect/>
          <a:stretch>
            <a:fillRect/>
          </a:stretch>
        </p:blipFill>
        <p:spPr bwMode="auto">
          <a:xfrm>
            <a:off x="214282" y="2571744"/>
            <a:ext cx="4300567" cy="1428760"/>
          </a:xfrm>
          <a:prstGeom prst="rect">
            <a:avLst/>
          </a:prstGeom>
          <a:noFill/>
          <a:ln w="9525">
            <a:noFill/>
            <a:miter lim="800000"/>
            <a:headEnd/>
            <a:tailEnd/>
          </a:ln>
        </p:spPr>
      </p:pic>
      <p:pic>
        <p:nvPicPr>
          <p:cNvPr id="41988" name="Picture 4"/>
          <p:cNvPicPr>
            <a:picLocks noChangeAspect="1" noChangeArrowheads="1"/>
          </p:cNvPicPr>
          <p:nvPr/>
        </p:nvPicPr>
        <p:blipFill>
          <a:blip r:embed="rId5" cstate="print"/>
          <a:srcRect/>
          <a:stretch>
            <a:fillRect/>
          </a:stretch>
        </p:blipFill>
        <p:spPr bwMode="auto">
          <a:xfrm>
            <a:off x="0" y="4395695"/>
            <a:ext cx="5031006" cy="2462305"/>
          </a:xfrm>
          <a:prstGeom prst="rect">
            <a:avLst/>
          </a:prstGeom>
          <a:noFill/>
          <a:ln w="9525">
            <a:noFill/>
            <a:miter lim="800000"/>
            <a:headEnd/>
            <a:tailEnd/>
          </a:ln>
        </p:spPr>
      </p:pic>
      <p:pic>
        <p:nvPicPr>
          <p:cNvPr id="41987" name="Picture 3"/>
          <p:cNvPicPr>
            <a:picLocks noChangeAspect="1" noChangeArrowheads="1"/>
          </p:cNvPicPr>
          <p:nvPr/>
        </p:nvPicPr>
        <p:blipFill>
          <a:blip r:embed="rId6" cstate="print"/>
          <a:srcRect/>
          <a:stretch>
            <a:fillRect/>
          </a:stretch>
        </p:blipFill>
        <p:spPr bwMode="auto">
          <a:xfrm>
            <a:off x="4572000" y="2428868"/>
            <a:ext cx="4578274" cy="2928958"/>
          </a:xfrm>
          <a:prstGeom prst="rect">
            <a:avLst/>
          </a:prstGeom>
          <a:noFill/>
          <a:ln w="9525">
            <a:noFill/>
            <a:miter lim="800000"/>
            <a:headEnd/>
            <a:tailEnd/>
          </a:ln>
        </p:spPr>
      </p:pic>
      <p:cxnSp>
        <p:nvCxnSpPr>
          <p:cNvPr id="9" name="Connettore 1 8"/>
          <p:cNvCxnSpPr/>
          <p:nvPr/>
        </p:nvCxnSpPr>
        <p:spPr>
          <a:xfrm>
            <a:off x="2500298" y="357166"/>
            <a:ext cx="57150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Connettore 1 9"/>
          <p:cNvCxnSpPr/>
          <p:nvPr/>
        </p:nvCxnSpPr>
        <p:spPr>
          <a:xfrm>
            <a:off x="357158" y="4714884"/>
            <a:ext cx="128588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Connettore 1 10"/>
          <p:cNvCxnSpPr/>
          <p:nvPr/>
        </p:nvCxnSpPr>
        <p:spPr>
          <a:xfrm>
            <a:off x="500034" y="2928934"/>
            <a:ext cx="64294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Connettore 1 11"/>
          <p:cNvCxnSpPr/>
          <p:nvPr/>
        </p:nvCxnSpPr>
        <p:spPr>
          <a:xfrm>
            <a:off x="4857752" y="2714620"/>
            <a:ext cx="57150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4464989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p:cNvSpPr>
            <a:spLocks noGrp="1"/>
          </p:cNvSpPr>
          <p:nvPr>
            <p:ph type="sldNum" sz="quarter" idx="12"/>
          </p:nvPr>
        </p:nvSpPr>
        <p:spPr/>
        <p:txBody>
          <a:bodyPr/>
          <a:lstStyle/>
          <a:p>
            <a:fld id="{B007B441-5312-499D-93C3-6E37886527FA}" type="slidenum">
              <a:rPr lang="it-IT" smtClean="0"/>
              <a:pPr/>
              <a:t>16</a:t>
            </a:fld>
            <a:endParaRPr lang="it-IT"/>
          </a:p>
        </p:txBody>
      </p:sp>
      <p:pic>
        <p:nvPicPr>
          <p:cNvPr id="3287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620688"/>
            <a:ext cx="8869252" cy="58326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2870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43808" y="1340768"/>
            <a:ext cx="4944853" cy="41014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CasellaDiTesto 4"/>
          <p:cNvSpPr txBox="1"/>
          <p:nvPr/>
        </p:nvSpPr>
        <p:spPr>
          <a:xfrm>
            <a:off x="35496" y="2348880"/>
            <a:ext cx="2913939" cy="2308324"/>
          </a:xfrm>
          <a:prstGeom prst="rect">
            <a:avLst/>
          </a:prstGeom>
          <a:solidFill>
            <a:schemeClr val="bg1">
              <a:lumMod val="85000"/>
            </a:schemeClr>
          </a:solidFill>
        </p:spPr>
        <p:txBody>
          <a:bodyPr wrap="none" rtlCol="0">
            <a:spAutoFit/>
          </a:bodyPr>
          <a:lstStyle/>
          <a:p>
            <a:r>
              <a:rPr lang="it-IT" dirty="0" smtClean="0"/>
              <a:t>OECD: (OCSE)</a:t>
            </a:r>
          </a:p>
          <a:p>
            <a:r>
              <a:rPr lang="it-IT" dirty="0" smtClean="0"/>
              <a:t>Tutti i paesi industrializzati</a:t>
            </a:r>
          </a:p>
          <a:p>
            <a:r>
              <a:rPr lang="it-IT" dirty="0" smtClean="0"/>
              <a:t>Tranne </a:t>
            </a:r>
          </a:p>
          <a:p>
            <a:r>
              <a:rPr lang="it-IT" dirty="0" smtClean="0"/>
              <a:t>CINA, INDIA, BRASILE…..</a:t>
            </a:r>
          </a:p>
          <a:p>
            <a:r>
              <a:rPr lang="it-IT" dirty="0" smtClean="0"/>
              <a:t>I paesi non OCSE </a:t>
            </a:r>
          </a:p>
          <a:p>
            <a:r>
              <a:rPr lang="it-IT" dirty="0"/>
              <a:t>r</a:t>
            </a:r>
            <a:r>
              <a:rPr lang="it-IT" dirty="0" smtClean="0"/>
              <a:t>addoppieranno i consumi</a:t>
            </a:r>
          </a:p>
          <a:p>
            <a:r>
              <a:rPr lang="it-IT" dirty="0"/>
              <a:t>n</a:t>
            </a:r>
            <a:r>
              <a:rPr lang="it-IT" dirty="0" smtClean="0"/>
              <a:t>ei prossimi 30 anni</a:t>
            </a:r>
          </a:p>
          <a:p>
            <a:r>
              <a:rPr lang="it-IT" dirty="0" smtClean="0"/>
              <a:t>Tasso medio di sviluppo 2.5%</a:t>
            </a:r>
            <a:endParaRPr lang="it-IT" dirty="0"/>
          </a:p>
        </p:txBody>
      </p:sp>
    </p:spTree>
    <p:extLst>
      <p:ext uri="{BB962C8B-B14F-4D97-AF65-F5344CB8AC3E}">
        <p14:creationId xmlns:p14="http://schemas.microsoft.com/office/powerpoint/2010/main" val="2789555106"/>
      </p:ext>
    </p:extLst>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395536" y="2492896"/>
            <a:ext cx="8229600" cy="1354162"/>
          </a:xfrm>
        </p:spPr>
        <p:txBody>
          <a:bodyPr>
            <a:noAutofit/>
          </a:bodyPr>
          <a:lstStyle/>
          <a:p>
            <a:r>
              <a:rPr lang="it-IT" sz="9600" b="1" dirty="0" smtClean="0">
                <a:solidFill>
                  <a:srgbClr val="FF0000"/>
                </a:solidFill>
              </a:rPr>
              <a:t>GEOTERMICO</a:t>
            </a:r>
            <a:endParaRPr lang="it-IT" sz="9600" b="1" dirty="0">
              <a:solidFill>
                <a:srgbClr val="FF0000"/>
              </a:solidFill>
            </a:endParaRPr>
          </a:p>
        </p:txBody>
      </p:sp>
      <p:sp>
        <p:nvSpPr>
          <p:cNvPr id="4" name="Segnaposto numero diapositiva 3"/>
          <p:cNvSpPr>
            <a:spLocks noGrp="1"/>
          </p:cNvSpPr>
          <p:nvPr>
            <p:ph type="sldNum" sz="quarter" idx="12"/>
          </p:nvPr>
        </p:nvSpPr>
        <p:spPr/>
        <p:txBody>
          <a:bodyPr/>
          <a:lstStyle/>
          <a:p>
            <a:fld id="{B007B441-5312-499D-93C3-6E37886527FA}" type="slidenum">
              <a:rPr lang="it-IT" smtClean="0"/>
              <a:pPr/>
              <a:t>160</a:t>
            </a:fld>
            <a:endParaRPr lang="it-IT"/>
          </a:p>
        </p:txBody>
      </p:sp>
    </p:spTree>
    <p:extLst>
      <p:ext uri="{BB962C8B-B14F-4D97-AF65-F5344CB8AC3E}">
        <p14:creationId xmlns:p14="http://schemas.microsoft.com/office/powerpoint/2010/main" val="3019754997"/>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p:cNvSpPr>
            <a:spLocks noGrp="1"/>
          </p:cNvSpPr>
          <p:nvPr>
            <p:ph type="sldNum" sz="quarter" idx="12"/>
          </p:nvPr>
        </p:nvSpPr>
        <p:spPr/>
        <p:txBody>
          <a:bodyPr/>
          <a:lstStyle/>
          <a:p>
            <a:fld id="{B007B441-5312-499D-93C3-6E37886527FA}" type="slidenum">
              <a:rPr lang="it-IT" smtClean="0"/>
              <a:pPr/>
              <a:t>161</a:t>
            </a:fld>
            <a:endParaRPr lang="it-IT"/>
          </a:p>
        </p:txBody>
      </p:sp>
      <p:pic>
        <p:nvPicPr>
          <p:cNvPr id="3276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428907"/>
            <a:ext cx="8424936" cy="60519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83728091"/>
      </p:ext>
    </p:extLst>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p:cNvSpPr>
            <a:spLocks noGrp="1"/>
          </p:cNvSpPr>
          <p:nvPr>
            <p:ph type="sldNum" sz="quarter" idx="12"/>
          </p:nvPr>
        </p:nvSpPr>
        <p:spPr/>
        <p:txBody>
          <a:bodyPr/>
          <a:lstStyle/>
          <a:p>
            <a:fld id="{B007B441-5312-499D-93C3-6E37886527FA}" type="slidenum">
              <a:rPr lang="it-IT" smtClean="0"/>
              <a:pPr/>
              <a:t>162</a:t>
            </a:fld>
            <a:endParaRPr lang="it-IT"/>
          </a:p>
        </p:txBody>
      </p:sp>
      <p:pic>
        <p:nvPicPr>
          <p:cNvPr id="3297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514" y="-2601"/>
            <a:ext cx="6036674" cy="50851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ttangolo 1"/>
          <p:cNvSpPr/>
          <p:nvPr/>
        </p:nvSpPr>
        <p:spPr>
          <a:xfrm>
            <a:off x="6000261" y="1292662"/>
            <a:ext cx="3143739" cy="2585323"/>
          </a:xfrm>
          <a:prstGeom prst="rect">
            <a:avLst/>
          </a:prstGeom>
        </p:spPr>
        <p:txBody>
          <a:bodyPr wrap="square">
            <a:spAutoFit/>
          </a:bodyPr>
          <a:lstStyle/>
          <a:p>
            <a:r>
              <a:rPr lang="it-IT" dirty="0" err="1"/>
              <a:t>Capacities</a:t>
            </a:r>
            <a:r>
              <a:rPr lang="it-IT" dirty="0"/>
              <a:t>		</a:t>
            </a:r>
          </a:p>
          <a:p>
            <a:r>
              <a:rPr lang="it-IT" dirty="0"/>
              <a:t>US	</a:t>
            </a:r>
            <a:r>
              <a:rPr lang="it-IT" dirty="0" smtClean="0"/>
              <a:t>                 3.1MW</a:t>
            </a:r>
            <a:endParaRPr lang="it-IT" dirty="0"/>
          </a:p>
          <a:p>
            <a:r>
              <a:rPr lang="it-IT" dirty="0"/>
              <a:t>Philippines	1.9MW</a:t>
            </a:r>
          </a:p>
          <a:p>
            <a:r>
              <a:rPr lang="it-IT" dirty="0" smtClean="0"/>
              <a:t>Indonesia </a:t>
            </a:r>
            <a:r>
              <a:rPr lang="it-IT" dirty="0"/>
              <a:t>	1.2MW</a:t>
            </a:r>
          </a:p>
          <a:p>
            <a:r>
              <a:rPr lang="it-IT" dirty="0"/>
              <a:t>Mexico	</a:t>
            </a:r>
            <a:r>
              <a:rPr lang="it-IT" dirty="0" smtClean="0"/>
              <a:t>                  0.9MW</a:t>
            </a:r>
            <a:endParaRPr lang="it-IT" dirty="0"/>
          </a:p>
          <a:p>
            <a:r>
              <a:rPr lang="it-IT" dirty="0" err="1"/>
              <a:t>Italy</a:t>
            </a:r>
            <a:r>
              <a:rPr lang="it-IT" dirty="0"/>
              <a:t>	</a:t>
            </a:r>
            <a:r>
              <a:rPr lang="it-IT" dirty="0" smtClean="0"/>
              <a:t>                  0.8MW</a:t>
            </a:r>
            <a:endParaRPr lang="it-IT" dirty="0"/>
          </a:p>
          <a:p>
            <a:r>
              <a:rPr lang="it-IT" dirty="0" smtClean="0"/>
              <a:t>Iceland      </a:t>
            </a:r>
            <a:r>
              <a:rPr lang="it-IT" dirty="0"/>
              <a:t>	0.7MW</a:t>
            </a:r>
          </a:p>
          <a:p>
            <a:r>
              <a:rPr lang="it-IT" dirty="0"/>
              <a:t>New Zealand	0.6MW</a:t>
            </a:r>
          </a:p>
          <a:p>
            <a:r>
              <a:rPr lang="it-IT" dirty="0"/>
              <a:t>Japan	</a:t>
            </a:r>
            <a:r>
              <a:rPr lang="it-IT" dirty="0" smtClean="0"/>
              <a:t>                 0.5MW</a:t>
            </a:r>
            <a:endParaRPr lang="it-IT" dirty="0"/>
          </a:p>
        </p:txBody>
      </p:sp>
    </p:spTree>
    <p:extLst>
      <p:ext uri="{BB962C8B-B14F-4D97-AF65-F5344CB8AC3E}">
        <p14:creationId xmlns:p14="http://schemas.microsoft.com/office/powerpoint/2010/main" val="165480979"/>
      </p:ext>
    </p:extLst>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p:cNvSpPr>
            <a:spLocks noGrp="1"/>
          </p:cNvSpPr>
          <p:nvPr>
            <p:ph type="sldNum" sz="quarter" idx="12"/>
          </p:nvPr>
        </p:nvSpPr>
        <p:spPr/>
        <p:txBody>
          <a:bodyPr/>
          <a:lstStyle/>
          <a:p>
            <a:fld id="{B007B441-5312-499D-93C3-6E37886527FA}" type="slidenum">
              <a:rPr lang="it-IT" smtClean="0"/>
              <a:pPr/>
              <a:t>163</a:t>
            </a:fld>
            <a:endParaRPr lang="it-IT"/>
          </a:p>
        </p:txBody>
      </p:sp>
      <p:pic>
        <p:nvPicPr>
          <p:cNvPr id="3287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7664" y="35415"/>
            <a:ext cx="5976663" cy="67126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2973444"/>
      </p:ext>
    </p:extLst>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p:cNvSpPr>
            <a:spLocks noGrp="1"/>
          </p:cNvSpPr>
          <p:nvPr>
            <p:ph type="sldNum" sz="quarter" idx="12"/>
          </p:nvPr>
        </p:nvSpPr>
        <p:spPr/>
        <p:txBody>
          <a:bodyPr/>
          <a:lstStyle/>
          <a:p>
            <a:fld id="{B007B441-5312-499D-93C3-6E37886527FA}" type="slidenum">
              <a:rPr lang="it-IT" smtClean="0"/>
              <a:pPr/>
              <a:t>164</a:t>
            </a:fld>
            <a:endParaRPr lang="it-IT"/>
          </a:p>
        </p:txBody>
      </p:sp>
      <p:pic>
        <p:nvPicPr>
          <p:cNvPr id="3276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412" y="-5040"/>
            <a:ext cx="8280919" cy="67171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29449091"/>
      </p:ext>
    </p:extLst>
  </p:cSld>
  <p:clrMapOvr>
    <a:masterClrMapping/>
  </p:clrMapOvr>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p:cNvSpPr>
            <a:spLocks noGrp="1"/>
          </p:cNvSpPr>
          <p:nvPr>
            <p:ph type="sldNum" sz="quarter" idx="12"/>
          </p:nvPr>
        </p:nvSpPr>
        <p:spPr/>
        <p:txBody>
          <a:bodyPr/>
          <a:lstStyle/>
          <a:p>
            <a:fld id="{B007B441-5312-499D-93C3-6E37886527FA}" type="slidenum">
              <a:rPr lang="it-IT" smtClean="0"/>
              <a:pPr/>
              <a:t>165</a:t>
            </a:fld>
            <a:endParaRPr lang="it-IT"/>
          </a:p>
        </p:txBody>
      </p:sp>
      <p:sp>
        <p:nvSpPr>
          <p:cNvPr id="7" name="Rettangolo 6"/>
          <p:cNvSpPr/>
          <p:nvPr/>
        </p:nvSpPr>
        <p:spPr>
          <a:xfrm>
            <a:off x="646793" y="2204864"/>
            <a:ext cx="7632848" cy="4401205"/>
          </a:xfrm>
          <a:prstGeom prst="rect">
            <a:avLst/>
          </a:prstGeom>
        </p:spPr>
        <p:txBody>
          <a:bodyPr wrap="square">
            <a:spAutoFit/>
          </a:bodyPr>
          <a:lstStyle/>
          <a:p>
            <a:r>
              <a:rPr lang="en-US" sz="2800" b="1" dirty="0" smtClean="0">
                <a:solidFill>
                  <a:srgbClr val="FF0000"/>
                </a:solidFill>
                <a:effectLst>
                  <a:outerShdw blurRad="38100" dist="38100" dir="2700000" algn="tl">
                    <a:srgbClr val="000000">
                      <a:alpha val="43137"/>
                    </a:srgbClr>
                  </a:outerShdw>
                </a:effectLst>
                <a:latin typeface="Comic Sans MS" panose="030F0702030302020204" pitchFamily="66" charset="0"/>
              </a:rPr>
              <a:t>Geothermal </a:t>
            </a:r>
            <a:r>
              <a:rPr lang="en-US" sz="2800" b="1" dirty="0">
                <a:solidFill>
                  <a:srgbClr val="FF0000"/>
                </a:solidFill>
                <a:effectLst>
                  <a:outerShdw blurRad="38100" dist="38100" dir="2700000" algn="tl">
                    <a:srgbClr val="000000">
                      <a:alpha val="43137"/>
                    </a:srgbClr>
                  </a:outerShdw>
                </a:effectLst>
                <a:latin typeface="Comic Sans MS" panose="030F0702030302020204" pitchFamily="66" charset="0"/>
              </a:rPr>
              <a:t>sites can run out of steam over a period of time due to drop in temperature or if too much water is injected to cool the rocks and this may result huge loss for the companies which have invested heavily in these plants. </a:t>
            </a:r>
            <a:endParaRPr lang="en-US" sz="2800" b="1" dirty="0" smtClean="0">
              <a:solidFill>
                <a:srgbClr val="FF0000"/>
              </a:solidFill>
              <a:effectLst>
                <a:outerShdw blurRad="38100" dist="38100" dir="2700000" algn="tl">
                  <a:srgbClr val="000000">
                    <a:alpha val="43137"/>
                  </a:srgbClr>
                </a:outerShdw>
              </a:effectLst>
              <a:latin typeface="Comic Sans MS" panose="030F0702030302020204" pitchFamily="66" charset="0"/>
            </a:endParaRPr>
          </a:p>
          <a:p>
            <a:endParaRPr lang="en-US" sz="2800" b="1" dirty="0">
              <a:solidFill>
                <a:srgbClr val="FF0000"/>
              </a:solidFill>
              <a:effectLst>
                <a:outerShdw blurRad="38100" dist="38100" dir="2700000" algn="tl">
                  <a:srgbClr val="000000">
                    <a:alpha val="43137"/>
                  </a:srgbClr>
                </a:outerShdw>
              </a:effectLst>
              <a:latin typeface="Comic Sans MS" panose="030F0702030302020204" pitchFamily="66" charset="0"/>
            </a:endParaRPr>
          </a:p>
          <a:p>
            <a:r>
              <a:rPr lang="en-US" sz="2800" b="1" dirty="0" smtClean="0">
                <a:solidFill>
                  <a:srgbClr val="FF0000"/>
                </a:solidFill>
                <a:effectLst>
                  <a:outerShdw blurRad="38100" dist="38100" dir="2700000" algn="tl">
                    <a:srgbClr val="000000">
                      <a:alpha val="43137"/>
                    </a:srgbClr>
                  </a:outerShdw>
                </a:effectLst>
                <a:latin typeface="Comic Sans MS" panose="030F0702030302020204" pitchFamily="66" charset="0"/>
              </a:rPr>
              <a:t>Due </a:t>
            </a:r>
            <a:r>
              <a:rPr lang="en-US" sz="2800" b="1" dirty="0">
                <a:solidFill>
                  <a:srgbClr val="FF0000"/>
                </a:solidFill>
                <a:effectLst>
                  <a:outerShdw blurRad="38100" dist="38100" dir="2700000" algn="tl">
                    <a:srgbClr val="000000">
                      <a:alpha val="43137"/>
                    </a:srgbClr>
                  </a:outerShdw>
                </a:effectLst>
                <a:latin typeface="Comic Sans MS" panose="030F0702030302020204" pitchFamily="66" charset="0"/>
              </a:rPr>
              <a:t>to this factor, companies have to do extensive initial research before setting up the plant</a:t>
            </a:r>
            <a:r>
              <a:rPr lang="en-US" sz="2800" b="1" dirty="0" smtClean="0">
                <a:solidFill>
                  <a:srgbClr val="FF0000"/>
                </a:solidFill>
                <a:effectLst>
                  <a:outerShdw blurRad="38100" dist="38100" dir="2700000" algn="tl">
                    <a:srgbClr val="000000">
                      <a:alpha val="43137"/>
                    </a:srgbClr>
                  </a:outerShdw>
                </a:effectLst>
                <a:latin typeface="Comic Sans MS" panose="030F0702030302020204" pitchFamily="66" charset="0"/>
              </a:rPr>
              <a:t>.</a:t>
            </a:r>
            <a:endParaRPr lang="en-US" sz="2800" b="1" dirty="0">
              <a:solidFill>
                <a:srgbClr val="FF0000"/>
              </a:solidFill>
              <a:effectLst>
                <a:outerShdw blurRad="38100" dist="38100" dir="2700000" algn="tl">
                  <a:srgbClr val="000000">
                    <a:alpha val="43137"/>
                  </a:srgbClr>
                </a:outerShdw>
              </a:effectLst>
              <a:latin typeface="Comic Sans MS" panose="030F0702030302020204" pitchFamily="66" charset="0"/>
            </a:endParaRPr>
          </a:p>
        </p:txBody>
      </p:sp>
      <p:sp>
        <p:nvSpPr>
          <p:cNvPr id="8" name="CasellaDiTesto 7"/>
          <p:cNvSpPr txBox="1"/>
          <p:nvPr/>
        </p:nvSpPr>
        <p:spPr>
          <a:xfrm>
            <a:off x="323528" y="291366"/>
            <a:ext cx="7241085" cy="1323439"/>
          </a:xfrm>
          <a:prstGeom prst="rect">
            <a:avLst/>
          </a:prstGeom>
          <a:noFill/>
        </p:spPr>
        <p:txBody>
          <a:bodyPr wrap="none" rtlCol="0">
            <a:spAutoFit/>
          </a:bodyPr>
          <a:lstStyle/>
          <a:p>
            <a:r>
              <a:rPr lang="it-IT" sz="4000" dirty="0" smtClean="0">
                <a:latin typeface="Comic Sans MS" panose="030F0702030302020204" pitchFamily="66" charset="0"/>
              </a:rPr>
              <a:t>Solare:         1000   Watt/m</a:t>
            </a:r>
            <a:r>
              <a:rPr lang="it-IT" sz="4000" baseline="30000" dirty="0" smtClean="0">
                <a:latin typeface="Comic Sans MS" panose="030F0702030302020204" pitchFamily="66" charset="0"/>
              </a:rPr>
              <a:t>2</a:t>
            </a:r>
          </a:p>
          <a:p>
            <a:r>
              <a:rPr lang="it-IT" sz="4000" dirty="0" smtClean="0">
                <a:latin typeface="Comic Sans MS" panose="030F0702030302020204" pitchFamily="66" charset="0"/>
              </a:rPr>
              <a:t>Geotermico:       0.1 Watt/m</a:t>
            </a:r>
            <a:r>
              <a:rPr lang="it-IT" sz="3600" baseline="30000" dirty="0" smtClean="0">
                <a:latin typeface="Comic Sans MS" panose="030F0702030302020204" pitchFamily="66" charset="0"/>
              </a:rPr>
              <a:t>2</a:t>
            </a:r>
            <a:endParaRPr lang="it-IT" sz="3600" baseline="30000" dirty="0">
              <a:latin typeface="Comic Sans MS" panose="030F0702030302020204" pitchFamily="66" charset="0"/>
            </a:endParaRPr>
          </a:p>
        </p:txBody>
      </p:sp>
    </p:spTree>
    <p:extLst>
      <p:ext uri="{BB962C8B-B14F-4D97-AF65-F5344CB8AC3E}">
        <p14:creationId xmlns:p14="http://schemas.microsoft.com/office/powerpoint/2010/main" val="1822623448"/>
      </p:ext>
    </p:extLst>
  </p:cSld>
  <p:clrMapOvr>
    <a:masterClrMapping/>
  </p:clrMapOvr>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p:cNvSpPr>
            <a:spLocks noGrp="1"/>
          </p:cNvSpPr>
          <p:nvPr>
            <p:ph type="sldNum" sz="quarter" idx="12"/>
          </p:nvPr>
        </p:nvSpPr>
        <p:spPr/>
        <p:txBody>
          <a:bodyPr/>
          <a:lstStyle/>
          <a:p>
            <a:fld id="{B007B441-5312-499D-93C3-6E37886527FA}" type="slidenum">
              <a:rPr lang="it-IT" smtClean="0"/>
              <a:pPr/>
              <a:t>166</a:t>
            </a:fld>
            <a:endParaRPr lang="it-IT" dirty="0"/>
          </a:p>
        </p:txBody>
      </p:sp>
      <p:pic>
        <p:nvPicPr>
          <p:cNvPr id="3276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576" y="332656"/>
            <a:ext cx="3640038" cy="56255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ttangolo 1"/>
          <p:cNvSpPr/>
          <p:nvPr/>
        </p:nvSpPr>
        <p:spPr>
          <a:xfrm>
            <a:off x="4899670" y="620688"/>
            <a:ext cx="3920802" cy="4832092"/>
          </a:xfrm>
          <a:prstGeom prst="rect">
            <a:avLst/>
          </a:prstGeom>
          <a:solidFill>
            <a:schemeClr val="bg2"/>
          </a:solidFill>
        </p:spPr>
        <p:txBody>
          <a:bodyPr wrap="square">
            <a:spAutoFit/>
          </a:bodyPr>
          <a:lstStyle/>
          <a:p>
            <a:r>
              <a:rPr lang="en-US" sz="2800" dirty="0"/>
              <a:t>Electricity generation in a vapor-dominated hydrothermal system</a:t>
            </a:r>
            <a:r>
              <a:rPr lang="en-US" sz="2800" dirty="0" smtClean="0"/>
              <a:t>.</a:t>
            </a:r>
          </a:p>
          <a:p>
            <a:endParaRPr lang="en-US" sz="2800" dirty="0"/>
          </a:p>
          <a:p>
            <a:r>
              <a:rPr lang="en-US" sz="2800" b="1" dirty="0" smtClean="0">
                <a:solidFill>
                  <a:srgbClr val="FF0000"/>
                </a:solidFill>
                <a:effectLst>
                  <a:outerShdw blurRad="38100" dist="38100" dir="2700000" algn="tl">
                    <a:srgbClr val="000000">
                      <a:alpha val="43137"/>
                    </a:srgbClr>
                  </a:outerShdw>
                </a:effectLst>
              </a:rPr>
              <a:t>1 </a:t>
            </a:r>
            <a:r>
              <a:rPr lang="en-US" sz="2800" b="1" dirty="0">
                <a:solidFill>
                  <a:srgbClr val="FF0000"/>
                </a:solidFill>
                <a:effectLst>
                  <a:outerShdw blurRad="38100" dist="38100" dir="2700000" algn="tl">
                    <a:srgbClr val="000000">
                      <a:alpha val="43137"/>
                    </a:srgbClr>
                  </a:outerShdw>
                </a:effectLst>
              </a:rPr>
              <a:t>Wellheads </a:t>
            </a:r>
            <a:endParaRPr lang="en-US" sz="2800" b="1" dirty="0" smtClean="0">
              <a:solidFill>
                <a:srgbClr val="FF0000"/>
              </a:solidFill>
              <a:effectLst>
                <a:outerShdw blurRad="38100" dist="38100" dir="2700000" algn="tl">
                  <a:srgbClr val="000000">
                    <a:alpha val="43137"/>
                  </a:srgbClr>
                </a:outerShdw>
              </a:effectLst>
            </a:endParaRPr>
          </a:p>
          <a:p>
            <a:r>
              <a:rPr lang="en-US" sz="2800" b="1" dirty="0" smtClean="0">
                <a:solidFill>
                  <a:srgbClr val="FF0000"/>
                </a:solidFill>
                <a:effectLst>
                  <a:outerShdw blurRad="38100" dist="38100" dir="2700000" algn="tl">
                    <a:srgbClr val="000000">
                      <a:alpha val="43137"/>
                    </a:srgbClr>
                  </a:outerShdw>
                </a:effectLst>
              </a:rPr>
              <a:t>2 </a:t>
            </a:r>
            <a:r>
              <a:rPr lang="en-US" sz="2800" b="1" dirty="0">
                <a:solidFill>
                  <a:srgbClr val="FF0000"/>
                </a:solidFill>
                <a:effectLst>
                  <a:outerShdw blurRad="38100" dist="38100" dir="2700000" algn="tl">
                    <a:srgbClr val="000000">
                      <a:alpha val="43137"/>
                    </a:srgbClr>
                  </a:outerShdw>
                </a:effectLst>
              </a:rPr>
              <a:t>Ground surface </a:t>
            </a:r>
            <a:endParaRPr lang="en-US" sz="2800" b="1" dirty="0" smtClean="0">
              <a:solidFill>
                <a:srgbClr val="FF0000"/>
              </a:solidFill>
              <a:effectLst>
                <a:outerShdw blurRad="38100" dist="38100" dir="2700000" algn="tl">
                  <a:srgbClr val="000000">
                    <a:alpha val="43137"/>
                  </a:srgbClr>
                </a:outerShdw>
              </a:effectLst>
            </a:endParaRPr>
          </a:p>
          <a:p>
            <a:r>
              <a:rPr lang="en-US" sz="2800" b="1" dirty="0" smtClean="0">
                <a:solidFill>
                  <a:srgbClr val="FF0000"/>
                </a:solidFill>
                <a:effectLst>
                  <a:outerShdw blurRad="38100" dist="38100" dir="2700000" algn="tl">
                    <a:srgbClr val="000000">
                      <a:alpha val="43137"/>
                    </a:srgbClr>
                  </a:outerShdw>
                </a:effectLst>
              </a:rPr>
              <a:t>3 </a:t>
            </a:r>
            <a:r>
              <a:rPr lang="en-US" sz="2800" b="1" dirty="0">
                <a:solidFill>
                  <a:srgbClr val="FF0000"/>
                </a:solidFill>
                <a:effectLst>
                  <a:outerShdw blurRad="38100" dist="38100" dir="2700000" algn="tl">
                    <a:srgbClr val="000000">
                      <a:alpha val="43137"/>
                    </a:srgbClr>
                  </a:outerShdw>
                </a:effectLst>
              </a:rPr>
              <a:t>Generator </a:t>
            </a:r>
            <a:endParaRPr lang="en-US" sz="2800" b="1" dirty="0" smtClean="0">
              <a:solidFill>
                <a:srgbClr val="FF0000"/>
              </a:solidFill>
              <a:effectLst>
                <a:outerShdw blurRad="38100" dist="38100" dir="2700000" algn="tl">
                  <a:srgbClr val="000000">
                    <a:alpha val="43137"/>
                  </a:srgbClr>
                </a:outerShdw>
              </a:effectLst>
            </a:endParaRPr>
          </a:p>
          <a:p>
            <a:r>
              <a:rPr lang="en-US" sz="2800" b="1" dirty="0" smtClean="0">
                <a:solidFill>
                  <a:srgbClr val="FF0000"/>
                </a:solidFill>
                <a:effectLst>
                  <a:outerShdw blurRad="38100" dist="38100" dir="2700000" algn="tl">
                    <a:srgbClr val="000000">
                      <a:alpha val="43137"/>
                    </a:srgbClr>
                  </a:outerShdw>
                </a:effectLst>
              </a:rPr>
              <a:t>4 Turbine</a:t>
            </a:r>
          </a:p>
          <a:p>
            <a:r>
              <a:rPr lang="en-US" sz="2800" b="1" dirty="0" smtClean="0">
                <a:solidFill>
                  <a:srgbClr val="FF0000"/>
                </a:solidFill>
                <a:effectLst>
                  <a:outerShdw blurRad="38100" dist="38100" dir="2700000" algn="tl">
                    <a:srgbClr val="000000">
                      <a:alpha val="43137"/>
                    </a:srgbClr>
                  </a:outerShdw>
                </a:effectLst>
              </a:rPr>
              <a:t>5 </a:t>
            </a:r>
            <a:r>
              <a:rPr lang="en-US" sz="2800" b="1" dirty="0">
                <a:solidFill>
                  <a:srgbClr val="FF0000"/>
                </a:solidFill>
                <a:effectLst>
                  <a:outerShdw blurRad="38100" dist="38100" dir="2700000" algn="tl">
                    <a:srgbClr val="000000">
                      <a:alpha val="43137"/>
                    </a:srgbClr>
                  </a:outerShdw>
                </a:effectLst>
              </a:rPr>
              <a:t>Condenser </a:t>
            </a:r>
            <a:endParaRPr lang="en-US" sz="2800" b="1" dirty="0" smtClean="0">
              <a:solidFill>
                <a:srgbClr val="FF0000"/>
              </a:solidFill>
              <a:effectLst>
                <a:outerShdw blurRad="38100" dist="38100" dir="2700000" algn="tl">
                  <a:srgbClr val="000000">
                    <a:alpha val="43137"/>
                  </a:srgbClr>
                </a:outerShdw>
              </a:effectLst>
            </a:endParaRPr>
          </a:p>
          <a:p>
            <a:r>
              <a:rPr lang="en-US" sz="2800" b="1" dirty="0" smtClean="0">
                <a:solidFill>
                  <a:srgbClr val="FF0000"/>
                </a:solidFill>
                <a:effectLst>
                  <a:outerShdw blurRad="38100" dist="38100" dir="2700000" algn="tl">
                    <a:srgbClr val="000000">
                      <a:alpha val="43137"/>
                    </a:srgbClr>
                  </a:outerShdw>
                </a:effectLst>
              </a:rPr>
              <a:t>6 </a:t>
            </a:r>
            <a:r>
              <a:rPr lang="en-US" sz="2800" b="1" dirty="0">
                <a:solidFill>
                  <a:srgbClr val="FF0000"/>
                </a:solidFill>
                <a:effectLst>
                  <a:outerShdw blurRad="38100" dist="38100" dir="2700000" algn="tl">
                    <a:srgbClr val="000000">
                      <a:alpha val="43137"/>
                    </a:srgbClr>
                  </a:outerShdw>
                </a:effectLst>
              </a:rPr>
              <a:t>Heat exchanger </a:t>
            </a:r>
            <a:endParaRPr lang="en-US" sz="2800" b="1" dirty="0" smtClean="0">
              <a:solidFill>
                <a:srgbClr val="FF0000"/>
              </a:solidFill>
              <a:effectLst>
                <a:outerShdw blurRad="38100" dist="38100" dir="2700000" algn="tl">
                  <a:srgbClr val="000000">
                    <a:alpha val="43137"/>
                  </a:srgbClr>
                </a:outerShdw>
              </a:effectLst>
            </a:endParaRPr>
          </a:p>
          <a:p>
            <a:r>
              <a:rPr lang="en-US" sz="2800" b="1" dirty="0" smtClean="0">
                <a:solidFill>
                  <a:srgbClr val="FF0000"/>
                </a:solidFill>
                <a:effectLst>
                  <a:outerShdw blurRad="38100" dist="38100" dir="2700000" algn="tl">
                    <a:srgbClr val="000000">
                      <a:alpha val="43137"/>
                    </a:srgbClr>
                  </a:outerShdw>
                </a:effectLst>
              </a:rPr>
              <a:t>7 </a:t>
            </a:r>
            <a:r>
              <a:rPr lang="en-US" sz="2800" b="1" dirty="0">
                <a:solidFill>
                  <a:srgbClr val="FF0000"/>
                </a:solidFill>
                <a:effectLst>
                  <a:outerShdw blurRad="38100" dist="38100" dir="2700000" algn="tl">
                    <a:srgbClr val="000000">
                      <a:alpha val="43137"/>
                    </a:srgbClr>
                  </a:outerShdw>
                </a:effectLst>
              </a:rPr>
              <a:t>Pump</a:t>
            </a:r>
            <a:endParaRPr lang="it-IT" sz="2800" b="1" dirty="0">
              <a:solidFill>
                <a:srgbClr val="FF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882301693"/>
      </p:ext>
    </p:extLst>
  </p:cSld>
  <p:clrMapOvr>
    <a:masterClrMapping/>
  </p:clrMapOvr>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p:cNvSpPr>
            <a:spLocks noGrp="1"/>
          </p:cNvSpPr>
          <p:nvPr>
            <p:ph type="sldNum" sz="quarter" idx="12"/>
          </p:nvPr>
        </p:nvSpPr>
        <p:spPr/>
        <p:txBody>
          <a:bodyPr/>
          <a:lstStyle/>
          <a:p>
            <a:fld id="{B007B441-5312-499D-93C3-6E37886527FA}" type="slidenum">
              <a:rPr lang="it-IT" smtClean="0"/>
              <a:pPr/>
              <a:t>167</a:t>
            </a:fld>
            <a:endParaRPr lang="it-IT"/>
          </a:p>
        </p:txBody>
      </p:sp>
      <p:pic>
        <p:nvPicPr>
          <p:cNvPr id="3307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159" y="31007"/>
            <a:ext cx="8459682" cy="60486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41505260"/>
      </p:ext>
    </p:extLst>
  </p:cSld>
  <p:clrMapOvr>
    <a:masterClrMapping/>
  </p:clrMapOvr>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p:cNvSpPr>
            <a:spLocks noGrp="1"/>
          </p:cNvSpPr>
          <p:nvPr>
            <p:ph type="sldNum" sz="quarter" idx="12"/>
          </p:nvPr>
        </p:nvSpPr>
        <p:spPr/>
        <p:txBody>
          <a:bodyPr/>
          <a:lstStyle/>
          <a:p>
            <a:fld id="{B007B441-5312-499D-93C3-6E37886527FA}" type="slidenum">
              <a:rPr lang="it-IT" smtClean="0"/>
              <a:pPr/>
              <a:t>168</a:t>
            </a:fld>
            <a:endParaRPr lang="it-IT"/>
          </a:p>
        </p:txBody>
      </p:sp>
      <p:pic>
        <p:nvPicPr>
          <p:cNvPr id="3276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307" y="1052736"/>
            <a:ext cx="8952181" cy="46716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42279885"/>
      </p:ext>
    </p:extLst>
  </p:cSld>
  <p:clrMapOvr>
    <a:masterClrMapping/>
  </p:clrMapOvr>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2" name="Picture 2"/>
          <p:cNvPicPr>
            <a:picLocks noGrp="1" noChangeAspect="1" noChangeArrowheads="1"/>
          </p:cNvPicPr>
          <p:nvPr>
            <p:ph idx="1"/>
          </p:nvPr>
        </p:nvPicPr>
        <p:blipFill>
          <a:blip r:embed="rId2" cstate="print"/>
          <a:srcRect/>
          <a:stretch>
            <a:fillRect/>
          </a:stretch>
        </p:blipFill>
        <p:spPr bwMode="auto">
          <a:xfrm>
            <a:off x="35496" y="404664"/>
            <a:ext cx="7110980" cy="6236281"/>
          </a:xfrm>
          <a:prstGeom prst="rect">
            <a:avLst/>
          </a:prstGeom>
          <a:noFill/>
          <a:ln w="9525">
            <a:noFill/>
            <a:miter lim="800000"/>
            <a:headEnd/>
            <a:tailEnd/>
          </a:ln>
        </p:spPr>
      </p:pic>
      <p:sp>
        <p:nvSpPr>
          <p:cNvPr id="5" name="CasellaDiTesto 4"/>
          <p:cNvSpPr txBox="1"/>
          <p:nvPr/>
        </p:nvSpPr>
        <p:spPr>
          <a:xfrm>
            <a:off x="6960234" y="1196752"/>
            <a:ext cx="1500198" cy="769441"/>
          </a:xfrm>
          <a:prstGeom prst="rect">
            <a:avLst/>
          </a:prstGeom>
          <a:noFill/>
        </p:spPr>
        <p:txBody>
          <a:bodyPr wrap="square" rtlCol="0">
            <a:spAutoFit/>
          </a:bodyPr>
          <a:lstStyle/>
          <a:p>
            <a:r>
              <a:rPr lang="it-IT" sz="2000" b="1" dirty="0" smtClean="0"/>
              <a:t>Italy:</a:t>
            </a:r>
          </a:p>
          <a:p>
            <a:r>
              <a:rPr lang="it-IT" sz="2400" b="1" dirty="0" smtClean="0"/>
              <a:t>340</a:t>
            </a:r>
            <a:r>
              <a:rPr lang="it-IT" sz="2000" b="1" dirty="0" smtClean="0"/>
              <a:t> </a:t>
            </a:r>
            <a:r>
              <a:rPr lang="it-IT" sz="2000" b="1" dirty="0" err="1" smtClean="0"/>
              <a:t>TWh</a:t>
            </a:r>
            <a:endParaRPr lang="it-IT" sz="2000" b="1" dirty="0"/>
          </a:p>
        </p:txBody>
      </p:sp>
      <p:sp>
        <p:nvSpPr>
          <p:cNvPr id="4" name="CasellaDiTesto 3"/>
          <p:cNvSpPr txBox="1"/>
          <p:nvPr/>
        </p:nvSpPr>
        <p:spPr>
          <a:xfrm>
            <a:off x="6948264" y="2852936"/>
            <a:ext cx="1715534" cy="1569660"/>
          </a:xfrm>
          <a:prstGeom prst="rect">
            <a:avLst/>
          </a:prstGeom>
          <a:solidFill>
            <a:schemeClr val="bg2">
              <a:lumMod val="75000"/>
            </a:schemeClr>
          </a:solidFill>
        </p:spPr>
        <p:txBody>
          <a:bodyPr wrap="none" rtlCol="0">
            <a:spAutoFit/>
          </a:bodyPr>
          <a:lstStyle/>
          <a:p>
            <a:r>
              <a:rPr lang="it-IT" sz="3200" b="1" dirty="0" err="1" smtClean="0">
                <a:solidFill>
                  <a:srgbClr val="FF0000"/>
                </a:solidFill>
                <a:effectLst>
                  <a:outerShdw blurRad="38100" dist="38100" dir="2700000" algn="tl">
                    <a:srgbClr val="000000">
                      <a:alpha val="43137"/>
                    </a:srgbClr>
                  </a:outerShdw>
                </a:effectLst>
              </a:rPr>
              <a:t>Average</a:t>
            </a:r>
            <a:r>
              <a:rPr lang="it-IT" sz="3200" b="1" dirty="0" smtClean="0">
                <a:solidFill>
                  <a:srgbClr val="FF0000"/>
                </a:solidFill>
                <a:effectLst>
                  <a:outerShdw blurRad="38100" dist="38100" dir="2700000" algn="tl">
                    <a:srgbClr val="000000">
                      <a:alpha val="43137"/>
                    </a:srgbClr>
                  </a:outerShdw>
                </a:effectLst>
              </a:rPr>
              <a:t> </a:t>
            </a:r>
          </a:p>
          <a:p>
            <a:r>
              <a:rPr lang="it-IT" sz="3200" b="1" dirty="0" err="1" smtClean="0">
                <a:solidFill>
                  <a:srgbClr val="FF0000"/>
                </a:solidFill>
                <a:effectLst>
                  <a:outerShdw blurRad="38100" dist="38100" dir="2700000" algn="tl">
                    <a:srgbClr val="000000">
                      <a:alpha val="43137"/>
                    </a:srgbClr>
                  </a:outerShdw>
                </a:effectLst>
              </a:rPr>
              <a:t>power</a:t>
            </a:r>
            <a:r>
              <a:rPr lang="it-IT" sz="3200" b="1" dirty="0" smtClean="0">
                <a:solidFill>
                  <a:srgbClr val="FF0000"/>
                </a:solidFill>
                <a:effectLst>
                  <a:outerShdw blurRad="38100" dist="38100" dir="2700000" algn="tl">
                    <a:srgbClr val="000000">
                      <a:alpha val="43137"/>
                    </a:srgbClr>
                  </a:outerShdw>
                </a:effectLst>
              </a:rPr>
              <a:t>:</a:t>
            </a:r>
          </a:p>
          <a:p>
            <a:r>
              <a:rPr lang="it-IT" sz="3200" b="1" dirty="0" smtClean="0">
                <a:solidFill>
                  <a:srgbClr val="FF0000"/>
                </a:solidFill>
                <a:effectLst>
                  <a:outerShdw blurRad="38100" dist="38100" dir="2700000" algn="tl">
                    <a:srgbClr val="000000">
                      <a:alpha val="43137"/>
                    </a:srgbClr>
                  </a:outerShdw>
                </a:effectLst>
              </a:rPr>
              <a:t>35 W/m</a:t>
            </a:r>
            <a:r>
              <a:rPr lang="it-IT" sz="3200" b="1" baseline="30000" dirty="0" smtClean="0">
                <a:solidFill>
                  <a:srgbClr val="FF0000"/>
                </a:solidFill>
                <a:effectLst>
                  <a:outerShdw blurRad="38100" dist="38100" dir="2700000" algn="tl">
                    <a:srgbClr val="000000">
                      <a:alpha val="43137"/>
                    </a:srgbClr>
                  </a:outerShdw>
                </a:effectLst>
              </a:rPr>
              <a:t>2</a:t>
            </a:r>
            <a:endParaRPr lang="it-IT" sz="3200" b="1" baseline="30000" dirty="0">
              <a:solidFill>
                <a:srgbClr val="FF0000"/>
              </a:solidFill>
              <a:effectLst>
                <a:outerShdw blurRad="38100" dist="38100" dir="2700000" algn="tl">
                  <a:srgbClr val="000000">
                    <a:alpha val="43137"/>
                  </a:srgbClr>
                </a:outerShdw>
              </a:effectLst>
            </a:endParaRPr>
          </a:p>
        </p:txBody>
      </p:sp>
      <p:sp>
        <p:nvSpPr>
          <p:cNvPr id="6" name="Segnaposto numero diapositiva 5"/>
          <p:cNvSpPr>
            <a:spLocks noGrp="1"/>
          </p:cNvSpPr>
          <p:nvPr>
            <p:ph type="sldNum" sz="quarter" idx="12"/>
          </p:nvPr>
        </p:nvSpPr>
        <p:spPr/>
        <p:txBody>
          <a:bodyPr/>
          <a:lstStyle/>
          <a:p>
            <a:fld id="{B007B441-5312-499D-93C3-6E37886527FA}" type="slidenum">
              <a:rPr lang="it-IT" smtClean="0"/>
              <a:pPr/>
              <a:t>169</a:t>
            </a:fld>
            <a:endParaRPr lang="it-IT"/>
          </a:p>
        </p:txBody>
      </p:sp>
    </p:spTree>
    <p:extLst>
      <p:ext uri="{BB962C8B-B14F-4D97-AF65-F5344CB8AC3E}">
        <p14:creationId xmlns:p14="http://schemas.microsoft.com/office/powerpoint/2010/main" val="65907494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251520" y="188640"/>
            <a:ext cx="8229600" cy="5904656"/>
          </a:xfrm>
        </p:spPr>
        <p:txBody>
          <a:bodyPr>
            <a:normAutofit/>
          </a:bodyPr>
          <a:lstStyle/>
          <a:p>
            <a:pPr algn="ctr">
              <a:buNone/>
            </a:pPr>
            <a:r>
              <a:rPr lang="it-IT" sz="8000" b="1" dirty="0" smtClean="0">
                <a:solidFill>
                  <a:srgbClr val="FF0000"/>
                </a:solidFill>
                <a:effectLst>
                  <a:outerShdw blurRad="38100" dist="38100" dir="2700000" algn="tl">
                    <a:srgbClr val="000000">
                      <a:alpha val="43137"/>
                    </a:srgbClr>
                  </a:outerShdw>
                </a:effectLst>
                <a:latin typeface="Comic Sans MS" pitchFamily="66" charset="0"/>
              </a:rPr>
              <a:t>Combustibili</a:t>
            </a:r>
          </a:p>
          <a:p>
            <a:pPr algn="ctr">
              <a:buNone/>
            </a:pPr>
            <a:r>
              <a:rPr lang="it-IT" sz="8000" b="1" dirty="0" smtClean="0">
                <a:solidFill>
                  <a:srgbClr val="FF0000"/>
                </a:solidFill>
                <a:effectLst>
                  <a:outerShdw blurRad="38100" dist="38100" dir="2700000" algn="tl">
                    <a:srgbClr val="000000">
                      <a:alpha val="43137"/>
                    </a:srgbClr>
                  </a:outerShdw>
                </a:effectLst>
                <a:latin typeface="Comic Sans MS" pitchFamily="66" charset="0"/>
              </a:rPr>
              <a:t>fossili</a:t>
            </a:r>
            <a:endParaRPr lang="it-IT" sz="8000" b="1" dirty="0">
              <a:solidFill>
                <a:srgbClr val="FF0000"/>
              </a:solidFill>
              <a:effectLst>
                <a:outerShdw blurRad="38100" dist="38100" dir="2700000" algn="tl">
                  <a:srgbClr val="000000">
                    <a:alpha val="43137"/>
                  </a:srgbClr>
                </a:outerShdw>
              </a:effectLst>
              <a:latin typeface="Comic Sans MS" pitchFamily="66" charset="0"/>
            </a:endParaRPr>
          </a:p>
        </p:txBody>
      </p:sp>
      <p:sp>
        <p:nvSpPr>
          <p:cNvPr id="4" name="CasellaDiTesto 3"/>
          <p:cNvSpPr txBox="1"/>
          <p:nvPr/>
        </p:nvSpPr>
        <p:spPr>
          <a:xfrm>
            <a:off x="1763688" y="3501008"/>
            <a:ext cx="5400600" cy="2677656"/>
          </a:xfrm>
          <a:prstGeom prst="rect">
            <a:avLst/>
          </a:prstGeom>
          <a:solidFill>
            <a:srgbClr val="FFFF00"/>
          </a:solidFill>
        </p:spPr>
        <p:txBody>
          <a:bodyPr wrap="square" rtlCol="0">
            <a:spAutoFit/>
          </a:bodyPr>
          <a:lstStyle/>
          <a:p>
            <a:pPr>
              <a:buFont typeface="Arial" pitchFamily="34" charset="0"/>
              <a:buChar char="•"/>
            </a:pPr>
            <a:r>
              <a:rPr lang="it-IT" sz="2400" dirty="0" smtClean="0">
                <a:latin typeface="Comic Sans MS" pitchFamily="66" charset="0"/>
              </a:rPr>
              <a:t> alta densità energetica</a:t>
            </a:r>
          </a:p>
          <a:p>
            <a:pPr>
              <a:buFont typeface="Arial" pitchFamily="34" charset="0"/>
              <a:buChar char="•"/>
            </a:pPr>
            <a:r>
              <a:rPr lang="it-IT" sz="2400" dirty="0" smtClean="0">
                <a:latin typeface="Comic Sans MS" pitchFamily="66" charset="0"/>
              </a:rPr>
              <a:t> facile produzione</a:t>
            </a:r>
          </a:p>
          <a:p>
            <a:pPr>
              <a:buFont typeface="Arial" pitchFamily="34" charset="0"/>
              <a:buChar char="•"/>
            </a:pPr>
            <a:r>
              <a:rPr lang="it-IT" sz="2400" dirty="0" smtClean="0">
                <a:latin typeface="Comic Sans MS" pitchFamily="66" charset="0"/>
              </a:rPr>
              <a:t> facile trasporto</a:t>
            </a:r>
          </a:p>
          <a:p>
            <a:pPr>
              <a:buFont typeface="Arial" pitchFamily="34" charset="0"/>
              <a:buChar char="•"/>
            </a:pPr>
            <a:r>
              <a:rPr lang="it-IT" sz="2400" dirty="0" smtClean="0">
                <a:latin typeface="Comic Sans MS" pitchFamily="66" charset="0"/>
              </a:rPr>
              <a:t> possibili usi molto differenti</a:t>
            </a:r>
          </a:p>
          <a:p>
            <a:endParaRPr lang="it-IT" sz="2400" dirty="0" smtClean="0">
              <a:latin typeface="Comic Sans MS" pitchFamily="66" charset="0"/>
            </a:endParaRPr>
          </a:p>
          <a:p>
            <a:r>
              <a:rPr lang="it-IT" sz="2400" b="1" dirty="0" smtClean="0">
                <a:latin typeface="Comic Sans MS" pitchFamily="66" charset="0"/>
              </a:rPr>
              <a:t>Nessuna altra sorgente può competere !!!!!</a:t>
            </a:r>
            <a:endParaRPr lang="it-IT" sz="2400" b="1" dirty="0">
              <a:latin typeface="Comic Sans MS" pitchFamily="66" charset="0"/>
            </a:endParaRPr>
          </a:p>
        </p:txBody>
      </p:sp>
      <p:sp>
        <p:nvSpPr>
          <p:cNvPr id="5" name="Segnaposto numero diapositiva 4"/>
          <p:cNvSpPr>
            <a:spLocks noGrp="1"/>
          </p:cNvSpPr>
          <p:nvPr>
            <p:ph type="sldNum" sz="quarter" idx="12"/>
          </p:nvPr>
        </p:nvSpPr>
        <p:spPr/>
        <p:txBody>
          <a:bodyPr/>
          <a:lstStyle/>
          <a:p>
            <a:fld id="{B007B441-5312-499D-93C3-6E37886527FA}" type="slidenum">
              <a:rPr lang="it-IT" smtClean="0"/>
              <a:pPr/>
              <a:t>17</a:t>
            </a:fld>
            <a:endParaRPr lang="it-IT"/>
          </a:p>
        </p:txBody>
      </p:sp>
    </p:spTree>
    <p:extLst>
      <p:ext uri="{BB962C8B-B14F-4D97-AF65-F5344CB8AC3E}">
        <p14:creationId xmlns:p14="http://schemas.microsoft.com/office/powerpoint/2010/main" val="685191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lide(fromBottom)">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2"/>
          <p:cNvSpPr/>
          <p:nvPr/>
        </p:nvSpPr>
        <p:spPr>
          <a:xfrm>
            <a:off x="0" y="116632"/>
            <a:ext cx="9144000" cy="6463308"/>
          </a:xfrm>
          <a:prstGeom prst="rect">
            <a:avLst/>
          </a:prstGeom>
        </p:spPr>
        <p:txBody>
          <a:bodyPr wrap="square">
            <a:spAutoFit/>
          </a:bodyPr>
          <a:lstStyle/>
          <a:p>
            <a:r>
              <a:rPr lang="en-US" dirty="0" smtClean="0"/>
              <a:t>The mechanical arrangement of the PHWR, which places most of the moderator at lower temperatures, is particularly efficient because the resulting thermal neutrons are "more thermal" than in traditional designs, where the moderator normally runs hot. This means that a PHWR is not only able to "burn" natural uranium and other fuels, but tends to do so more efficiently as well.</a:t>
            </a:r>
          </a:p>
          <a:p>
            <a:endParaRPr lang="en-US" dirty="0" smtClean="0"/>
          </a:p>
          <a:p>
            <a:r>
              <a:rPr lang="en-US" b="1" dirty="0" smtClean="0"/>
              <a:t>Drawbacks</a:t>
            </a:r>
          </a:p>
          <a:p>
            <a:r>
              <a:rPr lang="en-US" dirty="0" smtClean="0"/>
              <a:t>Heavy water generally costs hundreds of dollars per kilogram, though this is a trade-off against reduced fuel costs. It is also notable that the reduced energy content of natural uranium as compared to enriched uranium necessitates more frequent replacement of fuel; this is normally accomplished by use of an on-power </a:t>
            </a:r>
            <a:r>
              <a:rPr lang="en-US" dirty="0" err="1" smtClean="0"/>
              <a:t>refuelling</a:t>
            </a:r>
            <a:r>
              <a:rPr lang="en-US" dirty="0" smtClean="0"/>
              <a:t> system. The increased rate of fuel movement through the reactor also results in higher volumes of </a:t>
            </a:r>
            <a:r>
              <a:rPr lang="en-US" dirty="0" smtClean="0">
                <a:hlinkClick r:id="rId2" action="ppaction://hlinkfile" tooltip="Spent fuel"/>
              </a:rPr>
              <a:t>spent fuel</a:t>
            </a:r>
            <a:r>
              <a:rPr lang="en-US" dirty="0" smtClean="0"/>
              <a:t> than in reactors employing enriched uranium; however, as the </a:t>
            </a:r>
            <a:r>
              <a:rPr lang="en-US" dirty="0" err="1" smtClean="0"/>
              <a:t>unenriched</a:t>
            </a:r>
            <a:r>
              <a:rPr lang="en-US" dirty="0" smtClean="0"/>
              <a:t> fuel was less reactive, the heat generated is less, allowing the spent fuel to be stored much more compactly.</a:t>
            </a:r>
            <a:r>
              <a:rPr lang="en-US" baseline="30000" dirty="0" smtClean="0">
                <a:hlinkClick r:id="" action="ppaction://hlinkfile"/>
              </a:rPr>
              <a:t>[1]</a:t>
            </a:r>
            <a:endParaRPr lang="en-US" baseline="30000" dirty="0" smtClean="0"/>
          </a:p>
          <a:p>
            <a:endParaRPr lang="en-US" dirty="0" smtClean="0"/>
          </a:p>
          <a:p>
            <a:r>
              <a:rPr lang="en-US" b="1" dirty="0" smtClean="0"/>
              <a:t>Nuclear Proliferation</a:t>
            </a:r>
          </a:p>
          <a:p>
            <a:r>
              <a:rPr lang="en-US" dirty="0" smtClean="0"/>
              <a:t>Opponents of heavy water reactors suggest that such reactors pose a much greater risk of </a:t>
            </a:r>
            <a:r>
              <a:rPr lang="en-US" dirty="0" smtClean="0">
                <a:hlinkClick r:id="rId3" action="ppaction://hlinkfile" tooltip="Nuclear proliferation"/>
              </a:rPr>
              <a:t>nuclear proliferation</a:t>
            </a:r>
            <a:r>
              <a:rPr lang="en-US" dirty="0" smtClean="0"/>
              <a:t> because of two characteristics: (1) they use </a:t>
            </a:r>
            <a:r>
              <a:rPr lang="en-US" dirty="0" err="1" smtClean="0"/>
              <a:t>unenriched</a:t>
            </a:r>
            <a:r>
              <a:rPr lang="en-US" dirty="0" smtClean="0"/>
              <a:t> uranium as fuel, the acquisition of which is free from supervision of international institutions on uranium </a:t>
            </a:r>
            <a:r>
              <a:rPr lang="en-US" dirty="0" err="1" smtClean="0"/>
              <a:t>enrichement</a:t>
            </a:r>
            <a:r>
              <a:rPr lang="en-US" dirty="0" smtClean="0"/>
              <a:t>. (2) they produce more </a:t>
            </a:r>
            <a:r>
              <a:rPr lang="en-US" dirty="0" smtClean="0">
                <a:hlinkClick r:id="rId4" action="ppaction://hlinkfile" tooltip="Plutonium"/>
              </a:rPr>
              <a:t>plutonium</a:t>
            </a:r>
            <a:r>
              <a:rPr lang="en-US" dirty="0" smtClean="0"/>
              <a:t> and </a:t>
            </a:r>
            <a:r>
              <a:rPr lang="en-US" dirty="0" smtClean="0">
                <a:hlinkClick r:id="rId5" action="ppaction://hlinkfile" tooltip="Tritium"/>
              </a:rPr>
              <a:t>tritium</a:t>
            </a:r>
            <a:r>
              <a:rPr lang="en-US" dirty="0" smtClean="0"/>
              <a:t> as by-products than light water reactors, these are hazardous radioactive substances that can be used in the production of modern nuclear weapons such as fission, boosted fission, and neutron bombs as well as the primary stages of thermonuclear weapons. </a:t>
            </a:r>
            <a:endParaRPr lang="en-US" dirty="0"/>
          </a:p>
        </p:txBody>
      </p:sp>
      <p:sp>
        <p:nvSpPr>
          <p:cNvPr id="4" name="Segnaposto numero diapositiva 3"/>
          <p:cNvSpPr>
            <a:spLocks noGrp="1"/>
          </p:cNvSpPr>
          <p:nvPr>
            <p:ph type="sldNum" sz="quarter" idx="12"/>
          </p:nvPr>
        </p:nvSpPr>
        <p:spPr/>
        <p:txBody>
          <a:bodyPr/>
          <a:lstStyle/>
          <a:p>
            <a:fld id="{B007B441-5312-499D-93C3-6E37886527FA}" type="slidenum">
              <a:rPr lang="it-IT" smtClean="0"/>
              <a:pPr/>
              <a:t>170</a:t>
            </a:fld>
            <a:endParaRPr lang="it-IT"/>
          </a:p>
        </p:txBody>
      </p:sp>
    </p:spTree>
  </p:cSld>
  <p:clrMapOvr>
    <a:masterClrMapping/>
  </p:clrMapOvr>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395536" y="2492896"/>
            <a:ext cx="8229600" cy="1354162"/>
          </a:xfrm>
        </p:spPr>
        <p:txBody>
          <a:bodyPr>
            <a:noAutofit/>
          </a:bodyPr>
          <a:lstStyle/>
          <a:p>
            <a:r>
              <a:rPr lang="it-IT" sz="9600" b="1" dirty="0" smtClean="0">
                <a:solidFill>
                  <a:srgbClr val="FF0000"/>
                </a:solidFill>
              </a:rPr>
              <a:t>Vento</a:t>
            </a:r>
            <a:endParaRPr lang="it-IT" sz="9600" b="1" dirty="0">
              <a:solidFill>
                <a:srgbClr val="FF0000"/>
              </a:solidFill>
            </a:endParaRPr>
          </a:p>
        </p:txBody>
      </p:sp>
      <p:sp>
        <p:nvSpPr>
          <p:cNvPr id="4" name="Segnaposto numero diapositiva 3"/>
          <p:cNvSpPr>
            <a:spLocks noGrp="1"/>
          </p:cNvSpPr>
          <p:nvPr>
            <p:ph type="sldNum" sz="quarter" idx="12"/>
          </p:nvPr>
        </p:nvSpPr>
        <p:spPr/>
        <p:txBody>
          <a:bodyPr/>
          <a:lstStyle/>
          <a:p>
            <a:fld id="{B007B441-5312-499D-93C3-6E37886527FA}" type="slidenum">
              <a:rPr lang="it-IT" smtClean="0"/>
              <a:pPr/>
              <a:t>171</a:t>
            </a:fld>
            <a:endParaRPr lang="it-IT"/>
          </a:p>
        </p:txBody>
      </p:sp>
    </p:spTree>
    <p:extLst>
      <p:ext uri="{BB962C8B-B14F-4D97-AF65-F5344CB8AC3E}">
        <p14:creationId xmlns:p14="http://schemas.microsoft.com/office/powerpoint/2010/main" val="728335382"/>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67544" y="0"/>
            <a:ext cx="8472518" cy="1214446"/>
          </a:xfrm>
        </p:spPr>
        <p:txBody>
          <a:bodyPr>
            <a:noAutofit/>
          </a:bodyPr>
          <a:lstStyle/>
          <a:p>
            <a:r>
              <a:rPr lang="it-IT" sz="3600" b="1" dirty="0" smtClean="0">
                <a:solidFill>
                  <a:srgbClr val="FF0000"/>
                </a:solidFill>
                <a:effectLst>
                  <a:outerShdw blurRad="38100" dist="38100" dir="2700000" algn="tl">
                    <a:srgbClr val="000000">
                      <a:alpha val="43137"/>
                    </a:srgbClr>
                  </a:outerShdw>
                </a:effectLst>
              </a:rPr>
              <a:t>Luglio 2009: la </a:t>
            </a:r>
            <a:r>
              <a:rPr lang="it-IT" sz="3600" b="1" dirty="0">
                <a:solidFill>
                  <a:srgbClr val="FF0000"/>
                </a:solidFill>
                <a:effectLst>
                  <a:outerShdw blurRad="38100" dist="38100" dir="2700000" algn="tl">
                    <a:srgbClr val="000000">
                      <a:alpha val="43137"/>
                    </a:srgbClr>
                  </a:outerShdw>
                </a:effectLst>
              </a:rPr>
              <a:t>G</a:t>
            </a:r>
            <a:r>
              <a:rPr lang="it-IT" sz="3600" b="1" dirty="0" smtClean="0">
                <a:solidFill>
                  <a:srgbClr val="FF0000"/>
                </a:solidFill>
                <a:effectLst>
                  <a:outerShdw blurRad="38100" dist="38100" dir="2700000" algn="tl">
                    <a:srgbClr val="000000">
                      <a:alpha val="43137"/>
                    </a:srgbClr>
                  </a:outerShdw>
                </a:effectLst>
              </a:rPr>
              <a:t>ermania costruisce la più grande </a:t>
            </a:r>
            <a:r>
              <a:rPr lang="it-IT" sz="3600" b="1" dirty="0" err="1" smtClean="0">
                <a:solidFill>
                  <a:srgbClr val="FF0000"/>
                </a:solidFill>
                <a:effectLst>
                  <a:outerShdw blurRad="38100" dist="38100" dir="2700000" algn="tl">
                    <a:srgbClr val="000000">
                      <a:alpha val="43137"/>
                    </a:srgbClr>
                  </a:outerShdw>
                </a:effectLst>
              </a:rPr>
              <a:t>tuirbina</a:t>
            </a:r>
            <a:r>
              <a:rPr lang="it-IT" sz="3600" b="1" dirty="0" smtClean="0">
                <a:solidFill>
                  <a:srgbClr val="FF0000"/>
                </a:solidFill>
                <a:effectLst>
                  <a:outerShdw blurRad="38100" dist="38100" dir="2700000" algn="tl">
                    <a:srgbClr val="000000">
                      <a:alpha val="43137"/>
                    </a:srgbClr>
                  </a:outerShdw>
                </a:effectLst>
              </a:rPr>
              <a:t> del mondo</a:t>
            </a:r>
            <a:endParaRPr lang="it-IT" sz="3600" b="1" dirty="0">
              <a:solidFill>
                <a:srgbClr val="FF0000"/>
              </a:solidFill>
              <a:effectLst>
                <a:outerShdw blurRad="38100" dist="38100" dir="2700000" algn="tl">
                  <a:srgbClr val="000000">
                    <a:alpha val="43137"/>
                  </a:srgbClr>
                </a:outerShdw>
              </a:effectLst>
            </a:endParaRPr>
          </a:p>
        </p:txBody>
      </p:sp>
      <p:pic>
        <p:nvPicPr>
          <p:cNvPr id="6" name="Immagine 5" descr="1332_5M_Heli1_final.jpg"/>
          <p:cNvPicPr>
            <a:picLocks noChangeAspect="1"/>
          </p:cNvPicPr>
          <p:nvPr/>
        </p:nvPicPr>
        <p:blipFill>
          <a:blip r:embed="rId2" cstate="print"/>
          <a:stretch>
            <a:fillRect/>
          </a:stretch>
        </p:blipFill>
        <p:spPr>
          <a:xfrm>
            <a:off x="-32" y="1266603"/>
            <a:ext cx="5286412" cy="5591397"/>
          </a:xfrm>
          <a:prstGeom prst="rect">
            <a:avLst/>
          </a:prstGeom>
        </p:spPr>
      </p:pic>
      <p:sp>
        <p:nvSpPr>
          <p:cNvPr id="7" name="CasellaDiTesto 6"/>
          <p:cNvSpPr txBox="1"/>
          <p:nvPr/>
        </p:nvSpPr>
        <p:spPr>
          <a:xfrm>
            <a:off x="4827295" y="4145012"/>
            <a:ext cx="4209201" cy="2308324"/>
          </a:xfrm>
          <a:prstGeom prst="rect">
            <a:avLst/>
          </a:prstGeom>
          <a:solidFill>
            <a:srgbClr val="FFFF00"/>
          </a:solidFill>
        </p:spPr>
        <p:txBody>
          <a:bodyPr wrap="square" rtlCol="0">
            <a:spAutoFit/>
          </a:bodyPr>
          <a:lstStyle/>
          <a:p>
            <a:r>
              <a:rPr lang="it-IT" sz="2400" dirty="0" smtClean="0"/>
              <a:t>5 MW potenza, 120 m  di altezza</a:t>
            </a:r>
          </a:p>
          <a:p>
            <a:r>
              <a:rPr lang="it-IT" sz="2400" dirty="0" smtClean="0"/>
              <a:t>Off </a:t>
            </a:r>
            <a:r>
              <a:rPr lang="it-IT" sz="2400" dirty="0" err="1" smtClean="0"/>
              <a:t>shore</a:t>
            </a:r>
            <a:r>
              <a:rPr lang="it-IT" sz="2400" dirty="0" smtClean="0"/>
              <a:t>, capacità 35% </a:t>
            </a:r>
          </a:p>
          <a:p>
            <a:r>
              <a:rPr lang="it-IT" sz="2400" dirty="0" smtClean="0"/>
              <a:t>30.000   pale come questa</a:t>
            </a:r>
          </a:p>
          <a:p>
            <a:r>
              <a:rPr lang="it-IT" sz="2400" dirty="0" smtClean="0"/>
              <a:t>corrispondono</a:t>
            </a:r>
          </a:p>
          <a:p>
            <a:r>
              <a:rPr lang="it-IT" sz="2400" dirty="0" smtClean="0"/>
              <a:t>Alla potenza italiana di picco </a:t>
            </a:r>
          </a:p>
          <a:p>
            <a:r>
              <a:rPr lang="it-IT" sz="2400" dirty="0" smtClean="0"/>
              <a:t>(massima richiesta:</a:t>
            </a:r>
            <a:r>
              <a:rPr lang="it-IT" sz="2400" dirty="0"/>
              <a:t> </a:t>
            </a:r>
            <a:r>
              <a:rPr lang="it-IT" sz="2400" dirty="0" smtClean="0"/>
              <a:t>55 GW)</a:t>
            </a:r>
            <a:endParaRPr lang="it-IT" sz="2400" dirty="0"/>
          </a:p>
        </p:txBody>
      </p:sp>
      <p:sp>
        <p:nvSpPr>
          <p:cNvPr id="5" name="CasellaDiTesto 4"/>
          <p:cNvSpPr txBox="1"/>
          <p:nvPr/>
        </p:nvSpPr>
        <p:spPr>
          <a:xfrm>
            <a:off x="5318850" y="1630045"/>
            <a:ext cx="3675558" cy="954107"/>
          </a:xfrm>
          <a:prstGeom prst="rect">
            <a:avLst/>
          </a:prstGeom>
          <a:solidFill>
            <a:schemeClr val="accent1">
              <a:lumMod val="20000"/>
              <a:lumOff val="80000"/>
            </a:schemeClr>
          </a:solidFill>
        </p:spPr>
        <p:txBody>
          <a:bodyPr wrap="none" rtlCol="0">
            <a:spAutoFit/>
          </a:bodyPr>
          <a:lstStyle/>
          <a:p>
            <a:r>
              <a:rPr lang="it-IT" sz="2800" b="1" dirty="0" smtClean="0">
                <a:solidFill>
                  <a:srgbClr val="002060"/>
                </a:solidFill>
                <a:effectLst>
                  <a:outerShdw blurRad="38100" dist="38100" dir="2700000" algn="tl">
                    <a:srgbClr val="000000">
                      <a:alpha val="43137"/>
                    </a:srgbClr>
                  </a:outerShdw>
                </a:effectLst>
              </a:rPr>
              <a:t>In costruzione, lavorerà</a:t>
            </a:r>
          </a:p>
          <a:p>
            <a:r>
              <a:rPr lang="it-IT" sz="2800" b="1" dirty="0" smtClean="0">
                <a:solidFill>
                  <a:srgbClr val="002060"/>
                </a:solidFill>
                <a:effectLst>
                  <a:outerShdw blurRad="38100" dist="38100" dir="2700000" algn="tl">
                    <a:srgbClr val="000000">
                      <a:alpha val="43137"/>
                    </a:srgbClr>
                  </a:outerShdw>
                </a:effectLst>
              </a:rPr>
              <a:t>Sul mare</a:t>
            </a:r>
            <a:endParaRPr lang="it-IT" sz="2800" b="1" dirty="0">
              <a:solidFill>
                <a:srgbClr val="002060"/>
              </a:solidFill>
              <a:effectLst>
                <a:outerShdw blurRad="38100" dist="38100" dir="2700000" algn="tl">
                  <a:srgbClr val="000000">
                    <a:alpha val="43137"/>
                  </a:srgbClr>
                </a:outerShdw>
              </a:effectLst>
            </a:endParaRPr>
          </a:p>
        </p:txBody>
      </p:sp>
      <p:sp>
        <p:nvSpPr>
          <p:cNvPr id="8" name="Segnaposto numero diapositiva 7"/>
          <p:cNvSpPr>
            <a:spLocks noGrp="1"/>
          </p:cNvSpPr>
          <p:nvPr>
            <p:ph type="sldNum" sz="quarter" idx="12"/>
          </p:nvPr>
        </p:nvSpPr>
        <p:spPr/>
        <p:txBody>
          <a:bodyPr/>
          <a:lstStyle/>
          <a:p>
            <a:fld id="{B007B441-5312-499D-93C3-6E37886527FA}" type="slidenum">
              <a:rPr lang="it-IT" smtClean="0"/>
              <a:pPr/>
              <a:t>172</a:t>
            </a:fld>
            <a:endParaRPr lang="it-IT"/>
          </a:p>
        </p:txBody>
      </p:sp>
    </p:spTree>
    <p:extLst>
      <p:ext uri="{BB962C8B-B14F-4D97-AF65-F5344CB8AC3E}">
        <p14:creationId xmlns:p14="http://schemas.microsoft.com/office/powerpoint/2010/main" val="3973827101"/>
      </p:ext>
    </p:extLst>
  </p:cSld>
  <p:clrMapOvr>
    <a:masterClrMapping/>
  </p:clrMapOvr>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descr="gearbox,_rotor_shaft_and_brake_assembly.jpg"/>
          <p:cNvPicPr>
            <a:picLocks noGrp="1" noChangeAspect="1"/>
          </p:cNvPicPr>
          <p:nvPr>
            <p:ph idx="1"/>
          </p:nvPr>
        </p:nvPicPr>
        <p:blipFill>
          <a:blip r:embed="rId3" cstate="print"/>
          <a:stretch>
            <a:fillRect/>
          </a:stretch>
        </p:blipFill>
        <p:spPr>
          <a:xfrm>
            <a:off x="323528" y="260648"/>
            <a:ext cx="5568618" cy="4176464"/>
          </a:xfrm>
        </p:spPr>
      </p:pic>
      <p:sp>
        <p:nvSpPr>
          <p:cNvPr id="3" name="Segnaposto numero diapositiva 2"/>
          <p:cNvSpPr>
            <a:spLocks noGrp="1"/>
          </p:cNvSpPr>
          <p:nvPr>
            <p:ph type="sldNum" sz="quarter" idx="12"/>
          </p:nvPr>
        </p:nvSpPr>
        <p:spPr/>
        <p:txBody>
          <a:bodyPr/>
          <a:lstStyle/>
          <a:p>
            <a:fld id="{B007B441-5312-499D-93C3-6E37886527FA}" type="slidenum">
              <a:rPr lang="it-IT" smtClean="0"/>
              <a:pPr/>
              <a:t>173</a:t>
            </a:fld>
            <a:endParaRPr lang="it-IT"/>
          </a:p>
        </p:txBody>
      </p:sp>
      <p:graphicFrame>
        <p:nvGraphicFramePr>
          <p:cNvPr id="5" name="Oggetto 4"/>
          <p:cNvGraphicFramePr>
            <a:graphicFrameLocks noChangeAspect="1"/>
          </p:cNvGraphicFramePr>
          <p:nvPr>
            <p:extLst>
              <p:ext uri="{D42A27DB-BD31-4B8C-83A1-F6EECF244321}">
                <p14:modId xmlns:p14="http://schemas.microsoft.com/office/powerpoint/2010/main" val="1497077916"/>
              </p:ext>
            </p:extLst>
          </p:nvPr>
        </p:nvGraphicFramePr>
        <p:xfrm>
          <a:off x="250825" y="4581525"/>
          <a:ext cx="3311525" cy="1079500"/>
        </p:xfrm>
        <a:graphic>
          <a:graphicData uri="http://schemas.openxmlformats.org/presentationml/2006/ole">
            <mc:AlternateContent xmlns:mc="http://schemas.openxmlformats.org/markup-compatibility/2006">
              <mc:Choice xmlns:v="urn:schemas-microsoft-com:vml" Requires="v">
                <p:oleObj spid="_x0000_s338095" name="Equazione" r:id="rId4" imgW="1206360" imgH="393480" progId="Equation.3">
                  <p:embed/>
                </p:oleObj>
              </mc:Choice>
              <mc:Fallback>
                <p:oleObj name="Equazione" r:id="rId4" imgW="1206360" imgH="393480" progId="Equation.3">
                  <p:embed/>
                  <p:pic>
                    <p:nvPicPr>
                      <p:cNvPr id="0" name=""/>
                      <p:cNvPicPr>
                        <a:picLocks noChangeAspect="1" noChangeArrowheads="1"/>
                      </p:cNvPicPr>
                      <p:nvPr/>
                    </p:nvPicPr>
                    <p:blipFill>
                      <a:blip r:embed="rId5"/>
                      <a:srcRect/>
                      <a:stretch>
                        <a:fillRect/>
                      </a:stretch>
                    </p:blipFill>
                    <p:spPr bwMode="auto">
                      <a:xfrm>
                        <a:off x="250825" y="4581525"/>
                        <a:ext cx="3311525" cy="1079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 name="Oggetto 5"/>
          <p:cNvGraphicFramePr>
            <a:graphicFrameLocks noChangeAspect="1"/>
          </p:cNvGraphicFramePr>
          <p:nvPr/>
        </p:nvGraphicFramePr>
        <p:xfrm>
          <a:off x="4514850" y="3321050"/>
          <a:ext cx="114300" cy="215900"/>
        </p:xfrm>
        <a:graphic>
          <a:graphicData uri="http://schemas.openxmlformats.org/presentationml/2006/ole">
            <mc:AlternateContent xmlns:mc="http://schemas.openxmlformats.org/markup-compatibility/2006">
              <mc:Choice xmlns:v="urn:schemas-microsoft-com:vml" Requires="v">
                <p:oleObj spid="_x0000_s338096" name="Equazione" r:id="rId6" imgW="114120" imgH="215640" progId="Equation.3">
                  <p:embed/>
                </p:oleObj>
              </mc:Choice>
              <mc:Fallback>
                <p:oleObj name="Equazione" r:id="rId6" imgW="114120" imgH="21564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14850" y="3321050"/>
                        <a:ext cx="114300" cy="2159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CasellaDiTesto 6"/>
          <p:cNvSpPr txBox="1"/>
          <p:nvPr/>
        </p:nvSpPr>
        <p:spPr>
          <a:xfrm>
            <a:off x="3563888" y="4869160"/>
            <a:ext cx="4963218" cy="830997"/>
          </a:xfrm>
          <a:prstGeom prst="rect">
            <a:avLst/>
          </a:prstGeom>
          <a:noFill/>
        </p:spPr>
        <p:txBody>
          <a:bodyPr wrap="none" rtlCol="0">
            <a:spAutoFit/>
          </a:bodyPr>
          <a:lstStyle/>
          <a:p>
            <a:r>
              <a:rPr lang="it-IT" sz="2400" i="1" dirty="0" smtClean="0">
                <a:latin typeface="Times New Roman" pitchFamily="18" charset="0"/>
                <a:cs typeface="Times New Roman" pitchFamily="18" charset="0"/>
                <a:sym typeface="Wingdings" pitchFamily="2" charset="2"/>
              </a:rPr>
              <a:t></a:t>
            </a:r>
            <a:r>
              <a:rPr lang="it-IT" sz="2400" i="1" dirty="0" smtClean="0">
                <a:latin typeface="Times New Roman" pitchFamily="18" charset="0"/>
                <a:cs typeface="Times New Roman" pitchFamily="18" charset="0"/>
              </a:rPr>
              <a:t>S=</a:t>
            </a:r>
            <a:r>
              <a:rPr lang="it-IT" sz="2400" dirty="0" smtClean="0">
                <a:latin typeface="Times New Roman" pitchFamily="18" charset="0"/>
                <a:cs typeface="Times New Roman" pitchFamily="18" charset="0"/>
              </a:rPr>
              <a:t>1000</a:t>
            </a:r>
            <a:r>
              <a:rPr lang="it-IT" sz="2400" i="1" dirty="0" smtClean="0">
                <a:latin typeface="Times New Roman" pitchFamily="18" charset="0"/>
                <a:cs typeface="Times New Roman" pitchFamily="18" charset="0"/>
              </a:rPr>
              <a:t> m</a:t>
            </a:r>
            <a:r>
              <a:rPr lang="it-IT" sz="2400" i="1" baseline="30000" dirty="0" smtClean="0">
                <a:latin typeface="Times New Roman" pitchFamily="18" charset="0"/>
                <a:cs typeface="Times New Roman" pitchFamily="18" charset="0"/>
              </a:rPr>
              <a:t>2 </a:t>
            </a:r>
            <a:r>
              <a:rPr lang="it-IT" sz="2400" i="1" dirty="0" smtClean="0">
                <a:latin typeface="Times New Roman" pitchFamily="18" charset="0"/>
                <a:cs typeface="Times New Roman" pitchFamily="18" charset="0"/>
              </a:rPr>
              <a:t> </a:t>
            </a:r>
            <a:r>
              <a:rPr lang="it-IT" sz="2400" i="1" dirty="0" smtClean="0">
                <a:latin typeface="Times New Roman" pitchFamily="18" charset="0"/>
                <a:cs typeface="Times New Roman" pitchFamily="18" charset="0"/>
                <a:sym typeface="Wingdings" pitchFamily="2" charset="2"/>
              </a:rPr>
              <a:t>  </a:t>
            </a:r>
            <a:r>
              <a:rPr lang="it-IT" sz="2400" dirty="0" smtClean="0">
                <a:latin typeface="Times New Roman" pitchFamily="18" charset="0"/>
                <a:cs typeface="Times New Roman" pitchFamily="18" charset="0"/>
                <a:sym typeface="Wingdings" pitchFamily="2" charset="2"/>
              </a:rPr>
              <a:t>3</a:t>
            </a:r>
            <a:r>
              <a:rPr lang="it-IT" sz="2400" i="1" dirty="0" smtClean="0">
                <a:latin typeface="Times New Roman" pitchFamily="18" charset="0"/>
                <a:cs typeface="Times New Roman" pitchFamily="18" charset="0"/>
                <a:sym typeface="Wingdings" pitchFamily="2" charset="2"/>
              </a:rPr>
              <a:t> W/m</a:t>
            </a:r>
            <a:r>
              <a:rPr lang="it-IT" sz="2400" i="1" baseline="30000" dirty="0" smtClean="0">
                <a:latin typeface="Times New Roman" pitchFamily="18" charset="0"/>
                <a:cs typeface="Times New Roman" pitchFamily="18" charset="0"/>
                <a:sym typeface="Wingdings" pitchFamily="2" charset="2"/>
              </a:rPr>
              <a:t>2</a:t>
            </a:r>
            <a:r>
              <a:rPr lang="it-IT" sz="2400" i="1" dirty="0" smtClean="0">
                <a:latin typeface="Times New Roman" pitchFamily="18" charset="0"/>
                <a:cs typeface="Times New Roman" pitchFamily="18" charset="0"/>
                <a:sym typeface="Wingdings" pitchFamily="2" charset="2"/>
              </a:rPr>
              <a:t> </a:t>
            </a:r>
            <a:r>
              <a:rPr lang="it-IT" sz="2400" i="1" dirty="0" err="1" smtClean="0">
                <a:latin typeface="Times New Roman" pitchFamily="18" charset="0"/>
                <a:cs typeface="Times New Roman" pitchFamily="18" charset="0"/>
                <a:sym typeface="Wingdings" pitchFamily="2" charset="2"/>
              </a:rPr>
              <a:t>with</a:t>
            </a:r>
            <a:r>
              <a:rPr lang="it-IT" sz="2400" i="1" dirty="0" smtClean="0">
                <a:latin typeface="Times New Roman" pitchFamily="18" charset="0"/>
                <a:cs typeface="Times New Roman" pitchFamily="18" charset="0"/>
                <a:sym typeface="Wingdings" pitchFamily="2" charset="2"/>
              </a:rPr>
              <a:t> </a:t>
            </a:r>
            <a:r>
              <a:rPr lang="it-IT" sz="2400" dirty="0" smtClean="0">
                <a:latin typeface="Times New Roman" pitchFamily="18" charset="0"/>
                <a:cs typeface="Times New Roman" pitchFamily="18" charset="0"/>
                <a:sym typeface="Wingdings" pitchFamily="2" charset="2"/>
              </a:rPr>
              <a:t>10 </a:t>
            </a:r>
            <a:r>
              <a:rPr lang="it-IT" sz="2400" i="1" dirty="0" smtClean="0">
                <a:latin typeface="Times New Roman" pitchFamily="18" charset="0"/>
                <a:cs typeface="Times New Roman" pitchFamily="18" charset="0"/>
                <a:sym typeface="Wingdings" pitchFamily="2" charset="2"/>
              </a:rPr>
              <a:t>m/s</a:t>
            </a:r>
          </a:p>
          <a:p>
            <a:r>
              <a:rPr lang="it-IT" sz="2400" i="1" dirty="0" smtClean="0">
                <a:latin typeface="Times New Roman" pitchFamily="18" charset="0"/>
                <a:cs typeface="Times New Roman" pitchFamily="18" charset="0"/>
                <a:sym typeface="Wingdings" pitchFamily="2" charset="2"/>
              </a:rPr>
              <a:t>                             </a:t>
            </a:r>
            <a:r>
              <a:rPr lang="it-IT" sz="2400" dirty="0" smtClean="0">
                <a:latin typeface="Times New Roman" pitchFamily="18" charset="0"/>
                <a:cs typeface="Times New Roman" pitchFamily="18" charset="0"/>
                <a:sym typeface="Wingdings" pitchFamily="2" charset="2"/>
              </a:rPr>
              <a:t>25 </a:t>
            </a:r>
            <a:r>
              <a:rPr lang="it-IT" sz="2400" i="1" dirty="0" smtClean="0">
                <a:latin typeface="Times New Roman" pitchFamily="18" charset="0"/>
                <a:cs typeface="Times New Roman" pitchFamily="18" charset="0"/>
                <a:sym typeface="Wingdings" pitchFamily="2" charset="2"/>
              </a:rPr>
              <a:t>W/m</a:t>
            </a:r>
            <a:r>
              <a:rPr lang="it-IT" sz="2400" i="1" baseline="30000" dirty="0" smtClean="0">
                <a:latin typeface="Times New Roman" pitchFamily="18" charset="0"/>
                <a:cs typeface="Times New Roman" pitchFamily="18" charset="0"/>
                <a:sym typeface="Wingdings" pitchFamily="2" charset="2"/>
              </a:rPr>
              <a:t>2</a:t>
            </a:r>
            <a:r>
              <a:rPr lang="it-IT" sz="2400" i="1" dirty="0" smtClean="0">
                <a:latin typeface="Times New Roman" pitchFamily="18" charset="0"/>
                <a:cs typeface="Times New Roman" pitchFamily="18" charset="0"/>
                <a:sym typeface="Wingdings" pitchFamily="2" charset="2"/>
              </a:rPr>
              <a:t> </a:t>
            </a:r>
            <a:r>
              <a:rPr lang="it-IT" sz="2400" i="1" dirty="0" err="1" smtClean="0">
                <a:latin typeface="Times New Roman" pitchFamily="18" charset="0"/>
                <a:cs typeface="Times New Roman" pitchFamily="18" charset="0"/>
                <a:sym typeface="Wingdings" pitchFamily="2" charset="2"/>
              </a:rPr>
              <a:t>with</a:t>
            </a:r>
            <a:r>
              <a:rPr lang="it-IT" sz="2400" i="1" dirty="0" smtClean="0">
                <a:latin typeface="Times New Roman" pitchFamily="18" charset="0"/>
                <a:cs typeface="Times New Roman" pitchFamily="18" charset="0"/>
                <a:sym typeface="Wingdings" pitchFamily="2" charset="2"/>
              </a:rPr>
              <a:t> </a:t>
            </a:r>
            <a:r>
              <a:rPr lang="it-IT" sz="2400" dirty="0" smtClean="0">
                <a:latin typeface="Times New Roman" pitchFamily="18" charset="0"/>
                <a:cs typeface="Times New Roman" pitchFamily="18" charset="0"/>
                <a:sym typeface="Wingdings" pitchFamily="2" charset="2"/>
              </a:rPr>
              <a:t>20</a:t>
            </a:r>
            <a:r>
              <a:rPr lang="it-IT" sz="2400" i="1" dirty="0" smtClean="0">
                <a:latin typeface="Times New Roman" pitchFamily="18" charset="0"/>
                <a:cs typeface="Times New Roman" pitchFamily="18" charset="0"/>
                <a:sym typeface="Wingdings" pitchFamily="2" charset="2"/>
              </a:rPr>
              <a:t> m/s</a:t>
            </a:r>
            <a:endParaRPr lang="en-US" sz="2400" i="1" dirty="0">
              <a:latin typeface="Times New Roman" pitchFamily="18" charset="0"/>
              <a:cs typeface="Times New Roman" pitchFamily="18" charset="0"/>
            </a:endParaRPr>
          </a:p>
        </p:txBody>
      </p:sp>
      <p:cxnSp>
        <p:nvCxnSpPr>
          <p:cNvPr id="9" name="Connettore 2 8"/>
          <p:cNvCxnSpPr/>
          <p:nvPr/>
        </p:nvCxnSpPr>
        <p:spPr>
          <a:xfrm>
            <a:off x="6156176" y="1124744"/>
            <a:ext cx="720080" cy="0"/>
          </a:xfrm>
          <a:prstGeom prst="straightConnector1">
            <a:avLst/>
          </a:prstGeom>
          <a:ln w="76200">
            <a:tailEnd type="arrow"/>
          </a:ln>
        </p:spPr>
        <p:style>
          <a:lnRef idx="1">
            <a:schemeClr val="accent1"/>
          </a:lnRef>
          <a:fillRef idx="0">
            <a:schemeClr val="accent1"/>
          </a:fillRef>
          <a:effectRef idx="0">
            <a:schemeClr val="accent1"/>
          </a:effectRef>
          <a:fontRef idx="minor">
            <a:schemeClr val="tx1"/>
          </a:fontRef>
        </p:style>
      </p:cxnSp>
      <p:sp>
        <p:nvSpPr>
          <p:cNvPr id="10" name="Cubo 9"/>
          <p:cNvSpPr/>
          <p:nvPr/>
        </p:nvSpPr>
        <p:spPr>
          <a:xfrm>
            <a:off x="7092280" y="836712"/>
            <a:ext cx="1512168" cy="648072"/>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22211" name="Object 3"/>
          <p:cNvGraphicFramePr>
            <a:graphicFrameLocks noChangeAspect="1"/>
          </p:cNvGraphicFramePr>
          <p:nvPr/>
        </p:nvGraphicFramePr>
        <p:xfrm>
          <a:off x="5878513" y="260648"/>
          <a:ext cx="998537" cy="720725"/>
        </p:xfrm>
        <a:graphic>
          <a:graphicData uri="http://schemas.openxmlformats.org/presentationml/2006/ole">
            <mc:AlternateContent xmlns:mc="http://schemas.openxmlformats.org/markup-compatibility/2006">
              <mc:Choice xmlns:v="urn:schemas-microsoft-com:vml" Requires="v">
                <p:oleObj spid="_x0000_s338097" name="Equazione" r:id="rId8" imgW="545760" imgH="393480" progId="Equation.3">
                  <p:embed/>
                </p:oleObj>
              </mc:Choice>
              <mc:Fallback>
                <p:oleObj name="Equazione" r:id="rId8" imgW="545760" imgH="393480"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878513" y="260648"/>
                        <a:ext cx="998537" cy="72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1" name="CasellaDiTesto 10"/>
          <p:cNvSpPr txBox="1"/>
          <p:nvPr/>
        </p:nvSpPr>
        <p:spPr>
          <a:xfrm>
            <a:off x="8602016" y="971436"/>
            <a:ext cx="290464" cy="369332"/>
          </a:xfrm>
          <a:prstGeom prst="rect">
            <a:avLst/>
          </a:prstGeom>
          <a:noFill/>
        </p:spPr>
        <p:txBody>
          <a:bodyPr wrap="none" rtlCol="0">
            <a:spAutoFit/>
          </a:bodyPr>
          <a:lstStyle/>
          <a:p>
            <a:r>
              <a:rPr lang="it-IT" dirty="0" smtClean="0"/>
              <a:t>S</a:t>
            </a:r>
            <a:endParaRPr lang="en-US" dirty="0"/>
          </a:p>
        </p:txBody>
      </p:sp>
      <p:sp>
        <p:nvSpPr>
          <p:cNvPr id="12" name="CasellaDiTesto 11"/>
          <p:cNvSpPr txBox="1"/>
          <p:nvPr/>
        </p:nvSpPr>
        <p:spPr>
          <a:xfrm>
            <a:off x="7431873" y="1484784"/>
            <a:ext cx="524503" cy="369332"/>
          </a:xfrm>
          <a:prstGeom prst="rect">
            <a:avLst/>
          </a:prstGeom>
          <a:noFill/>
        </p:spPr>
        <p:txBody>
          <a:bodyPr wrap="none" rtlCol="0">
            <a:spAutoFit/>
          </a:bodyPr>
          <a:lstStyle/>
          <a:p>
            <a:r>
              <a:rPr lang="it-IT" i="1" dirty="0" smtClean="0">
                <a:latin typeface="Times New Roman" pitchFamily="18" charset="0"/>
                <a:cs typeface="Times New Roman" pitchFamily="18" charset="0"/>
              </a:rPr>
              <a:t>v </a:t>
            </a:r>
            <a:r>
              <a:rPr lang="it-IT" i="1" dirty="0" err="1" smtClean="0">
                <a:latin typeface="Times New Roman" pitchFamily="18" charset="0"/>
                <a:cs typeface="Times New Roman" pitchFamily="18" charset="0"/>
              </a:rPr>
              <a:t>dt</a:t>
            </a:r>
            <a:endParaRPr lang="en-US" i="1" dirty="0">
              <a:latin typeface="Times New Roman" pitchFamily="18" charset="0"/>
              <a:cs typeface="Times New Roman" pitchFamily="18" charset="0"/>
            </a:endParaRPr>
          </a:p>
        </p:txBody>
      </p:sp>
    </p:spTree>
    <p:extLst>
      <p:ext uri="{BB962C8B-B14F-4D97-AF65-F5344CB8AC3E}">
        <p14:creationId xmlns:p14="http://schemas.microsoft.com/office/powerpoint/2010/main" val="3534216659"/>
      </p:ext>
    </p:extLst>
  </p:cSld>
  <p:clrMapOvr>
    <a:masterClrMapping/>
  </p:clrMapOvr>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ttangolo 20"/>
          <p:cNvSpPr/>
          <p:nvPr/>
        </p:nvSpPr>
        <p:spPr>
          <a:xfrm>
            <a:off x="3275856" y="1124744"/>
            <a:ext cx="3384376" cy="8640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egnaposto contenuto 2"/>
          <p:cNvSpPr>
            <a:spLocks noGrp="1"/>
          </p:cNvSpPr>
          <p:nvPr>
            <p:ph idx="1"/>
          </p:nvPr>
        </p:nvSpPr>
        <p:spPr>
          <a:xfrm>
            <a:off x="251520" y="5877272"/>
            <a:ext cx="8229600" cy="604664"/>
          </a:xfrm>
        </p:spPr>
        <p:txBody>
          <a:bodyPr>
            <a:normAutofit lnSpcReduction="10000"/>
          </a:bodyPr>
          <a:lstStyle/>
          <a:p>
            <a:r>
              <a:rPr lang="en-US" sz="1800" dirty="0" smtClean="0"/>
              <a:t>Global Wind Power Cumulative Installed Capacity (Data source: GWEC, Global Wind Report Annual Market Update 2010)</a:t>
            </a:r>
            <a:endParaRPr lang="en-US" sz="1800" dirty="0"/>
          </a:p>
        </p:txBody>
      </p:sp>
      <p:pic>
        <p:nvPicPr>
          <p:cNvPr id="4" name="Immagine 3" descr="GlobalWindPowerCumulativeCapacity.png"/>
          <p:cNvPicPr>
            <a:picLocks noChangeAspect="1"/>
          </p:cNvPicPr>
          <p:nvPr/>
        </p:nvPicPr>
        <p:blipFill>
          <a:blip r:embed="rId3" cstate="print"/>
          <a:stretch>
            <a:fillRect/>
          </a:stretch>
        </p:blipFill>
        <p:spPr>
          <a:xfrm>
            <a:off x="611560" y="116632"/>
            <a:ext cx="7524328" cy="4471128"/>
          </a:xfrm>
          <a:prstGeom prst="rect">
            <a:avLst/>
          </a:prstGeom>
        </p:spPr>
      </p:pic>
      <p:sp>
        <p:nvSpPr>
          <p:cNvPr id="5" name="CasellaDiTesto 4"/>
          <p:cNvSpPr txBox="1"/>
          <p:nvPr/>
        </p:nvSpPr>
        <p:spPr>
          <a:xfrm>
            <a:off x="323528" y="4581128"/>
            <a:ext cx="8640960" cy="1261884"/>
          </a:xfrm>
          <a:prstGeom prst="rect">
            <a:avLst/>
          </a:prstGeom>
          <a:solidFill>
            <a:schemeClr val="tx2">
              <a:lumMod val="40000"/>
              <a:lumOff val="60000"/>
            </a:schemeClr>
          </a:solidFill>
        </p:spPr>
        <p:txBody>
          <a:bodyPr wrap="square" rtlCol="0">
            <a:spAutoFit/>
          </a:bodyPr>
          <a:lstStyle/>
          <a:p>
            <a:r>
              <a:rPr lang="it-IT" sz="2000" dirty="0" smtClean="0"/>
              <a:t>Installati 194,5 </a:t>
            </a:r>
            <a:r>
              <a:rPr lang="it-IT" sz="2000" dirty="0" err="1" smtClean="0"/>
              <a:t>GWe</a:t>
            </a:r>
            <a:r>
              <a:rPr lang="it-IT" sz="2000" dirty="0" smtClean="0"/>
              <a:t>, prodotti  430 </a:t>
            </a:r>
            <a:r>
              <a:rPr lang="it-IT" sz="2000" dirty="0" err="1" smtClean="0"/>
              <a:t>TWhe</a:t>
            </a:r>
            <a:r>
              <a:rPr lang="it-IT" sz="2000" dirty="0" smtClean="0"/>
              <a:t> </a:t>
            </a:r>
            <a:r>
              <a:rPr lang="it-IT" sz="2000" dirty="0" smtClean="0">
                <a:sym typeface="Wingdings" pitchFamily="2" charset="2"/>
              </a:rPr>
              <a:t>  &lt;W&gt;=430.000/8760 = 49 </a:t>
            </a:r>
            <a:r>
              <a:rPr lang="it-IT" sz="2000" dirty="0" err="1" smtClean="0">
                <a:sym typeface="Wingdings" pitchFamily="2" charset="2"/>
              </a:rPr>
              <a:t>GWe</a:t>
            </a:r>
            <a:endParaRPr lang="it-IT" sz="2000" dirty="0" smtClean="0"/>
          </a:p>
          <a:p>
            <a:pPr algn="ctr"/>
            <a:r>
              <a:rPr lang="it-IT" sz="2800" b="1" dirty="0" smtClean="0">
                <a:solidFill>
                  <a:srgbClr val="FF0000"/>
                </a:solidFill>
                <a:effectLst>
                  <a:outerShdw blurRad="38100" dist="38100" dir="2700000" algn="tl">
                    <a:srgbClr val="000000">
                      <a:alpha val="43137"/>
                    </a:srgbClr>
                  </a:outerShdw>
                </a:effectLst>
              </a:rPr>
              <a:t>2.5%  della produzione elettrica mondiale </a:t>
            </a:r>
          </a:p>
          <a:p>
            <a:pPr algn="ctr"/>
            <a:r>
              <a:rPr lang="it-IT" sz="2800" b="1" dirty="0" smtClean="0">
                <a:solidFill>
                  <a:srgbClr val="FF0000"/>
                </a:solidFill>
                <a:effectLst>
                  <a:outerShdw blurRad="38100" dist="38100" dir="2700000" algn="tl">
                    <a:srgbClr val="000000">
                      <a:alpha val="43137"/>
                    </a:srgbClr>
                  </a:outerShdw>
                </a:effectLst>
              </a:rPr>
              <a:t> 430 </a:t>
            </a:r>
            <a:r>
              <a:rPr lang="it-IT" sz="2800" b="1" dirty="0" err="1" smtClean="0">
                <a:solidFill>
                  <a:srgbClr val="FF0000"/>
                </a:solidFill>
                <a:effectLst>
                  <a:outerShdw blurRad="38100" dist="38100" dir="2700000" algn="tl">
                    <a:srgbClr val="000000">
                      <a:alpha val="43137"/>
                    </a:srgbClr>
                  </a:outerShdw>
                </a:effectLst>
              </a:rPr>
              <a:t>TWh</a:t>
            </a:r>
            <a:r>
              <a:rPr lang="it-IT" sz="2800" b="1" dirty="0" smtClean="0">
                <a:solidFill>
                  <a:srgbClr val="FF0000"/>
                </a:solidFill>
                <a:effectLst>
                  <a:outerShdw blurRad="38100" dist="38100" dir="2700000" algn="tl">
                    <a:srgbClr val="000000">
                      <a:alpha val="43137"/>
                    </a:srgbClr>
                  </a:outerShdw>
                </a:effectLst>
              </a:rPr>
              <a:t>/17,000 </a:t>
            </a:r>
            <a:r>
              <a:rPr lang="it-IT" sz="2800" b="1" dirty="0" err="1" smtClean="0">
                <a:solidFill>
                  <a:srgbClr val="FF0000"/>
                </a:solidFill>
                <a:effectLst>
                  <a:outerShdw blurRad="38100" dist="38100" dir="2700000" algn="tl">
                    <a:srgbClr val="000000">
                      <a:alpha val="43137"/>
                    </a:srgbClr>
                  </a:outerShdw>
                </a:effectLst>
              </a:rPr>
              <a:t>TWh</a:t>
            </a:r>
            <a:r>
              <a:rPr lang="it-IT" sz="2800" b="1" dirty="0" smtClean="0">
                <a:solidFill>
                  <a:srgbClr val="FF0000"/>
                </a:solidFill>
                <a:effectLst>
                  <a:outerShdw blurRad="38100" dist="38100" dir="2700000" algn="tl">
                    <a:srgbClr val="000000">
                      <a:alpha val="43137"/>
                    </a:srgbClr>
                  </a:outerShdw>
                </a:effectLst>
              </a:rPr>
              <a:t> = 2.5%</a:t>
            </a:r>
            <a:endParaRPr lang="en-US" sz="2800" b="1" dirty="0">
              <a:solidFill>
                <a:srgbClr val="FF0000"/>
              </a:solidFill>
              <a:effectLst>
                <a:outerShdw blurRad="38100" dist="38100" dir="2700000" algn="tl">
                  <a:srgbClr val="000000">
                    <a:alpha val="43137"/>
                  </a:srgbClr>
                </a:outerShdw>
              </a:effectLst>
            </a:endParaRPr>
          </a:p>
        </p:txBody>
      </p:sp>
      <p:cxnSp>
        <p:nvCxnSpPr>
          <p:cNvPr id="7" name="Connettore 1 6"/>
          <p:cNvCxnSpPr/>
          <p:nvPr/>
        </p:nvCxnSpPr>
        <p:spPr>
          <a:xfrm flipV="1">
            <a:off x="5652120" y="2492896"/>
            <a:ext cx="936104" cy="576064"/>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0" name="Connettore 1 9"/>
          <p:cNvCxnSpPr/>
          <p:nvPr/>
        </p:nvCxnSpPr>
        <p:spPr>
          <a:xfrm flipV="1">
            <a:off x="6588224" y="2276872"/>
            <a:ext cx="360040" cy="216024"/>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2" name="Connettore 1 11"/>
          <p:cNvCxnSpPr/>
          <p:nvPr/>
        </p:nvCxnSpPr>
        <p:spPr>
          <a:xfrm rot="5400000" flipH="1" flipV="1">
            <a:off x="6912260" y="1736812"/>
            <a:ext cx="576064" cy="504056"/>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4" name="Connettore 1 13"/>
          <p:cNvCxnSpPr/>
          <p:nvPr/>
        </p:nvCxnSpPr>
        <p:spPr>
          <a:xfrm rot="5400000" flipH="1" flipV="1">
            <a:off x="7416316" y="1160748"/>
            <a:ext cx="576064" cy="36004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graphicFrame>
        <p:nvGraphicFramePr>
          <p:cNvPr id="17" name="Oggetto 16"/>
          <p:cNvGraphicFramePr>
            <a:graphicFrameLocks noChangeAspect="1"/>
          </p:cNvGraphicFramePr>
          <p:nvPr/>
        </p:nvGraphicFramePr>
        <p:xfrm>
          <a:off x="3348038" y="1279525"/>
          <a:ext cx="3251200" cy="409575"/>
        </p:xfrm>
        <a:graphic>
          <a:graphicData uri="http://schemas.openxmlformats.org/presentationml/2006/ole">
            <mc:AlternateContent xmlns:mc="http://schemas.openxmlformats.org/markup-compatibility/2006">
              <mc:Choice xmlns:v="urn:schemas-microsoft-com:vml" Requires="v">
                <p:oleObj spid="_x0000_s341004" name="Equazione" r:id="rId4" imgW="1815840" imgH="228600" progId="Equation.3">
                  <p:embed/>
                </p:oleObj>
              </mc:Choice>
              <mc:Fallback>
                <p:oleObj name="Equazione" r:id="rId4" imgW="1815840" imgH="2286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48038" y="1279525"/>
                        <a:ext cx="3251200" cy="4095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8" name="CasellaDiTesto 17"/>
          <p:cNvSpPr txBox="1"/>
          <p:nvPr/>
        </p:nvSpPr>
        <p:spPr>
          <a:xfrm>
            <a:off x="3347864" y="1628800"/>
            <a:ext cx="2300630" cy="369332"/>
          </a:xfrm>
          <a:prstGeom prst="rect">
            <a:avLst/>
          </a:prstGeom>
          <a:solidFill>
            <a:schemeClr val="tx2">
              <a:lumMod val="20000"/>
              <a:lumOff val="80000"/>
            </a:schemeClr>
          </a:solidFill>
        </p:spPr>
        <p:txBody>
          <a:bodyPr wrap="none" rtlCol="0">
            <a:spAutoFit/>
          </a:bodyPr>
          <a:lstStyle/>
          <a:p>
            <a:r>
              <a:rPr lang="it-IT" i="1" dirty="0" err="1" smtClean="0">
                <a:latin typeface="Times New Roman" pitchFamily="18" charset="0"/>
                <a:cs typeface="Times New Roman" pitchFamily="18" charset="0"/>
              </a:rPr>
              <a:t>Doubling</a:t>
            </a:r>
            <a:r>
              <a:rPr lang="it-IT" i="1" dirty="0" smtClean="0">
                <a:latin typeface="Times New Roman" pitchFamily="18" charset="0"/>
                <a:cs typeface="Times New Roman" pitchFamily="18" charset="0"/>
              </a:rPr>
              <a:t> </a:t>
            </a:r>
            <a:r>
              <a:rPr lang="it-IT" i="1" dirty="0" err="1" smtClean="0">
                <a:latin typeface="Times New Roman" pitchFamily="18" charset="0"/>
                <a:cs typeface="Times New Roman" pitchFamily="18" charset="0"/>
              </a:rPr>
              <a:t>time</a:t>
            </a:r>
            <a:r>
              <a:rPr lang="it-IT" i="1" dirty="0" smtClean="0">
                <a:latin typeface="Times New Roman" pitchFamily="18" charset="0"/>
                <a:cs typeface="Times New Roman" pitchFamily="18" charset="0"/>
              </a:rPr>
              <a:t>  3 </a:t>
            </a:r>
            <a:r>
              <a:rPr lang="it-IT" i="1" dirty="0" err="1" smtClean="0">
                <a:latin typeface="Times New Roman" pitchFamily="18" charset="0"/>
                <a:cs typeface="Times New Roman" pitchFamily="18" charset="0"/>
              </a:rPr>
              <a:t>years</a:t>
            </a:r>
            <a:endParaRPr lang="en-US" i="1" dirty="0">
              <a:latin typeface="Times New Roman" pitchFamily="18" charset="0"/>
              <a:cs typeface="Times New Roman" pitchFamily="18" charset="0"/>
            </a:endParaRPr>
          </a:p>
        </p:txBody>
      </p:sp>
      <p:cxnSp>
        <p:nvCxnSpPr>
          <p:cNvPr id="20" name="Connettore 2 19"/>
          <p:cNvCxnSpPr/>
          <p:nvPr/>
        </p:nvCxnSpPr>
        <p:spPr>
          <a:xfrm>
            <a:off x="5868144" y="1700808"/>
            <a:ext cx="864096" cy="43204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3" name="Segnaposto numero diapositiva 12"/>
          <p:cNvSpPr>
            <a:spLocks noGrp="1"/>
          </p:cNvSpPr>
          <p:nvPr>
            <p:ph type="sldNum" sz="quarter" idx="12"/>
          </p:nvPr>
        </p:nvSpPr>
        <p:spPr/>
        <p:txBody>
          <a:bodyPr/>
          <a:lstStyle/>
          <a:p>
            <a:fld id="{B007B441-5312-499D-93C3-6E37886527FA}" type="slidenum">
              <a:rPr lang="it-IT" smtClean="0"/>
              <a:pPr/>
              <a:t>174</a:t>
            </a:fld>
            <a:endParaRPr lang="it-IT"/>
          </a:p>
        </p:txBody>
      </p:sp>
    </p:spTree>
    <p:extLst>
      <p:ext uri="{BB962C8B-B14F-4D97-AF65-F5344CB8AC3E}">
        <p14:creationId xmlns:p14="http://schemas.microsoft.com/office/powerpoint/2010/main" val="2710011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slide(fromBottom)">
                                      <p:cBhvr>
                                        <p:cTn id="7" dur="500"/>
                                        <p:tgtEl>
                                          <p:spTgt spid="17"/>
                                        </p:tgtEl>
                                      </p:cBhvr>
                                    </p:animEffect>
                                  </p:childTnLst>
                                </p:cTn>
                              </p:par>
                              <p:par>
                                <p:cTn id="8" presetID="12" presetClass="entr" presetSubtype="4"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slide(fromBottom)">
                                      <p:cBhvr>
                                        <p:cTn id="10" dur="500"/>
                                        <p:tgtEl>
                                          <p:spTgt spid="18"/>
                                        </p:tgtEl>
                                      </p:cBhvr>
                                    </p:animEffect>
                                  </p:childTnLst>
                                </p:cTn>
                              </p:par>
                              <p:par>
                                <p:cTn id="11" presetID="12" presetClass="entr" presetSubtype="4"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slide(fromBottom)">
                                      <p:cBhvr>
                                        <p:cTn id="13" dur="500"/>
                                        <p:tgtEl>
                                          <p:spTgt spid="20"/>
                                        </p:tgtEl>
                                      </p:cBhvr>
                                    </p:animEffect>
                                  </p:childTnLst>
                                </p:cTn>
                              </p:par>
                              <p:par>
                                <p:cTn id="14" presetID="12" presetClass="entr" presetSubtype="4"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slide(fromBottom)">
                                      <p:cBhvr>
                                        <p:cTn id="16" dur="500"/>
                                        <p:tgtEl>
                                          <p:spTgt spid="7"/>
                                        </p:tgtEl>
                                      </p:cBhvr>
                                    </p:animEffect>
                                  </p:childTnLst>
                                </p:cTn>
                              </p:par>
                              <p:par>
                                <p:cTn id="17" presetID="12" presetClass="entr" presetSubtype="4"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slide(fromBottom)">
                                      <p:cBhvr>
                                        <p:cTn id="19" dur="500"/>
                                        <p:tgtEl>
                                          <p:spTgt spid="10"/>
                                        </p:tgtEl>
                                      </p:cBhvr>
                                    </p:animEffect>
                                  </p:childTnLst>
                                </p:cTn>
                              </p:par>
                              <p:par>
                                <p:cTn id="20" presetID="12" presetClass="entr" presetSubtype="4"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slide(fromBottom)">
                                      <p:cBhvr>
                                        <p:cTn id="22" dur="500"/>
                                        <p:tgtEl>
                                          <p:spTgt spid="12"/>
                                        </p:tgtEl>
                                      </p:cBhvr>
                                    </p:animEffect>
                                  </p:childTnLst>
                                </p:cTn>
                              </p:par>
                              <p:par>
                                <p:cTn id="23" presetID="12" presetClass="entr" presetSubtype="4" fill="hold" nodeType="with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slide(fromBottom)">
                                      <p:cBhvr>
                                        <p:cTn id="2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p:cNvSpPr>
            <a:spLocks noGrp="1"/>
          </p:cNvSpPr>
          <p:nvPr>
            <p:ph type="sldNum" sz="quarter" idx="12"/>
          </p:nvPr>
        </p:nvSpPr>
        <p:spPr/>
        <p:txBody>
          <a:bodyPr/>
          <a:lstStyle/>
          <a:p>
            <a:fld id="{B007B441-5312-499D-93C3-6E37886527FA}" type="slidenum">
              <a:rPr lang="it-IT" smtClean="0"/>
              <a:pPr/>
              <a:t>175</a:t>
            </a:fld>
            <a:endParaRPr lang="it-IT"/>
          </a:p>
        </p:txBody>
      </p:sp>
      <p:pic>
        <p:nvPicPr>
          <p:cNvPr id="3" name="Picture 2" descr="File:World primary energy consumption in quadrillion Btu by region.sv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1776" y="980728"/>
            <a:ext cx="6080143" cy="5426168"/>
          </a:xfrm>
          <a:prstGeom prst="rect">
            <a:avLst/>
          </a:prstGeom>
          <a:noFill/>
          <a:extLst>
            <a:ext uri="{909E8E84-426E-40DD-AFC4-6F175D3DCCD1}">
              <a14:hiddenFill xmlns:a14="http://schemas.microsoft.com/office/drawing/2010/main">
                <a:solidFill>
                  <a:srgbClr val="FFFFFF"/>
                </a:solidFill>
              </a14:hiddenFill>
            </a:ext>
          </a:extLst>
        </p:spPr>
      </p:pic>
      <p:sp>
        <p:nvSpPr>
          <p:cNvPr id="4" name="CasellaDiTesto 3"/>
          <p:cNvSpPr txBox="1"/>
          <p:nvPr/>
        </p:nvSpPr>
        <p:spPr>
          <a:xfrm>
            <a:off x="2483768" y="211013"/>
            <a:ext cx="5038559" cy="584775"/>
          </a:xfrm>
          <a:prstGeom prst="rect">
            <a:avLst/>
          </a:prstGeom>
          <a:noFill/>
        </p:spPr>
        <p:txBody>
          <a:bodyPr wrap="none" rtlCol="0">
            <a:spAutoFit/>
          </a:bodyPr>
          <a:lstStyle/>
          <a:p>
            <a:r>
              <a:rPr lang="it-IT" sz="3200" b="1" dirty="0" smtClean="0">
                <a:solidFill>
                  <a:srgbClr val="FF0000"/>
                </a:solidFill>
                <a:effectLst>
                  <a:outerShdw blurRad="38100" dist="38100" dir="2700000" algn="tl">
                    <a:srgbClr val="000000">
                      <a:alpha val="43137"/>
                    </a:srgbClr>
                  </a:outerShdw>
                </a:effectLst>
                <a:latin typeface="Comic Sans MS" panose="030F0702030302020204" pitchFamily="66" charset="0"/>
              </a:rPr>
              <a:t>Un mondo a due velocità</a:t>
            </a:r>
            <a:endParaRPr lang="it-IT" sz="3200" b="1" dirty="0">
              <a:solidFill>
                <a:srgbClr val="FF0000"/>
              </a:solidFill>
              <a:effectLst>
                <a:outerShdw blurRad="38100" dist="38100" dir="2700000" algn="tl">
                  <a:srgbClr val="000000">
                    <a:alpha val="43137"/>
                  </a:srgbClr>
                </a:outerShdw>
              </a:effectLst>
              <a:latin typeface="Comic Sans MS" panose="030F0702030302020204" pitchFamily="66" charset="0"/>
            </a:endParaRPr>
          </a:p>
        </p:txBody>
      </p:sp>
    </p:spTree>
    <p:extLst>
      <p:ext uri="{BB962C8B-B14F-4D97-AF65-F5344CB8AC3E}">
        <p14:creationId xmlns:p14="http://schemas.microsoft.com/office/powerpoint/2010/main" val="2549674969"/>
      </p:ext>
    </p:extLst>
  </p:cSld>
  <p:clrMapOvr>
    <a:masterClrMapping/>
  </p:clrMapOvr>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395536" y="2492896"/>
            <a:ext cx="8229600" cy="1354162"/>
          </a:xfrm>
        </p:spPr>
        <p:txBody>
          <a:bodyPr>
            <a:noAutofit/>
          </a:bodyPr>
          <a:lstStyle/>
          <a:p>
            <a:r>
              <a:rPr lang="it-IT" sz="9600" b="1" dirty="0" smtClean="0">
                <a:solidFill>
                  <a:srgbClr val="FF0000"/>
                </a:solidFill>
              </a:rPr>
              <a:t>Biomasse</a:t>
            </a:r>
            <a:endParaRPr lang="it-IT" sz="9600" b="1" dirty="0">
              <a:solidFill>
                <a:srgbClr val="FF0000"/>
              </a:solidFill>
            </a:endParaRPr>
          </a:p>
        </p:txBody>
      </p:sp>
      <p:sp>
        <p:nvSpPr>
          <p:cNvPr id="4" name="Segnaposto numero diapositiva 3"/>
          <p:cNvSpPr>
            <a:spLocks noGrp="1"/>
          </p:cNvSpPr>
          <p:nvPr>
            <p:ph type="sldNum" sz="quarter" idx="12"/>
          </p:nvPr>
        </p:nvSpPr>
        <p:spPr/>
        <p:txBody>
          <a:bodyPr/>
          <a:lstStyle/>
          <a:p>
            <a:fld id="{B007B441-5312-499D-93C3-6E37886527FA}" type="slidenum">
              <a:rPr lang="it-IT" smtClean="0"/>
              <a:pPr/>
              <a:t>176</a:t>
            </a:fld>
            <a:endParaRPr lang="it-IT"/>
          </a:p>
        </p:txBody>
      </p:sp>
    </p:spTree>
    <p:extLst>
      <p:ext uri="{BB962C8B-B14F-4D97-AF65-F5344CB8AC3E}">
        <p14:creationId xmlns:p14="http://schemas.microsoft.com/office/powerpoint/2010/main" val="728335382"/>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3" descr="foto_1"/>
          <p:cNvPicPr>
            <a:picLocks noChangeAspect="1" noChangeArrowheads="1"/>
          </p:cNvPicPr>
          <p:nvPr/>
        </p:nvPicPr>
        <p:blipFill>
          <a:blip r:embed="rId2" cstate="print"/>
          <a:srcRect/>
          <a:stretch>
            <a:fillRect/>
          </a:stretch>
        </p:blipFill>
        <p:spPr bwMode="auto">
          <a:xfrm>
            <a:off x="685800" y="908720"/>
            <a:ext cx="7843838" cy="5222875"/>
          </a:xfrm>
          <a:prstGeom prst="rect">
            <a:avLst/>
          </a:prstGeom>
          <a:noFill/>
          <a:ln w="9525">
            <a:noFill/>
            <a:miter lim="800000"/>
            <a:headEnd/>
            <a:tailEnd/>
          </a:ln>
        </p:spPr>
      </p:pic>
      <p:sp>
        <p:nvSpPr>
          <p:cNvPr id="3" name="Rettangolo 2"/>
          <p:cNvSpPr/>
          <p:nvPr/>
        </p:nvSpPr>
        <p:spPr>
          <a:xfrm>
            <a:off x="1907704" y="188640"/>
            <a:ext cx="6120680" cy="584775"/>
          </a:xfrm>
          <a:prstGeom prst="rect">
            <a:avLst/>
          </a:prstGeom>
        </p:spPr>
        <p:txBody>
          <a:bodyPr wrap="square">
            <a:spAutoFit/>
          </a:bodyPr>
          <a:lstStyle/>
          <a:p>
            <a:r>
              <a:rPr lang="it-IT" sz="3200" b="1" dirty="0" smtClean="0">
                <a:solidFill>
                  <a:srgbClr val="00B050"/>
                </a:solidFill>
                <a:effectLst>
                  <a:outerShdw blurRad="38100" dist="38100" dir="2700000" algn="tl">
                    <a:srgbClr val="000000">
                      <a:alpha val="43137"/>
                    </a:srgbClr>
                  </a:outerShdw>
                </a:effectLst>
              </a:rPr>
              <a:t>Biogas da gas animale</a:t>
            </a:r>
            <a:endParaRPr lang="it-IT" sz="3200" b="1" dirty="0">
              <a:solidFill>
                <a:srgbClr val="00B050"/>
              </a:solidFill>
              <a:effectLst>
                <a:outerShdw blurRad="38100" dist="38100" dir="2700000" algn="tl">
                  <a:srgbClr val="000000">
                    <a:alpha val="43137"/>
                  </a:srgbClr>
                </a:outerShdw>
              </a:effectLst>
            </a:endParaRPr>
          </a:p>
        </p:txBody>
      </p:sp>
      <p:sp>
        <p:nvSpPr>
          <p:cNvPr id="4" name="Segnaposto numero diapositiva 3"/>
          <p:cNvSpPr>
            <a:spLocks noGrp="1"/>
          </p:cNvSpPr>
          <p:nvPr>
            <p:ph type="sldNum" sz="quarter" idx="12"/>
          </p:nvPr>
        </p:nvSpPr>
        <p:spPr/>
        <p:txBody>
          <a:bodyPr/>
          <a:lstStyle/>
          <a:p>
            <a:fld id="{B007B441-5312-499D-93C3-6E37886527FA}" type="slidenum">
              <a:rPr lang="it-IT" smtClean="0"/>
              <a:pPr/>
              <a:t>177</a:t>
            </a:fld>
            <a:endParaRPr lang="it-IT"/>
          </a:p>
        </p:txBody>
      </p:sp>
    </p:spTree>
    <p:extLst>
      <p:ext uri="{BB962C8B-B14F-4D97-AF65-F5344CB8AC3E}">
        <p14:creationId xmlns:p14="http://schemas.microsoft.com/office/powerpoint/2010/main" val="416779692"/>
      </p:ext>
    </p:extLst>
  </p:cSld>
  <p:clrMapOvr>
    <a:masterClrMapping/>
  </p:clrMapOvr>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p:cNvPicPr>
            <a:picLocks noChangeAspect="1" noChangeArrowheads="1"/>
          </p:cNvPicPr>
          <p:nvPr/>
        </p:nvPicPr>
        <p:blipFill>
          <a:blip r:embed="rId2" cstate="print"/>
          <a:srcRect/>
          <a:stretch>
            <a:fillRect/>
          </a:stretch>
        </p:blipFill>
        <p:spPr bwMode="auto">
          <a:xfrm>
            <a:off x="971600" y="966132"/>
            <a:ext cx="6984776" cy="5128461"/>
          </a:xfrm>
          <a:prstGeom prst="rect">
            <a:avLst/>
          </a:prstGeom>
          <a:noFill/>
          <a:ln w="9525">
            <a:noFill/>
            <a:miter lim="800000"/>
            <a:headEnd/>
            <a:tailEnd/>
          </a:ln>
        </p:spPr>
      </p:pic>
      <p:pic>
        <p:nvPicPr>
          <p:cNvPr id="27651" name="Picture 3"/>
          <p:cNvPicPr>
            <a:picLocks noChangeAspect="1" noChangeArrowheads="1"/>
          </p:cNvPicPr>
          <p:nvPr/>
        </p:nvPicPr>
        <p:blipFill>
          <a:blip r:embed="rId3" cstate="print"/>
          <a:srcRect/>
          <a:stretch>
            <a:fillRect/>
          </a:stretch>
        </p:blipFill>
        <p:spPr bwMode="auto">
          <a:xfrm>
            <a:off x="2771800" y="709"/>
            <a:ext cx="5976664" cy="845296"/>
          </a:xfrm>
          <a:prstGeom prst="rect">
            <a:avLst/>
          </a:prstGeom>
          <a:solidFill>
            <a:schemeClr val="accent3"/>
          </a:solidFill>
          <a:ln w="9525">
            <a:noFill/>
            <a:miter lim="800000"/>
            <a:headEnd/>
            <a:tailEnd/>
          </a:ln>
        </p:spPr>
      </p:pic>
      <p:sp>
        <p:nvSpPr>
          <p:cNvPr id="4" name="CasellaDiTesto 3"/>
          <p:cNvSpPr txBox="1"/>
          <p:nvPr/>
        </p:nvSpPr>
        <p:spPr>
          <a:xfrm>
            <a:off x="1619672" y="476672"/>
            <a:ext cx="939488" cy="369332"/>
          </a:xfrm>
          <a:prstGeom prst="rect">
            <a:avLst/>
          </a:prstGeom>
          <a:solidFill>
            <a:srgbClr val="FFFF00"/>
          </a:solidFill>
        </p:spPr>
        <p:txBody>
          <a:bodyPr wrap="none" rtlCol="0">
            <a:spAutoFit/>
          </a:bodyPr>
          <a:lstStyle/>
          <a:p>
            <a:r>
              <a:rPr lang="it-IT" dirty="0" smtClean="0"/>
              <a:t>Source: </a:t>
            </a:r>
            <a:endParaRPr lang="it-IT" dirty="0"/>
          </a:p>
        </p:txBody>
      </p:sp>
      <p:sp>
        <p:nvSpPr>
          <p:cNvPr id="5" name="CasellaDiTesto 4"/>
          <p:cNvSpPr txBox="1"/>
          <p:nvPr/>
        </p:nvSpPr>
        <p:spPr>
          <a:xfrm>
            <a:off x="1115616" y="6093296"/>
            <a:ext cx="6948505" cy="646331"/>
          </a:xfrm>
          <a:prstGeom prst="rect">
            <a:avLst/>
          </a:prstGeom>
          <a:solidFill>
            <a:srgbClr val="FFFF00"/>
          </a:solidFill>
        </p:spPr>
        <p:txBody>
          <a:bodyPr wrap="none" rtlCol="0">
            <a:spAutoFit/>
          </a:bodyPr>
          <a:lstStyle/>
          <a:p>
            <a:r>
              <a:rPr lang="it-IT" dirty="0" err="1" smtClean="0"/>
              <a:t>That</a:t>
            </a:r>
            <a:r>
              <a:rPr lang="it-IT" dirty="0" smtClean="0"/>
              <a:t> </a:t>
            </a:r>
            <a:r>
              <a:rPr lang="it-IT" dirty="0" err="1" smtClean="0"/>
              <a:t>is</a:t>
            </a:r>
            <a:r>
              <a:rPr lang="it-IT" dirty="0" smtClean="0"/>
              <a:t>  20x4.5=90 </a:t>
            </a:r>
            <a:r>
              <a:rPr lang="it-IT" dirty="0" err="1" smtClean="0"/>
              <a:t>TWhe</a:t>
            </a:r>
            <a:r>
              <a:rPr lang="it-IT" dirty="0" smtClean="0"/>
              <a:t>, </a:t>
            </a:r>
            <a:r>
              <a:rPr lang="it-IT" dirty="0" err="1" smtClean="0"/>
              <a:t>equal</a:t>
            </a:r>
            <a:r>
              <a:rPr lang="it-IT" dirty="0" smtClean="0"/>
              <a:t> </a:t>
            </a:r>
            <a:r>
              <a:rPr lang="it-IT" dirty="0" err="1" smtClean="0"/>
              <a:t>to</a:t>
            </a:r>
            <a:r>
              <a:rPr lang="it-IT" dirty="0" smtClean="0"/>
              <a:t>   28%  </a:t>
            </a:r>
            <a:r>
              <a:rPr lang="it-IT" dirty="0" err="1" smtClean="0"/>
              <a:t>electric</a:t>
            </a:r>
            <a:r>
              <a:rPr lang="it-IT" dirty="0" smtClean="0"/>
              <a:t> </a:t>
            </a:r>
            <a:r>
              <a:rPr lang="it-IT" dirty="0" err="1" smtClean="0"/>
              <a:t>energy</a:t>
            </a:r>
            <a:r>
              <a:rPr lang="it-IT" dirty="0" smtClean="0"/>
              <a:t> </a:t>
            </a:r>
            <a:r>
              <a:rPr lang="it-IT" dirty="0" err="1" smtClean="0"/>
              <a:t>consumption</a:t>
            </a:r>
            <a:r>
              <a:rPr lang="it-IT" dirty="0" smtClean="0"/>
              <a:t> /y</a:t>
            </a:r>
          </a:p>
          <a:p>
            <a:r>
              <a:rPr lang="it-IT" dirty="0" smtClean="0"/>
              <a:t>(</a:t>
            </a:r>
            <a:r>
              <a:rPr lang="it-IT" dirty="0" err="1" smtClean="0"/>
              <a:t>taking</a:t>
            </a:r>
            <a:r>
              <a:rPr lang="it-IT" dirty="0" smtClean="0"/>
              <a:t> </a:t>
            </a:r>
            <a:r>
              <a:rPr lang="it-IT" dirty="0" err="1" smtClean="0"/>
              <a:t>into</a:t>
            </a:r>
            <a:r>
              <a:rPr lang="it-IT" dirty="0" smtClean="0"/>
              <a:t> account a  35%  </a:t>
            </a:r>
            <a:r>
              <a:rPr lang="it-IT" dirty="0" err="1" smtClean="0"/>
              <a:t>efficiency</a:t>
            </a:r>
            <a:r>
              <a:rPr lang="it-IT" dirty="0" smtClean="0"/>
              <a:t> </a:t>
            </a:r>
            <a:r>
              <a:rPr lang="it-IT" dirty="0" err="1" smtClean="0"/>
              <a:t>of</a:t>
            </a:r>
            <a:r>
              <a:rPr lang="it-IT" dirty="0" smtClean="0"/>
              <a:t> the </a:t>
            </a:r>
            <a:r>
              <a:rPr lang="it-IT" dirty="0" err="1" smtClean="0"/>
              <a:t>thermal</a:t>
            </a:r>
            <a:r>
              <a:rPr lang="it-IT" dirty="0" smtClean="0"/>
              <a:t> </a:t>
            </a:r>
            <a:r>
              <a:rPr lang="it-IT" dirty="0" err="1" smtClean="0"/>
              <a:t>cycle</a:t>
            </a:r>
            <a:r>
              <a:rPr lang="it-IT" dirty="0" smtClean="0"/>
              <a:t>)</a:t>
            </a:r>
            <a:endParaRPr lang="it-IT" dirty="0"/>
          </a:p>
        </p:txBody>
      </p:sp>
      <p:sp>
        <p:nvSpPr>
          <p:cNvPr id="8" name="Segnaposto numero diapositiva 7"/>
          <p:cNvSpPr>
            <a:spLocks noGrp="1"/>
          </p:cNvSpPr>
          <p:nvPr>
            <p:ph type="sldNum" sz="quarter" idx="12"/>
          </p:nvPr>
        </p:nvSpPr>
        <p:spPr/>
        <p:txBody>
          <a:bodyPr/>
          <a:lstStyle/>
          <a:p>
            <a:fld id="{B007B441-5312-499D-93C3-6E37886527FA}" type="slidenum">
              <a:rPr lang="it-IT" smtClean="0"/>
              <a:pPr/>
              <a:t>178</a:t>
            </a:fld>
            <a:endParaRPr lang="it-IT"/>
          </a:p>
        </p:txBody>
      </p:sp>
      <p:sp>
        <p:nvSpPr>
          <p:cNvPr id="9" name="CasellaDiTesto 8"/>
          <p:cNvSpPr txBox="1"/>
          <p:nvPr/>
        </p:nvSpPr>
        <p:spPr>
          <a:xfrm>
            <a:off x="1907704" y="5661248"/>
            <a:ext cx="4968552" cy="461665"/>
          </a:xfrm>
          <a:prstGeom prst="rect">
            <a:avLst/>
          </a:prstGeom>
          <a:solidFill>
            <a:schemeClr val="bg1"/>
          </a:solidFill>
        </p:spPr>
        <p:txBody>
          <a:bodyPr wrap="square" rtlCol="0">
            <a:spAutoFit/>
          </a:bodyPr>
          <a:lstStyle/>
          <a:p>
            <a:r>
              <a:rPr lang="it-IT" sz="2400" b="1" dirty="0" smtClean="0"/>
              <a:t>% dell’energia primaria                          </a:t>
            </a:r>
            <a:endParaRPr lang="en-US" sz="2400" b="1" dirty="0"/>
          </a:p>
        </p:txBody>
      </p:sp>
    </p:spTree>
    <p:extLst>
      <p:ext uri="{BB962C8B-B14F-4D97-AF65-F5344CB8AC3E}">
        <p14:creationId xmlns:p14="http://schemas.microsoft.com/office/powerpoint/2010/main" val="2329891277"/>
      </p:ext>
    </p:extLst>
  </p:cSld>
  <p:clrMapOvr>
    <a:masterClrMapping/>
  </p:clrMapOvr>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467544" y="836712"/>
            <a:ext cx="8229600" cy="5472608"/>
          </a:xfrm>
        </p:spPr>
        <p:txBody>
          <a:bodyPr>
            <a:normAutofit lnSpcReduction="10000"/>
          </a:bodyPr>
          <a:lstStyle/>
          <a:p>
            <a:r>
              <a:rPr lang="en-US" sz="2400" dirty="0" err="1" smtClean="0">
                <a:latin typeface="Comic Sans MS" pitchFamily="66" charset="0"/>
              </a:rPr>
              <a:t>Nel</a:t>
            </a:r>
            <a:r>
              <a:rPr lang="en-US" sz="2400" dirty="0" smtClean="0">
                <a:latin typeface="Comic Sans MS" pitchFamily="66" charset="0"/>
              </a:rPr>
              <a:t> 2002 in </a:t>
            </a:r>
            <a:r>
              <a:rPr lang="en-US" sz="2400" dirty="0" err="1" smtClean="0">
                <a:latin typeface="Comic Sans MS" pitchFamily="66" charset="0"/>
              </a:rPr>
              <a:t>Danimarca</a:t>
            </a:r>
            <a:r>
              <a:rPr lang="en-US" sz="2400" dirty="0" smtClean="0">
                <a:latin typeface="Comic Sans MS" pitchFamily="66" charset="0"/>
              </a:rPr>
              <a:t> </a:t>
            </a:r>
            <a:r>
              <a:rPr lang="en-US" sz="2400" dirty="0" err="1" smtClean="0">
                <a:latin typeface="Comic Sans MS" pitchFamily="66" charset="0"/>
              </a:rPr>
              <a:t>mancò</a:t>
            </a:r>
            <a:r>
              <a:rPr lang="en-US" sz="2400" dirty="0" smtClean="0">
                <a:latin typeface="Comic Sans MS" pitchFamily="66" charset="0"/>
              </a:rPr>
              <a:t> </a:t>
            </a:r>
            <a:r>
              <a:rPr lang="en-US" sz="2400" dirty="0" err="1" smtClean="0">
                <a:latin typeface="Comic Sans MS" pitchFamily="66" charset="0"/>
              </a:rPr>
              <a:t>il</a:t>
            </a:r>
            <a:r>
              <a:rPr lang="en-US" sz="2400" dirty="0" smtClean="0">
                <a:latin typeface="Comic Sans MS" pitchFamily="66" charset="0"/>
              </a:rPr>
              <a:t> </a:t>
            </a:r>
            <a:r>
              <a:rPr lang="en-US" sz="2400" dirty="0" err="1" smtClean="0">
                <a:latin typeface="Comic Sans MS" pitchFamily="66" charset="0"/>
              </a:rPr>
              <a:t>vento</a:t>
            </a:r>
            <a:r>
              <a:rPr lang="en-US" sz="2400" dirty="0" smtClean="0">
                <a:latin typeface="Comic Sans MS" pitchFamily="66" charset="0"/>
              </a:rPr>
              <a:t> per 54 </a:t>
            </a:r>
            <a:r>
              <a:rPr lang="en-US" sz="2400" dirty="0" err="1" smtClean="0">
                <a:latin typeface="Comic Sans MS" pitchFamily="66" charset="0"/>
              </a:rPr>
              <a:t>giorni</a:t>
            </a:r>
            <a:r>
              <a:rPr lang="en-US" sz="2400" dirty="0" smtClean="0">
                <a:latin typeface="Comic Sans MS" pitchFamily="66" charset="0"/>
              </a:rPr>
              <a:t> e le </a:t>
            </a:r>
            <a:r>
              <a:rPr lang="en-US" sz="2400" dirty="0" err="1" smtClean="0">
                <a:latin typeface="Comic Sans MS" pitchFamily="66" charset="0"/>
              </a:rPr>
              <a:t>turbuine</a:t>
            </a:r>
            <a:r>
              <a:rPr lang="en-US" sz="2400" dirty="0" smtClean="0">
                <a:latin typeface="Comic Sans MS" pitchFamily="66" charset="0"/>
              </a:rPr>
              <a:t> </a:t>
            </a:r>
            <a:r>
              <a:rPr lang="en-US" sz="2400" dirty="0" err="1" smtClean="0">
                <a:latin typeface="Comic Sans MS" pitchFamily="66" charset="0"/>
              </a:rPr>
              <a:t>fornirono</a:t>
            </a:r>
            <a:r>
              <a:rPr lang="en-US" sz="2400" dirty="0" smtClean="0">
                <a:latin typeface="Comic Sans MS" pitchFamily="66" charset="0"/>
              </a:rPr>
              <a:t> </a:t>
            </a:r>
            <a:r>
              <a:rPr lang="en-US" sz="2400" dirty="0" err="1" smtClean="0">
                <a:latin typeface="Comic Sans MS" pitchFamily="66" charset="0"/>
              </a:rPr>
              <a:t>meno</a:t>
            </a:r>
            <a:r>
              <a:rPr lang="en-US" sz="2400" dirty="0" smtClean="0">
                <a:latin typeface="Comic Sans MS" pitchFamily="66" charset="0"/>
              </a:rPr>
              <a:t> dell’1% </a:t>
            </a:r>
            <a:r>
              <a:rPr lang="en-US" sz="2400" dirty="0" err="1" smtClean="0">
                <a:latin typeface="Comic Sans MS" pitchFamily="66" charset="0"/>
              </a:rPr>
              <a:t>della</a:t>
            </a:r>
            <a:r>
              <a:rPr lang="en-US" sz="2400" dirty="0" smtClean="0">
                <a:latin typeface="Comic Sans MS" pitchFamily="66" charset="0"/>
              </a:rPr>
              <a:t> </a:t>
            </a:r>
            <a:r>
              <a:rPr lang="en-US" sz="2400" dirty="0" err="1" smtClean="0">
                <a:latin typeface="Comic Sans MS" pitchFamily="66" charset="0"/>
              </a:rPr>
              <a:t>potenza</a:t>
            </a:r>
            <a:r>
              <a:rPr lang="en-US" sz="2400" dirty="0" smtClean="0">
                <a:latin typeface="Comic Sans MS" pitchFamily="66" charset="0"/>
              </a:rPr>
              <a:t>. </a:t>
            </a:r>
          </a:p>
          <a:p>
            <a:pPr marL="0" indent="0">
              <a:buNone/>
            </a:pPr>
            <a:endParaRPr lang="en-US" sz="2400" dirty="0" smtClean="0">
              <a:latin typeface="Comic Sans MS" pitchFamily="66" charset="0"/>
            </a:endParaRPr>
          </a:p>
          <a:p>
            <a:r>
              <a:rPr lang="en-US" sz="2400" baseline="30000" dirty="0">
                <a:latin typeface="Comic Sans MS" pitchFamily="66" charset="0"/>
              </a:rPr>
              <a:t> </a:t>
            </a:r>
            <a:r>
              <a:rPr lang="en-US" sz="2400" dirty="0" smtClean="0">
                <a:latin typeface="Comic Sans MS" pitchFamily="66" charset="0"/>
              </a:rPr>
              <a:t>Per </a:t>
            </a:r>
            <a:r>
              <a:rPr lang="en-US" sz="2400" dirty="0" err="1" smtClean="0">
                <a:latin typeface="Comic Sans MS" pitchFamily="66" charset="0"/>
              </a:rPr>
              <a:t>uscire</a:t>
            </a:r>
            <a:r>
              <a:rPr lang="en-US" sz="2400" dirty="0" smtClean="0">
                <a:latin typeface="Comic Sans MS" pitchFamily="66" charset="0"/>
              </a:rPr>
              <a:t> </a:t>
            </a:r>
            <a:r>
              <a:rPr lang="en-US" sz="2400" dirty="0" err="1" smtClean="0">
                <a:latin typeface="Comic Sans MS" pitchFamily="66" charset="0"/>
              </a:rPr>
              <a:t>dalla</a:t>
            </a:r>
            <a:r>
              <a:rPr lang="en-US" sz="2400" dirty="0" smtClean="0">
                <a:latin typeface="Comic Sans MS" pitchFamily="66" charset="0"/>
              </a:rPr>
              <a:t> </a:t>
            </a:r>
            <a:r>
              <a:rPr lang="en-US" sz="2400" dirty="0" err="1" smtClean="0">
                <a:latin typeface="Comic Sans MS" pitchFamily="66" charset="0"/>
              </a:rPr>
              <a:t>crisi</a:t>
            </a:r>
            <a:r>
              <a:rPr lang="en-US" sz="2400" dirty="0" smtClean="0">
                <a:latin typeface="Comic Sans MS" pitchFamily="66" charset="0"/>
              </a:rPr>
              <a:t> </a:t>
            </a:r>
            <a:r>
              <a:rPr lang="en-US" sz="2400" dirty="0" err="1" smtClean="0">
                <a:latin typeface="Comic Sans MS" pitchFamily="66" charset="0"/>
              </a:rPr>
              <a:t>si</a:t>
            </a:r>
            <a:r>
              <a:rPr lang="en-US" sz="2400" dirty="0" smtClean="0">
                <a:latin typeface="Comic Sans MS" pitchFamily="66" charset="0"/>
              </a:rPr>
              <a:t> </a:t>
            </a:r>
            <a:r>
              <a:rPr lang="en-US" sz="2400" dirty="0" err="1" smtClean="0">
                <a:latin typeface="Comic Sans MS" pitchFamily="66" charset="0"/>
              </a:rPr>
              <a:t>riaccesero</a:t>
            </a:r>
            <a:r>
              <a:rPr lang="en-US" sz="2400" dirty="0" smtClean="0">
                <a:latin typeface="Comic Sans MS" pitchFamily="66" charset="0"/>
              </a:rPr>
              <a:t> le </a:t>
            </a:r>
            <a:r>
              <a:rPr lang="en-US" sz="2400" dirty="0" err="1" smtClean="0">
                <a:latin typeface="Comic Sans MS" pitchFamily="66" charset="0"/>
              </a:rPr>
              <a:t>centrali</a:t>
            </a:r>
            <a:r>
              <a:rPr lang="en-US" sz="2400" dirty="0" smtClean="0">
                <a:latin typeface="Comic Sans MS" pitchFamily="66" charset="0"/>
              </a:rPr>
              <a:t> a </a:t>
            </a:r>
            <a:r>
              <a:rPr lang="en-US" sz="2400" dirty="0" err="1" smtClean="0">
                <a:latin typeface="Comic Sans MS" pitchFamily="66" charset="0"/>
              </a:rPr>
              <a:t>carbone</a:t>
            </a:r>
            <a:endParaRPr lang="en-US" sz="2400" dirty="0" smtClean="0">
              <a:latin typeface="Comic Sans MS" pitchFamily="66" charset="0"/>
            </a:endParaRPr>
          </a:p>
          <a:p>
            <a:endParaRPr lang="en-US" sz="2400" dirty="0" smtClean="0">
              <a:latin typeface="Comic Sans MS" pitchFamily="66" charset="0"/>
            </a:endParaRPr>
          </a:p>
          <a:p>
            <a:r>
              <a:rPr lang="en-US" sz="2400" dirty="0">
                <a:latin typeface="Comic Sans MS" pitchFamily="66" charset="0"/>
              </a:rPr>
              <a:t> </a:t>
            </a:r>
            <a:r>
              <a:rPr lang="en-US" sz="2400" b="1" dirty="0" smtClean="0">
                <a:solidFill>
                  <a:srgbClr val="FF0000"/>
                </a:solidFill>
                <a:effectLst>
                  <a:outerShdw blurRad="38100" dist="38100" dir="2700000" algn="tl">
                    <a:srgbClr val="000000">
                      <a:alpha val="43137"/>
                    </a:srgbClr>
                  </a:outerShdw>
                </a:effectLst>
                <a:latin typeface="Comic Sans MS" pitchFamily="66" charset="0"/>
              </a:rPr>
              <a:t>In Italia </a:t>
            </a:r>
            <a:r>
              <a:rPr lang="en-US" sz="2400" b="1" dirty="0" err="1" smtClean="0">
                <a:solidFill>
                  <a:srgbClr val="FF0000"/>
                </a:solidFill>
                <a:effectLst>
                  <a:outerShdw blurRad="38100" dist="38100" dir="2700000" algn="tl">
                    <a:srgbClr val="000000">
                      <a:alpha val="43137"/>
                    </a:srgbClr>
                  </a:outerShdw>
                </a:effectLst>
                <a:latin typeface="Comic Sans MS" pitchFamily="66" charset="0"/>
              </a:rPr>
              <a:t>il</a:t>
            </a:r>
            <a:r>
              <a:rPr lang="en-US" sz="2400" b="1" dirty="0" smtClean="0">
                <a:solidFill>
                  <a:srgbClr val="FF0000"/>
                </a:solidFill>
                <a:effectLst>
                  <a:outerShdw blurRad="38100" dist="38100" dir="2700000" algn="tl">
                    <a:srgbClr val="000000">
                      <a:alpha val="43137"/>
                    </a:srgbClr>
                  </a:outerShdw>
                </a:effectLst>
                <a:latin typeface="Comic Sans MS" pitchFamily="66" charset="0"/>
              </a:rPr>
              <a:t> </a:t>
            </a:r>
            <a:r>
              <a:rPr lang="en-US" sz="2400" b="1" dirty="0" err="1" smtClean="0">
                <a:solidFill>
                  <a:srgbClr val="FF0000"/>
                </a:solidFill>
                <a:effectLst>
                  <a:outerShdw blurRad="38100" dist="38100" dir="2700000" algn="tl">
                    <a:srgbClr val="000000">
                      <a:alpha val="43137"/>
                    </a:srgbClr>
                  </a:outerShdw>
                </a:effectLst>
                <a:latin typeface="Comic Sans MS" pitchFamily="66" charset="0"/>
              </a:rPr>
              <a:t>limite</a:t>
            </a:r>
            <a:r>
              <a:rPr lang="en-US" sz="2400" b="1" dirty="0" smtClean="0">
                <a:solidFill>
                  <a:srgbClr val="FF0000"/>
                </a:solidFill>
                <a:effectLst>
                  <a:outerShdw blurRad="38100" dist="38100" dir="2700000" algn="tl">
                    <a:srgbClr val="000000">
                      <a:alpha val="43137"/>
                    </a:srgbClr>
                  </a:outerShdw>
                </a:effectLst>
                <a:latin typeface="Comic Sans MS" pitchFamily="66" charset="0"/>
              </a:rPr>
              <a:t> di </a:t>
            </a:r>
            <a:r>
              <a:rPr lang="en-US" sz="2400" b="1" dirty="0" err="1" smtClean="0">
                <a:solidFill>
                  <a:srgbClr val="FF0000"/>
                </a:solidFill>
                <a:effectLst>
                  <a:outerShdw blurRad="38100" dist="38100" dir="2700000" algn="tl">
                    <a:srgbClr val="000000">
                      <a:alpha val="43137"/>
                    </a:srgbClr>
                  </a:outerShdw>
                </a:effectLst>
                <a:latin typeface="Comic Sans MS" pitchFamily="66" charset="0"/>
              </a:rPr>
              <a:t>intermittenza</a:t>
            </a:r>
            <a:r>
              <a:rPr lang="en-US" sz="2400" b="1" dirty="0" smtClean="0">
                <a:solidFill>
                  <a:srgbClr val="FF0000"/>
                </a:solidFill>
                <a:effectLst>
                  <a:outerShdw blurRad="38100" dist="38100" dir="2700000" algn="tl">
                    <a:srgbClr val="000000">
                      <a:alpha val="43137"/>
                    </a:srgbClr>
                  </a:outerShdw>
                </a:effectLst>
                <a:latin typeface="Comic Sans MS" pitchFamily="66" charset="0"/>
              </a:rPr>
              <a:t> </a:t>
            </a:r>
            <a:r>
              <a:rPr lang="en-US" sz="2400" b="1" dirty="0" err="1" smtClean="0">
                <a:solidFill>
                  <a:srgbClr val="FF0000"/>
                </a:solidFill>
                <a:effectLst>
                  <a:outerShdw blurRad="38100" dist="38100" dir="2700000" algn="tl">
                    <a:srgbClr val="000000">
                      <a:alpha val="43137"/>
                    </a:srgbClr>
                  </a:outerShdw>
                </a:effectLst>
                <a:latin typeface="Comic Sans MS" pitchFamily="66" charset="0"/>
              </a:rPr>
              <a:t>della</a:t>
            </a:r>
            <a:r>
              <a:rPr lang="en-US" sz="2400" b="1" dirty="0" smtClean="0">
                <a:solidFill>
                  <a:srgbClr val="FF0000"/>
                </a:solidFill>
                <a:effectLst>
                  <a:outerShdw blurRad="38100" dist="38100" dir="2700000" algn="tl">
                    <a:srgbClr val="000000">
                      <a:alpha val="43137"/>
                    </a:srgbClr>
                  </a:outerShdw>
                </a:effectLst>
                <a:latin typeface="Comic Sans MS" pitchFamily="66" charset="0"/>
              </a:rPr>
              <a:t> rete è </a:t>
            </a:r>
            <a:r>
              <a:rPr lang="en-US" sz="2400" b="1" dirty="0" err="1" smtClean="0">
                <a:solidFill>
                  <a:srgbClr val="FF0000"/>
                </a:solidFill>
                <a:effectLst>
                  <a:outerShdw blurRad="38100" dist="38100" dir="2700000" algn="tl">
                    <a:srgbClr val="000000">
                      <a:alpha val="43137"/>
                    </a:srgbClr>
                  </a:outerShdw>
                </a:effectLst>
                <a:latin typeface="Comic Sans MS" pitchFamily="66" charset="0"/>
              </a:rPr>
              <a:t>praticamente</a:t>
            </a:r>
            <a:r>
              <a:rPr lang="en-US" sz="2400" b="1" dirty="0" smtClean="0">
                <a:solidFill>
                  <a:srgbClr val="FF0000"/>
                </a:solidFill>
                <a:effectLst>
                  <a:outerShdw blurRad="38100" dist="38100" dir="2700000" algn="tl">
                    <a:srgbClr val="000000">
                      <a:alpha val="43137"/>
                    </a:srgbClr>
                  </a:outerShdw>
                </a:effectLst>
                <a:latin typeface="Comic Sans MS" pitchFamily="66" charset="0"/>
              </a:rPr>
              <a:t> </a:t>
            </a:r>
            <a:r>
              <a:rPr lang="en-US" sz="2400" b="1" dirty="0" err="1" smtClean="0">
                <a:solidFill>
                  <a:srgbClr val="FF0000"/>
                </a:solidFill>
                <a:effectLst>
                  <a:outerShdw blurRad="38100" dist="38100" dir="2700000" algn="tl">
                    <a:srgbClr val="000000">
                      <a:alpha val="43137"/>
                    </a:srgbClr>
                  </a:outerShdw>
                </a:effectLst>
                <a:latin typeface="Comic Sans MS" pitchFamily="66" charset="0"/>
              </a:rPr>
              <a:t>stato</a:t>
            </a:r>
            <a:r>
              <a:rPr lang="en-US" sz="2400" b="1" dirty="0" smtClean="0">
                <a:solidFill>
                  <a:srgbClr val="FF0000"/>
                </a:solidFill>
                <a:effectLst>
                  <a:outerShdw blurRad="38100" dist="38100" dir="2700000" algn="tl">
                    <a:srgbClr val="000000">
                      <a:alpha val="43137"/>
                    </a:srgbClr>
                  </a:outerShdw>
                </a:effectLst>
                <a:latin typeface="Comic Sans MS" pitchFamily="66" charset="0"/>
              </a:rPr>
              <a:t> </a:t>
            </a:r>
            <a:r>
              <a:rPr lang="en-US" sz="2400" b="1" dirty="0" err="1" smtClean="0">
                <a:solidFill>
                  <a:srgbClr val="FF0000"/>
                </a:solidFill>
                <a:effectLst>
                  <a:outerShdw blurRad="38100" dist="38100" dir="2700000" algn="tl">
                    <a:srgbClr val="000000">
                      <a:alpha val="43137"/>
                    </a:srgbClr>
                  </a:outerShdw>
                </a:effectLst>
                <a:latin typeface="Comic Sans MS" pitchFamily="66" charset="0"/>
              </a:rPr>
              <a:t>raggiunto</a:t>
            </a:r>
            <a:r>
              <a:rPr lang="en-US" sz="2400" b="1" dirty="0" smtClean="0">
                <a:solidFill>
                  <a:srgbClr val="FF0000"/>
                </a:solidFill>
                <a:effectLst>
                  <a:outerShdw blurRad="38100" dist="38100" dir="2700000" algn="tl">
                    <a:srgbClr val="000000">
                      <a:alpha val="43137"/>
                    </a:srgbClr>
                  </a:outerShdw>
                </a:effectLst>
                <a:latin typeface="Comic Sans MS" pitchFamily="66" charset="0"/>
              </a:rPr>
              <a:t>. </a:t>
            </a:r>
            <a:r>
              <a:rPr lang="en-US" sz="2400" b="1" dirty="0" err="1" smtClean="0">
                <a:solidFill>
                  <a:srgbClr val="FF0000"/>
                </a:solidFill>
                <a:effectLst>
                  <a:outerShdw blurRad="38100" dist="38100" dir="2700000" algn="tl">
                    <a:srgbClr val="000000">
                      <a:alpha val="43137"/>
                    </a:srgbClr>
                  </a:outerShdw>
                </a:effectLst>
                <a:latin typeface="Comic Sans MS" pitchFamily="66" charset="0"/>
              </a:rPr>
              <a:t>Ora</a:t>
            </a:r>
            <a:r>
              <a:rPr lang="en-US" sz="2400" b="1" dirty="0" smtClean="0">
                <a:solidFill>
                  <a:srgbClr val="FF0000"/>
                </a:solidFill>
                <a:effectLst>
                  <a:outerShdw blurRad="38100" dist="38100" dir="2700000" algn="tl">
                    <a:srgbClr val="000000">
                      <a:alpha val="43137"/>
                    </a:srgbClr>
                  </a:outerShdw>
                </a:effectLst>
                <a:latin typeface="Comic Sans MS" pitchFamily="66" charset="0"/>
              </a:rPr>
              <a:t> </a:t>
            </a:r>
            <a:r>
              <a:rPr lang="en-US" sz="2400" b="1" dirty="0" err="1" smtClean="0">
                <a:solidFill>
                  <a:srgbClr val="FF0000"/>
                </a:solidFill>
                <a:effectLst>
                  <a:outerShdw blurRad="38100" dist="38100" dir="2700000" algn="tl">
                    <a:srgbClr val="000000">
                      <a:alpha val="43137"/>
                    </a:srgbClr>
                  </a:outerShdw>
                </a:effectLst>
                <a:latin typeface="Comic Sans MS" pitchFamily="66" charset="0"/>
              </a:rPr>
              <a:t>occorre</a:t>
            </a:r>
            <a:r>
              <a:rPr lang="en-US" sz="2400" b="1" dirty="0" smtClean="0">
                <a:solidFill>
                  <a:srgbClr val="FF0000"/>
                </a:solidFill>
                <a:effectLst>
                  <a:outerShdw blurRad="38100" dist="38100" dir="2700000" algn="tl">
                    <a:srgbClr val="000000">
                      <a:alpha val="43137"/>
                    </a:srgbClr>
                  </a:outerShdw>
                </a:effectLst>
                <a:latin typeface="Comic Sans MS" pitchFamily="66" charset="0"/>
              </a:rPr>
              <a:t> </a:t>
            </a:r>
            <a:r>
              <a:rPr lang="en-US" sz="2400" b="1" dirty="0" err="1" smtClean="0">
                <a:solidFill>
                  <a:srgbClr val="FF0000"/>
                </a:solidFill>
                <a:effectLst>
                  <a:outerShdw blurRad="38100" dist="38100" dir="2700000" algn="tl">
                    <a:srgbClr val="000000">
                      <a:alpha val="43137"/>
                    </a:srgbClr>
                  </a:outerShdw>
                </a:effectLst>
                <a:latin typeface="Comic Sans MS" pitchFamily="66" charset="0"/>
              </a:rPr>
              <a:t>investire</a:t>
            </a:r>
            <a:r>
              <a:rPr lang="en-US" sz="2400" b="1" dirty="0" smtClean="0">
                <a:solidFill>
                  <a:srgbClr val="FF0000"/>
                </a:solidFill>
                <a:effectLst>
                  <a:outerShdw blurRad="38100" dist="38100" dir="2700000" algn="tl">
                    <a:srgbClr val="000000">
                      <a:alpha val="43137"/>
                    </a:srgbClr>
                  </a:outerShdw>
                </a:effectLst>
                <a:latin typeface="Comic Sans MS" pitchFamily="66" charset="0"/>
              </a:rPr>
              <a:t> e </a:t>
            </a:r>
            <a:r>
              <a:rPr lang="en-US" sz="2400" b="1" dirty="0" err="1" smtClean="0">
                <a:solidFill>
                  <a:srgbClr val="FF0000"/>
                </a:solidFill>
                <a:effectLst>
                  <a:outerShdw blurRad="38100" dist="38100" dir="2700000" algn="tl">
                    <a:srgbClr val="000000">
                      <a:alpha val="43137"/>
                    </a:srgbClr>
                  </a:outerShdw>
                </a:effectLst>
                <a:latin typeface="Comic Sans MS" pitchFamily="66" charset="0"/>
              </a:rPr>
              <a:t>incentivare</a:t>
            </a:r>
            <a:r>
              <a:rPr lang="en-US" sz="2400" b="1" dirty="0" smtClean="0">
                <a:solidFill>
                  <a:srgbClr val="FF0000"/>
                </a:solidFill>
                <a:effectLst>
                  <a:outerShdw blurRad="38100" dist="38100" dir="2700000" algn="tl">
                    <a:srgbClr val="000000">
                      <a:alpha val="43137"/>
                    </a:srgbClr>
                  </a:outerShdw>
                </a:effectLst>
                <a:latin typeface="Comic Sans MS" pitchFamily="66" charset="0"/>
              </a:rPr>
              <a:t> </a:t>
            </a:r>
            <a:r>
              <a:rPr lang="en-US" sz="2400" b="1" dirty="0" err="1" smtClean="0">
                <a:solidFill>
                  <a:srgbClr val="FF0000"/>
                </a:solidFill>
                <a:effectLst>
                  <a:outerShdw blurRad="38100" dist="38100" dir="2700000" algn="tl">
                    <a:srgbClr val="000000">
                      <a:alpha val="43137"/>
                    </a:srgbClr>
                  </a:outerShdw>
                </a:effectLst>
                <a:latin typeface="Comic Sans MS" pitchFamily="66" charset="0"/>
              </a:rPr>
              <a:t>i</a:t>
            </a:r>
            <a:r>
              <a:rPr lang="en-US" sz="2400" b="1" dirty="0" smtClean="0">
                <a:solidFill>
                  <a:srgbClr val="FF0000"/>
                </a:solidFill>
                <a:effectLst>
                  <a:outerShdw blurRad="38100" dist="38100" dir="2700000" algn="tl">
                    <a:srgbClr val="000000">
                      <a:alpha val="43137"/>
                    </a:srgbClr>
                  </a:outerShdw>
                </a:effectLst>
                <a:latin typeface="Comic Sans MS" pitchFamily="66" charset="0"/>
              </a:rPr>
              <a:t> </a:t>
            </a:r>
            <a:r>
              <a:rPr lang="en-US" sz="2400" b="1" dirty="0" err="1" smtClean="0">
                <a:solidFill>
                  <a:srgbClr val="FF0000"/>
                </a:solidFill>
                <a:effectLst>
                  <a:outerShdw blurRad="38100" dist="38100" dir="2700000" algn="tl">
                    <a:srgbClr val="000000">
                      <a:alpha val="43137"/>
                    </a:srgbClr>
                  </a:outerShdw>
                </a:effectLst>
                <a:latin typeface="Comic Sans MS" pitchFamily="66" charset="0"/>
              </a:rPr>
              <a:t>sistemi</a:t>
            </a:r>
            <a:r>
              <a:rPr lang="en-US" sz="2400" b="1" dirty="0" smtClean="0">
                <a:solidFill>
                  <a:srgbClr val="FF0000"/>
                </a:solidFill>
                <a:effectLst>
                  <a:outerShdw blurRad="38100" dist="38100" dir="2700000" algn="tl">
                    <a:srgbClr val="000000">
                      <a:alpha val="43137"/>
                    </a:srgbClr>
                  </a:outerShdw>
                </a:effectLst>
                <a:latin typeface="Comic Sans MS" pitchFamily="66" charset="0"/>
              </a:rPr>
              <a:t> di </a:t>
            </a:r>
            <a:r>
              <a:rPr lang="en-US" sz="2400" b="1" dirty="0" err="1" smtClean="0">
                <a:solidFill>
                  <a:srgbClr val="FF0000"/>
                </a:solidFill>
                <a:effectLst>
                  <a:outerShdw blurRad="38100" dist="38100" dir="2700000" algn="tl">
                    <a:srgbClr val="000000">
                      <a:alpha val="43137"/>
                    </a:srgbClr>
                  </a:outerShdw>
                </a:effectLst>
                <a:latin typeface="Comic Sans MS" pitchFamily="66" charset="0"/>
              </a:rPr>
              <a:t>accumulo</a:t>
            </a:r>
            <a:r>
              <a:rPr lang="en-US" sz="2400" b="1" dirty="0" smtClean="0">
                <a:solidFill>
                  <a:srgbClr val="FF0000"/>
                </a:solidFill>
                <a:effectLst>
                  <a:outerShdw blurRad="38100" dist="38100" dir="2700000" algn="tl">
                    <a:srgbClr val="000000">
                      <a:alpha val="43137"/>
                    </a:srgbClr>
                  </a:outerShdw>
                </a:effectLst>
                <a:latin typeface="Comic Sans MS" pitchFamily="66" charset="0"/>
              </a:rPr>
              <a:t>. </a:t>
            </a:r>
            <a:r>
              <a:rPr lang="en-US" sz="2400" b="1" dirty="0" err="1" smtClean="0">
                <a:solidFill>
                  <a:srgbClr val="FF0000"/>
                </a:solidFill>
                <a:effectLst>
                  <a:outerShdw blurRad="38100" dist="38100" dir="2700000" algn="tl">
                    <a:srgbClr val="000000">
                      <a:alpha val="43137"/>
                    </a:srgbClr>
                  </a:outerShdw>
                </a:effectLst>
                <a:latin typeface="Comic Sans MS" pitchFamily="66" charset="0"/>
              </a:rPr>
              <a:t>Incentivare</a:t>
            </a:r>
            <a:r>
              <a:rPr lang="en-US" sz="2400" b="1" dirty="0" smtClean="0">
                <a:solidFill>
                  <a:srgbClr val="FF0000"/>
                </a:solidFill>
                <a:effectLst>
                  <a:outerShdw blurRad="38100" dist="38100" dir="2700000" algn="tl">
                    <a:srgbClr val="000000">
                      <a:alpha val="43137"/>
                    </a:srgbClr>
                  </a:outerShdw>
                </a:effectLst>
                <a:latin typeface="Comic Sans MS" pitchFamily="66" charset="0"/>
              </a:rPr>
              <a:t> </a:t>
            </a:r>
            <a:r>
              <a:rPr lang="en-US" sz="2400" b="1" dirty="0" err="1" smtClean="0">
                <a:solidFill>
                  <a:srgbClr val="FF0000"/>
                </a:solidFill>
                <a:effectLst>
                  <a:outerShdw blurRad="38100" dist="38100" dir="2700000" algn="tl">
                    <a:srgbClr val="000000">
                      <a:alpha val="43137"/>
                    </a:srgbClr>
                  </a:outerShdw>
                </a:effectLst>
                <a:latin typeface="Comic Sans MS" pitchFamily="66" charset="0"/>
              </a:rPr>
              <a:t>ulteriormente</a:t>
            </a:r>
            <a:r>
              <a:rPr lang="en-US" sz="2400" b="1" dirty="0" smtClean="0">
                <a:solidFill>
                  <a:srgbClr val="FF0000"/>
                </a:solidFill>
                <a:effectLst>
                  <a:outerShdw blurRad="38100" dist="38100" dir="2700000" algn="tl">
                    <a:srgbClr val="000000">
                      <a:alpha val="43137"/>
                    </a:srgbClr>
                  </a:outerShdw>
                </a:effectLst>
                <a:latin typeface="Comic Sans MS" pitchFamily="66" charset="0"/>
              </a:rPr>
              <a:t> solo le </a:t>
            </a:r>
            <a:r>
              <a:rPr lang="en-US" sz="2400" b="1" dirty="0" err="1" smtClean="0">
                <a:solidFill>
                  <a:srgbClr val="FF0000"/>
                </a:solidFill>
                <a:effectLst>
                  <a:outerShdw blurRad="38100" dist="38100" dir="2700000" algn="tl">
                    <a:srgbClr val="000000">
                      <a:alpha val="43137"/>
                    </a:srgbClr>
                  </a:outerShdw>
                </a:effectLst>
                <a:latin typeface="Comic Sans MS" pitchFamily="66" charset="0"/>
              </a:rPr>
              <a:t>rinnovabili</a:t>
            </a:r>
            <a:r>
              <a:rPr lang="en-US" sz="2400" b="1" dirty="0" smtClean="0">
                <a:solidFill>
                  <a:srgbClr val="FF0000"/>
                </a:solidFill>
                <a:effectLst>
                  <a:outerShdw blurRad="38100" dist="38100" dir="2700000" algn="tl">
                    <a:srgbClr val="000000">
                      <a:alpha val="43137"/>
                    </a:srgbClr>
                  </a:outerShdw>
                </a:effectLst>
                <a:latin typeface="Comic Sans MS" pitchFamily="66" charset="0"/>
              </a:rPr>
              <a:t> e non la rete non </a:t>
            </a:r>
            <a:r>
              <a:rPr lang="en-US" sz="2400" b="1" dirty="0" err="1" smtClean="0">
                <a:solidFill>
                  <a:srgbClr val="FF0000"/>
                </a:solidFill>
                <a:effectLst>
                  <a:outerShdw blurRad="38100" dist="38100" dir="2700000" algn="tl">
                    <a:srgbClr val="000000">
                      <a:alpha val="43137"/>
                    </a:srgbClr>
                  </a:outerShdw>
                </a:effectLst>
                <a:latin typeface="Comic Sans MS" pitchFamily="66" charset="0"/>
              </a:rPr>
              <a:t>sembra</a:t>
            </a:r>
            <a:r>
              <a:rPr lang="en-US" sz="2400" b="1" dirty="0" smtClean="0">
                <a:solidFill>
                  <a:srgbClr val="FF0000"/>
                </a:solidFill>
                <a:effectLst>
                  <a:outerShdw blurRad="38100" dist="38100" dir="2700000" algn="tl">
                    <a:srgbClr val="000000">
                      <a:alpha val="43137"/>
                    </a:srgbClr>
                  </a:outerShdw>
                </a:effectLst>
                <a:latin typeface="Comic Sans MS" pitchFamily="66" charset="0"/>
              </a:rPr>
              <a:t> </a:t>
            </a:r>
            <a:r>
              <a:rPr lang="en-US" sz="2400" b="1" dirty="0" err="1" smtClean="0">
                <a:solidFill>
                  <a:srgbClr val="FF0000"/>
                </a:solidFill>
                <a:effectLst>
                  <a:outerShdw blurRad="38100" dist="38100" dir="2700000" algn="tl">
                    <a:srgbClr val="000000">
                      <a:alpha val="43137"/>
                    </a:srgbClr>
                  </a:outerShdw>
                </a:effectLst>
                <a:latin typeface="Comic Sans MS" pitchFamily="66" charset="0"/>
              </a:rPr>
              <a:t>avere</a:t>
            </a:r>
            <a:r>
              <a:rPr lang="en-US" sz="2400" b="1" dirty="0" smtClean="0">
                <a:solidFill>
                  <a:srgbClr val="FF0000"/>
                </a:solidFill>
                <a:effectLst>
                  <a:outerShdw blurRad="38100" dist="38100" dir="2700000" algn="tl">
                    <a:srgbClr val="000000">
                      <a:alpha val="43137"/>
                    </a:srgbClr>
                  </a:outerShdw>
                </a:effectLst>
                <a:latin typeface="Comic Sans MS" pitchFamily="66" charset="0"/>
              </a:rPr>
              <a:t> </a:t>
            </a:r>
            <a:r>
              <a:rPr lang="en-US" sz="2400" b="1" dirty="0" err="1" smtClean="0">
                <a:solidFill>
                  <a:srgbClr val="FF0000"/>
                </a:solidFill>
                <a:effectLst>
                  <a:outerShdw blurRad="38100" dist="38100" dir="2700000" algn="tl">
                    <a:srgbClr val="000000">
                      <a:alpha val="43137"/>
                    </a:srgbClr>
                  </a:outerShdw>
                </a:effectLst>
                <a:latin typeface="Comic Sans MS" pitchFamily="66" charset="0"/>
              </a:rPr>
              <a:t>senso</a:t>
            </a:r>
            <a:r>
              <a:rPr lang="en-US" sz="2400" b="1" dirty="0" smtClean="0">
                <a:solidFill>
                  <a:srgbClr val="FF0000"/>
                </a:solidFill>
                <a:effectLst>
                  <a:outerShdw blurRad="38100" dist="38100" dir="2700000" algn="tl">
                    <a:srgbClr val="000000">
                      <a:alpha val="43137"/>
                    </a:srgbClr>
                  </a:outerShdw>
                </a:effectLst>
                <a:latin typeface="Comic Sans MS" pitchFamily="66" charset="0"/>
              </a:rPr>
              <a:t>.</a:t>
            </a:r>
          </a:p>
          <a:p>
            <a:endParaRPr lang="en-US" sz="2400" b="1" dirty="0">
              <a:solidFill>
                <a:srgbClr val="FF0000"/>
              </a:solidFill>
              <a:effectLst>
                <a:outerShdw blurRad="38100" dist="38100" dir="2700000" algn="tl">
                  <a:srgbClr val="000000">
                    <a:alpha val="43137"/>
                  </a:srgbClr>
                </a:outerShdw>
              </a:effectLst>
              <a:latin typeface="Comic Sans MS" pitchFamily="66" charset="0"/>
            </a:endParaRPr>
          </a:p>
          <a:p>
            <a:r>
              <a:rPr lang="en-US" sz="2400" b="1" dirty="0" smtClean="0">
                <a:solidFill>
                  <a:srgbClr val="FF0000"/>
                </a:solidFill>
                <a:effectLst>
                  <a:outerShdw blurRad="38100" dist="38100" dir="2700000" algn="tl">
                    <a:srgbClr val="000000">
                      <a:alpha val="43137"/>
                    </a:srgbClr>
                  </a:outerShdw>
                </a:effectLst>
                <a:latin typeface="Comic Sans MS" pitchFamily="66" charset="0"/>
              </a:rPr>
              <a:t>Per </a:t>
            </a:r>
            <a:r>
              <a:rPr lang="en-US" sz="2400" b="1" dirty="0" err="1" smtClean="0">
                <a:solidFill>
                  <a:srgbClr val="FF0000"/>
                </a:solidFill>
                <a:effectLst>
                  <a:outerShdw blurRad="38100" dist="38100" dir="2700000" algn="tl">
                    <a:srgbClr val="000000">
                      <a:alpha val="43137"/>
                    </a:srgbClr>
                  </a:outerShdw>
                </a:effectLst>
                <a:latin typeface="Comic Sans MS" pitchFamily="66" charset="0"/>
              </a:rPr>
              <a:t>trasformare</a:t>
            </a:r>
            <a:r>
              <a:rPr lang="en-US" sz="2400" b="1" dirty="0" smtClean="0">
                <a:solidFill>
                  <a:srgbClr val="FF0000"/>
                </a:solidFill>
                <a:effectLst>
                  <a:outerShdw blurRad="38100" dist="38100" dir="2700000" algn="tl">
                    <a:srgbClr val="000000">
                      <a:alpha val="43137"/>
                    </a:srgbClr>
                  </a:outerShdw>
                </a:effectLst>
                <a:latin typeface="Comic Sans MS" pitchFamily="66" charset="0"/>
              </a:rPr>
              <a:t> la rete per </a:t>
            </a:r>
            <a:r>
              <a:rPr lang="en-US" sz="2400" b="1" dirty="0" err="1" smtClean="0">
                <a:solidFill>
                  <a:srgbClr val="FF0000"/>
                </a:solidFill>
                <a:effectLst>
                  <a:outerShdw blurRad="38100" dist="38100" dir="2700000" algn="tl">
                    <a:srgbClr val="000000">
                      <a:alpha val="43137"/>
                    </a:srgbClr>
                  </a:outerShdw>
                </a:effectLst>
                <a:latin typeface="Comic Sans MS" pitchFamily="66" charset="0"/>
              </a:rPr>
              <a:t>gestire</a:t>
            </a:r>
            <a:r>
              <a:rPr lang="en-US" sz="2400" b="1" dirty="0" smtClean="0">
                <a:solidFill>
                  <a:srgbClr val="FF0000"/>
                </a:solidFill>
                <a:effectLst>
                  <a:outerShdw blurRad="38100" dist="38100" dir="2700000" algn="tl">
                    <a:srgbClr val="000000">
                      <a:alpha val="43137"/>
                    </a:srgbClr>
                  </a:outerShdw>
                </a:effectLst>
                <a:latin typeface="Comic Sans MS" pitchFamily="66" charset="0"/>
              </a:rPr>
              <a:t> </a:t>
            </a:r>
            <a:r>
              <a:rPr lang="en-US" sz="2400" b="1" dirty="0" err="1" smtClean="0">
                <a:solidFill>
                  <a:srgbClr val="FF0000"/>
                </a:solidFill>
                <a:effectLst>
                  <a:outerShdw blurRad="38100" dist="38100" dir="2700000" algn="tl">
                    <a:srgbClr val="000000">
                      <a:alpha val="43137"/>
                    </a:srgbClr>
                  </a:outerShdw>
                </a:effectLst>
                <a:latin typeface="Comic Sans MS" pitchFamily="66" charset="0"/>
              </a:rPr>
              <a:t>fino</a:t>
            </a:r>
            <a:r>
              <a:rPr lang="en-US" sz="2400" b="1" dirty="0" smtClean="0">
                <a:solidFill>
                  <a:srgbClr val="FF0000"/>
                </a:solidFill>
                <a:effectLst>
                  <a:outerShdw blurRad="38100" dist="38100" dir="2700000" algn="tl">
                    <a:srgbClr val="000000">
                      <a:alpha val="43137"/>
                    </a:srgbClr>
                  </a:outerShdw>
                </a:effectLst>
                <a:latin typeface="Comic Sans MS" pitchFamily="66" charset="0"/>
              </a:rPr>
              <a:t> al 50% di </a:t>
            </a:r>
            <a:r>
              <a:rPr lang="en-US" sz="2400" b="1" dirty="0" err="1" smtClean="0">
                <a:solidFill>
                  <a:srgbClr val="FF0000"/>
                </a:solidFill>
                <a:effectLst>
                  <a:outerShdw blurRad="38100" dist="38100" dir="2700000" algn="tl">
                    <a:srgbClr val="000000">
                      <a:alpha val="43137"/>
                    </a:srgbClr>
                  </a:outerShdw>
                </a:effectLst>
                <a:latin typeface="Comic Sans MS" pitchFamily="66" charset="0"/>
              </a:rPr>
              <a:t>rinnovabili</a:t>
            </a:r>
            <a:r>
              <a:rPr lang="en-US" sz="2400" b="1" dirty="0" smtClean="0">
                <a:solidFill>
                  <a:srgbClr val="FF0000"/>
                </a:solidFill>
                <a:effectLst>
                  <a:outerShdw blurRad="38100" dist="38100" dir="2700000" algn="tl">
                    <a:srgbClr val="000000">
                      <a:alpha val="43137"/>
                    </a:srgbClr>
                  </a:outerShdw>
                </a:effectLst>
                <a:latin typeface="Comic Sans MS" pitchFamily="66" charset="0"/>
              </a:rPr>
              <a:t> </a:t>
            </a:r>
            <a:r>
              <a:rPr lang="en-US" sz="2400" b="1" dirty="0" err="1" smtClean="0">
                <a:solidFill>
                  <a:srgbClr val="FF0000"/>
                </a:solidFill>
                <a:effectLst>
                  <a:outerShdw blurRad="38100" dist="38100" dir="2700000" algn="tl">
                    <a:srgbClr val="000000">
                      <a:alpha val="43137"/>
                    </a:srgbClr>
                  </a:outerShdw>
                </a:effectLst>
                <a:latin typeface="Comic Sans MS" pitchFamily="66" charset="0"/>
              </a:rPr>
              <a:t>occorrono</a:t>
            </a:r>
            <a:r>
              <a:rPr lang="en-US" sz="2400" b="1" dirty="0" smtClean="0">
                <a:solidFill>
                  <a:srgbClr val="FF0000"/>
                </a:solidFill>
                <a:effectLst>
                  <a:outerShdw blurRad="38100" dist="38100" dir="2700000" algn="tl">
                    <a:srgbClr val="000000">
                      <a:alpha val="43137"/>
                    </a:srgbClr>
                  </a:outerShdw>
                </a:effectLst>
                <a:latin typeface="Comic Sans MS" pitchFamily="66" charset="0"/>
              </a:rPr>
              <a:t> circa 30 </a:t>
            </a:r>
            <a:r>
              <a:rPr lang="en-US" sz="2400" b="1" dirty="0" err="1" smtClean="0">
                <a:solidFill>
                  <a:srgbClr val="FF0000"/>
                </a:solidFill>
                <a:effectLst>
                  <a:outerShdw blurRad="38100" dist="38100" dir="2700000" algn="tl">
                    <a:srgbClr val="000000">
                      <a:alpha val="43137"/>
                    </a:srgbClr>
                  </a:outerShdw>
                </a:effectLst>
                <a:latin typeface="Comic Sans MS" pitchFamily="66" charset="0"/>
              </a:rPr>
              <a:t>miliardi</a:t>
            </a:r>
            <a:r>
              <a:rPr lang="en-US" sz="2400" b="1" dirty="0" smtClean="0">
                <a:solidFill>
                  <a:srgbClr val="FF0000"/>
                </a:solidFill>
                <a:effectLst>
                  <a:outerShdw blurRad="38100" dist="38100" dir="2700000" algn="tl">
                    <a:srgbClr val="000000">
                      <a:alpha val="43137"/>
                    </a:srgbClr>
                  </a:outerShdw>
                </a:effectLst>
                <a:latin typeface="Comic Sans MS" pitchFamily="66" charset="0"/>
              </a:rPr>
              <a:t> di Euro.</a:t>
            </a:r>
          </a:p>
          <a:p>
            <a:endParaRPr lang="en-US" sz="2400" dirty="0" smtClean="0">
              <a:latin typeface="Comic Sans MS" pitchFamily="66" charset="0"/>
            </a:endParaRPr>
          </a:p>
          <a:p>
            <a:pPr marL="0" indent="0">
              <a:buNone/>
            </a:pPr>
            <a:endParaRPr lang="en-US" sz="2400" dirty="0"/>
          </a:p>
        </p:txBody>
      </p:sp>
      <p:sp>
        <p:nvSpPr>
          <p:cNvPr id="4" name="Segnaposto numero diapositiva 3"/>
          <p:cNvSpPr>
            <a:spLocks noGrp="1"/>
          </p:cNvSpPr>
          <p:nvPr>
            <p:ph type="sldNum" sz="quarter" idx="12"/>
          </p:nvPr>
        </p:nvSpPr>
        <p:spPr/>
        <p:txBody>
          <a:bodyPr/>
          <a:lstStyle/>
          <a:p>
            <a:fld id="{B007B441-5312-499D-93C3-6E37886527FA}" type="slidenum">
              <a:rPr lang="it-IT" smtClean="0"/>
              <a:pPr/>
              <a:t>179</a:t>
            </a:fld>
            <a:endParaRPr lang="it-IT"/>
          </a:p>
        </p:txBody>
      </p:sp>
      <p:sp>
        <p:nvSpPr>
          <p:cNvPr id="5" name="CasellaDiTesto 4"/>
          <p:cNvSpPr txBox="1"/>
          <p:nvPr/>
        </p:nvSpPr>
        <p:spPr>
          <a:xfrm>
            <a:off x="971600" y="116632"/>
            <a:ext cx="3743332" cy="646331"/>
          </a:xfrm>
          <a:prstGeom prst="rect">
            <a:avLst/>
          </a:prstGeom>
          <a:noFill/>
        </p:spPr>
        <p:txBody>
          <a:bodyPr wrap="none" rtlCol="0">
            <a:spAutoFit/>
          </a:bodyPr>
          <a:lstStyle/>
          <a:p>
            <a:r>
              <a:rPr lang="it-IT" sz="3600" b="1" dirty="0" smtClean="0">
                <a:solidFill>
                  <a:srgbClr val="FF0000"/>
                </a:solidFill>
                <a:effectLst>
                  <a:outerShdw blurRad="38100" dist="38100" dir="2700000" algn="tl">
                    <a:srgbClr val="000000">
                      <a:alpha val="43137"/>
                    </a:srgbClr>
                  </a:outerShdw>
                </a:effectLst>
                <a:latin typeface="Comic Sans MS" pitchFamily="66" charset="0"/>
              </a:rPr>
              <a:t>L’intermittenza </a:t>
            </a:r>
            <a:endParaRPr lang="en-US" sz="3600" b="1" dirty="0">
              <a:solidFill>
                <a:srgbClr val="FF0000"/>
              </a:solidFill>
              <a:effectLst>
                <a:outerShdw blurRad="38100" dist="38100" dir="2700000" algn="tl">
                  <a:srgbClr val="000000">
                    <a:alpha val="43137"/>
                  </a:srgbClr>
                </a:outerShdw>
              </a:effectLst>
              <a:latin typeface="Comic Sans MS" pitchFamily="66" charset="0"/>
            </a:endParaRPr>
          </a:p>
        </p:txBody>
      </p:sp>
    </p:spTree>
    <p:extLst>
      <p:ext uri="{BB962C8B-B14F-4D97-AF65-F5344CB8AC3E}">
        <p14:creationId xmlns:p14="http://schemas.microsoft.com/office/powerpoint/2010/main" val="292185941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1835696" y="35913"/>
            <a:ext cx="5977919" cy="584775"/>
          </a:xfrm>
          <a:prstGeom prst="rect">
            <a:avLst/>
          </a:prstGeom>
          <a:noFill/>
        </p:spPr>
        <p:txBody>
          <a:bodyPr wrap="none" rtlCol="0">
            <a:spAutoFit/>
          </a:bodyPr>
          <a:lstStyle/>
          <a:p>
            <a:r>
              <a:rPr lang="it-IT" sz="3200" b="1" dirty="0" smtClean="0">
                <a:effectLst>
                  <a:outerShdw blurRad="38100" dist="38100" dir="2700000" algn="tl">
                    <a:srgbClr val="000000">
                      <a:alpha val="43137"/>
                    </a:srgbClr>
                  </a:outerShdw>
                </a:effectLst>
                <a:latin typeface="Comic Sans MS" pitchFamily="66" charset="0"/>
              </a:rPr>
              <a:t>Riserve di combustibili fossili</a:t>
            </a:r>
            <a:endParaRPr lang="it-IT" sz="3200" b="1" dirty="0">
              <a:effectLst>
                <a:outerShdw blurRad="38100" dist="38100" dir="2700000" algn="tl">
                  <a:srgbClr val="000000">
                    <a:alpha val="43137"/>
                  </a:srgbClr>
                </a:outerShdw>
              </a:effectLst>
              <a:latin typeface="Comic Sans MS" pitchFamily="66" charset="0"/>
            </a:endParaRPr>
          </a:p>
        </p:txBody>
      </p:sp>
      <p:sp>
        <p:nvSpPr>
          <p:cNvPr id="3" name="CasellaDiTesto 2"/>
          <p:cNvSpPr txBox="1"/>
          <p:nvPr/>
        </p:nvSpPr>
        <p:spPr>
          <a:xfrm>
            <a:off x="0" y="714356"/>
            <a:ext cx="9144000" cy="4154984"/>
          </a:xfrm>
          <a:prstGeom prst="rect">
            <a:avLst/>
          </a:prstGeom>
          <a:solidFill>
            <a:srgbClr val="FFFF00"/>
          </a:solidFill>
        </p:spPr>
        <p:txBody>
          <a:bodyPr wrap="square" rtlCol="0">
            <a:spAutoFit/>
          </a:bodyPr>
          <a:lstStyle/>
          <a:p>
            <a:r>
              <a:rPr lang="it-IT" sz="2400" dirty="0" smtClean="0">
                <a:effectLst>
                  <a:outerShdw blurRad="38100" dist="38100" dir="2700000" algn="tl">
                    <a:srgbClr val="000000">
                      <a:alpha val="43137"/>
                    </a:srgbClr>
                  </a:outerShdw>
                </a:effectLst>
                <a:latin typeface="Comic Sans MS" pitchFamily="66" charset="0"/>
              </a:rPr>
              <a:t>                 disponibili </a:t>
            </a:r>
            <a:r>
              <a:rPr lang="it-IT" sz="2400" b="1" dirty="0" smtClean="0">
                <a:solidFill>
                  <a:srgbClr val="009E47"/>
                </a:solidFill>
                <a:effectLst>
                  <a:outerShdw blurRad="38100" dist="38100" dir="2700000" algn="tl">
                    <a:srgbClr val="000000">
                      <a:alpha val="43137"/>
                    </a:srgbClr>
                  </a:outerShdw>
                </a:effectLst>
                <a:latin typeface="Comic Sans MS" pitchFamily="66" charset="0"/>
              </a:rPr>
              <a:t> tC02</a:t>
            </a:r>
            <a:r>
              <a:rPr lang="it-IT" sz="2400" dirty="0" smtClean="0">
                <a:solidFill>
                  <a:srgbClr val="009E47"/>
                </a:solidFill>
                <a:effectLst>
                  <a:outerShdw blurRad="38100" dist="38100" dir="2700000" algn="tl">
                    <a:srgbClr val="000000">
                      <a:alpha val="43137"/>
                    </a:srgbClr>
                  </a:outerShdw>
                </a:effectLst>
                <a:latin typeface="Comic Sans MS" pitchFamily="66" charset="0"/>
              </a:rPr>
              <a:t>/       </a:t>
            </a:r>
            <a:r>
              <a:rPr lang="it-IT" sz="2400" dirty="0" smtClean="0">
                <a:effectLst>
                  <a:outerShdw blurRad="38100" dist="38100" dir="2700000" algn="tl">
                    <a:srgbClr val="000000">
                      <a:alpha val="43137"/>
                    </a:srgbClr>
                  </a:outerShdw>
                </a:effectLst>
                <a:latin typeface="Comic Sans MS" pitchFamily="66" charset="0"/>
              </a:rPr>
              <a:t>riserve     consumo       </a:t>
            </a:r>
            <a:r>
              <a:rPr lang="it-IT" sz="2400" dirty="0" smtClean="0">
                <a:solidFill>
                  <a:srgbClr val="FF0000"/>
                </a:solidFill>
                <a:effectLst>
                  <a:outerShdw blurRad="38100" dist="38100" dir="2700000" algn="tl">
                    <a:srgbClr val="000000">
                      <a:alpha val="43137"/>
                    </a:srgbClr>
                  </a:outerShdw>
                </a:effectLst>
                <a:latin typeface="Comic Sans MS" pitchFamily="66" charset="0"/>
              </a:rPr>
              <a:t>durata</a:t>
            </a:r>
            <a:r>
              <a:rPr lang="it-IT" sz="2400" dirty="0">
                <a:solidFill>
                  <a:srgbClr val="FF0000"/>
                </a:solidFill>
                <a:effectLst>
                  <a:outerShdw blurRad="38100" dist="38100" dir="2700000" algn="tl">
                    <a:srgbClr val="000000">
                      <a:alpha val="43137"/>
                    </a:srgbClr>
                  </a:outerShdw>
                </a:effectLst>
                <a:latin typeface="Comic Sans MS" pitchFamily="66" charset="0"/>
              </a:rPr>
              <a:t> </a:t>
            </a:r>
            <a:r>
              <a:rPr lang="it-IT" sz="2400" dirty="0" smtClean="0">
                <a:effectLst>
                  <a:outerShdw blurRad="38100" dist="38100" dir="2700000" algn="tl">
                    <a:srgbClr val="000000">
                      <a:alpha val="43137"/>
                    </a:srgbClr>
                  </a:outerShdw>
                </a:effectLst>
                <a:latin typeface="Comic Sans MS" pitchFamily="66" charset="0"/>
              </a:rPr>
              <a:t>                                   	                          </a:t>
            </a:r>
            <a:r>
              <a:rPr lang="it-IT" sz="2400" dirty="0" err="1" smtClean="0">
                <a:solidFill>
                  <a:srgbClr val="009E47"/>
                </a:solidFill>
                <a:effectLst>
                  <a:outerShdw blurRad="38100" dist="38100" dir="2700000" algn="tl">
                    <a:srgbClr val="000000">
                      <a:alpha val="43137"/>
                    </a:srgbClr>
                  </a:outerShdw>
                </a:effectLst>
                <a:latin typeface="Comic Sans MS" pitchFamily="66" charset="0"/>
              </a:rPr>
              <a:t>GWh</a:t>
            </a:r>
            <a:r>
              <a:rPr lang="it-IT" sz="2400" dirty="0" smtClean="0">
                <a:effectLst>
                  <a:outerShdw blurRad="38100" dist="38100" dir="2700000" algn="tl">
                    <a:srgbClr val="000000">
                      <a:alpha val="43137"/>
                    </a:srgbClr>
                  </a:outerShdw>
                </a:effectLst>
                <a:latin typeface="Comic Sans MS" pitchFamily="66" charset="0"/>
              </a:rPr>
              <a:t>        note        annuale           </a:t>
            </a:r>
            <a:r>
              <a:rPr lang="it-IT" sz="2400" dirty="0" smtClean="0">
                <a:solidFill>
                  <a:srgbClr val="FF0000"/>
                </a:solidFill>
                <a:effectLst>
                  <a:outerShdw blurRad="38100" dist="38100" dir="2700000" algn="tl">
                    <a:srgbClr val="000000">
                      <a:alpha val="43137"/>
                    </a:srgbClr>
                  </a:outerShdw>
                </a:effectLst>
                <a:latin typeface="Comic Sans MS" pitchFamily="66" charset="0"/>
              </a:rPr>
              <a:t>(anni)</a:t>
            </a:r>
          </a:p>
          <a:p>
            <a:endParaRPr lang="it-IT" sz="2400" dirty="0" smtClean="0">
              <a:effectLst>
                <a:outerShdw blurRad="38100" dist="38100" dir="2700000" algn="tl">
                  <a:srgbClr val="000000">
                    <a:alpha val="43137"/>
                  </a:srgbClr>
                </a:outerShdw>
              </a:effectLst>
              <a:latin typeface="Comic Sans MS" pitchFamily="66" charset="0"/>
            </a:endParaRPr>
          </a:p>
          <a:p>
            <a:r>
              <a:rPr lang="it-IT" sz="2400" dirty="0" smtClean="0">
                <a:effectLst>
                  <a:outerShdw blurRad="38100" dist="38100" dir="2700000" algn="tl">
                    <a:srgbClr val="000000">
                      <a:alpha val="43137"/>
                    </a:srgbClr>
                  </a:outerShdw>
                </a:effectLst>
                <a:latin typeface="Comic Sans MS" pitchFamily="66" charset="0"/>
              </a:rPr>
              <a:t> Carbone            910      </a:t>
            </a:r>
            <a:r>
              <a:rPr lang="it-IT" sz="2400" b="1" dirty="0">
                <a:solidFill>
                  <a:srgbClr val="009E47"/>
                </a:solidFill>
                <a:effectLst>
                  <a:outerShdw blurRad="38100" dist="38100" dir="2700000" algn="tl">
                    <a:srgbClr val="000000">
                      <a:alpha val="43137"/>
                    </a:srgbClr>
                  </a:outerShdw>
                </a:effectLst>
                <a:latin typeface="Comic Sans MS" pitchFamily="66" charset="0"/>
              </a:rPr>
              <a:t> </a:t>
            </a:r>
            <a:r>
              <a:rPr lang="it-IT" sz="2400" b="1" dirty="0" smtClean="0">
                <a:solidFill>
                  <a:srgbClr val="009E47"/>
                </a:solidFill>
                <a:effectLst>
                  <a:outerShdw blurRad="38100" dist="38100" dir="2700000" algn="tl">
                    <a:srgbClr val="000000">
                      <a:alpha val="43137"/>
                    </a:srgbClr>
                  </a:outerShdw>
                </a:effectLst>
                <a:latin typeface="Comic Sans MS" pitchFamily="66" charset="0"/>
              </a:rPr>
              <a:t>950</a:t>
            </a:r>
            <a:r>
              <a:rPr lang="it-IT" sz="2400" dirty="0" smtClean="0">
                <a:effectLst>
                  <a:outerShdw blurRad="38100" dist="38100" dir="2700000" algn="tl">
                    <a:srgbClr val="000000">
                      <a:alpha val="43137"/>
                    </a:srgbClr>
                  </a:outerShdw>
                </a:effectLst>
                <a:latin typeface="Comic Sans MS" pitchFamily="66" charset="0"/>
              </a:rPr>
              <a:t>                            6,2         </a:t>
            </a:r>
            <a:r>
              <a:rPr lang="it-IT" sz="2400" dirty="0" smtClean="0">
                <a:solidFill>
                  <a:srgbClr val="FF0000"/>
                </a:solidFill>
                <a:effectLst>
                  <a:outerShdw blurRad="38100" dist="38100" dir="2700000" algn="tl">
                    <a:srgbClr val="000000">
                      <a:alpha val="43137"/>
                    </a:srgbClr>
                  </a:outerShdw>
                </a:effectLst>
                <a:latin typeface="Comic Sans MS" pitchFamily="66" charset="0"/>
              </a:rPr>
              <a:t>150</a:t>
            </a:r>
          </a:p>
          <a:p>
            <a:r>
              <a:rPr lang="it-IT" sz="2400" dirty="0" smtClean="0">
                <a:effectLst>
                  <a:outerShdw blurRad="38100" dist="38100" dir="2700000" algn="tl">
                    <a:srgbClr val="000000">
                      <a:alpha val="43137"/>
                    </a:srgbClr>
                  </a:outerShdw>
                </a:effectLst>
                <a:latin typeface="Comic Sans MS" pitchFamily="66" charset="0"/>
              </a:rPr>
              <a:t> (G ton)</a:t>
            </a:r>
          </a:p>
          <a:p>
            <a:endParaRPr lang="it-IT" sz="2400" dirty="0" smtClean="0">
              <a:effectLst>
                <a:outerShdw blurRad="38100" dist="38100" dir="2700000" algn="tl">
                  <a:srgbClr val="000000">
                    <a:alpha val="43137"/>
                  </a:srgbClr>
                </a:outerShdw>
              </a:effectLst>
              <a:latin typeface="Comic Sans MS" pitchFamily="66" charset="0"/>
            </a:endParaRPr>
          </a:p>
          <a:p>
            <a:r>
              <a:rPr lang="it-IT" sz="2400" dirty="0" smtClean="0">
                <a:effectLst>
                  <a:outerShdw blurRad="38100" dist="38100" dir="2700000" algn="tl">
                    <a:srgbClr val="000000">
                      <a:alpha val="43137"/>
                    </a:srgbClr>
                  </a:outerShdw>
                </a:effectLst>
                <a:latin typeface="Comic Sans MS" pitchFamily="66" charset="0"/>
              </a:rPr>
              <a:t> Petrolio           1,100      </a:t>
            </a:r>
            <a:r>
              <a:rPr lang="it-IT" sz="2400" b="1" dirty="0" smtClean="0">
                <a:solidFill>
                  <a:srgbClr val="009E47"/>
                </a:solidFill>
                <a:effectLst>
                  <a:outerShdw blurRad="38100" dist="38100" dir="2700000" algn="tl">
                    <a:srgbClr val="000000">
                      <a:alpha val="43137"/>
                    </a:srgbClr>
                  </a:outerShdw>
                </a:effectLst>
                <a:latin typeface="Comic Sans MS" pitchFamily="66" charset="0"/>
              </a:rPr>
              <a:t>750</a:t>
            </a:r>
            <a:r>
              <a:rPr lang="it-IT" sz="2400" b="1" dirty="0" smtClean="0">
                <a:effectLst>
                  <a:outerShdw blurRad="38100" dist="38100" dir="2700000" algn="tl">
                    <a:srgbClr val="000000">
                      <a:alpha val="43137"/>
                    </a:srgbClr>
                  </a:outerShdw>
                </a:effectLst>
                <a:latin typeface="Comic Sans MS" pitchFamily="66" charset="0"/>
              </a:rPr>
              <a:t>    </a:t>
            </a:r>
            <a:r>
              <a:rPr lang="it-IT" sz="2400" dirty="0" smtClean="0">
                <a:effectLst>
                  <a:outerShdw blurRad="38100" dist="38100" dir="2700000" algn="tl">
                    <a:srgbClr val="000000">
                      <a:alpha val="43137"/>
                    </a:srgbClr>
                  </a:outerShdw>
                </a:effectLst>
                <a:latin typeface="Comic Sans MS" pitchFamily="66" charset="0"/>
              </a:rPr>
              <a:t>2,600               30           </a:t>
            </a:r>
            <a:r>
              <a:rPr lang="it-IT" sz="2400" dirty="0" smtClean="0">
                <a:solidFill>
                  <a:srgbClr val="FF0000"/>
                </a:solidFill>
                <a:effectLst>
                  <a:outerShdw blurRad="38100" dist="38100" dir="2700000" algn="tl">
                    <a:srgbClr val="000000">
                      <a:alpha val="43137"/>
                    </a:srgbClr>
                  </a:outerShdw>
                </a:effectLst>
                <a:latin typeface="Comic Sans MS" pitchFamily="66" charset="0"/>
              </a:rPr>
              <a:t>90</a:t>
            </a:r>
          </a:p>
          <a:p>
            <a:r>
              <a:rPr lang="it-IT" sz="2400" dirty="0" smtClean="0">
                <a:effectLst>
                  <a:outerShdw blurRad="38100" dist="38100" dir="2700000" algn="tl">
                    <a:srgbClr val="000000">
                      <a:alpha val="43137"/>
                    </a:srgbClr>
                  </a:outerShdw>
                </a:effectLst>
                <a:latin typeface="Comic Sans MS" pitchFamily="66" charset="0"/>
              </a:rPr>
              <a:t>(</a:t>
            </a:r>
            <a:r>
              <a:rPr lang="it-IT" sz="2400" dirty="0" err="1" smtClean="0">
                <a:effectLst>
                  <a:outerShdw blurRad="38100" dist="38100" dir="2700000" algn="tl">
                    <a:srgbClr val="000000">
                      <a:alpha val="43137"/>
                    </a:srgbClr>
                  </a:outerShdw>
                </a:effectLst>
                <a:latin typeface="Comic Sans MS" pitchFamily="66" charset="0"/>
              </a:rPr>
              <a:t>mld</a:t>
            </a:r>
            <a:r>
              <a:rPr lang="it-IT" sz="2400" dirty="0" smtClean="0">
                <a:effectLst>
                  <a:outerShdw blurRad="38100" dist="38100" dir="2700000" algn="tl">
                    <a:srgbClr val="000000">
                      <a:alpha val="43137"/>
                    </a:srgbClr>
                  </a:outerShdw>
                </a:effectLst>
                <a:latin typeface="Comic Sans MS" pitchFamily="66" charset="0"/>
              </a:rPr>
              <a:t> di barili)		          3,200*  		        </a:t>
            </a:r>
            <a:r>
              <a:rPr lang="it-IT" sz="2400" dirty="0" smtClean="0">
                <a:solidFill>
                  <a:srgbClr val="FF0000"/>
                </a:solidFill>
                <a:effectLst>
                  <a:outerShdw blurRad="38100" dist="38100" dir="2700000" algn="tl">
                    <a:srgbClr val="000000">
                      <a:alpha val="43137"/>
                    </a:srgbClr>
                  </a:outerShdw>
                </a:effectLst>
                <a:latin typeface="Comic Sans MS" pitchFamily="66" charset="0"/>
              </a:rPr>
              <a:t>190**</a:t>
            </a:r>
          </a:p>
          <a:p>
            <a:endParaRPr lang="it-IT" sz="2400" dirty="0" smtClean="0">
              <a:effectLst>
                <a:outerShdw blurRad="38100" dist="38100" dir="2700000" algn="tl">
                  <a:srgbClr val="000000">
                    <a:alpha val="43137"/>
                  </a:srgbClr>
                </a:outerShdw>
              </a:effectLst>
              <a:latin typeface="Comic Sans MS" pitchFamily="66" charset="0"/>
            </a:endParaRPr>
          </a:p>
          <a:p>
            <a:r>
              <a:rPr lang="it-IT" sz="2400" dirty="0" smtClean="0">
                <a:effectLst>
                  <a:outerShdw blurRad="38100" dist="38100" dir="2700000" algn="tl">
                    <a:srgbClr val="000000">
                      <a:alpha val="43137"/>
                    </a:srgbClr>
                  </a:outerShdw>
                </a:effectLst>
                <a:latin typeface="Comic Sans MS" pitchFamily="66" charset="0"/>
              </a:rPr>
              <a:t>  Gas               185.000   </a:t>
            </a:r>
            <a:r>
              <a:rPr lang="it-IT" sz="2400" b="1" dirty="0" smtClean="0">
                <a:solidFill>
                  <a:srgbClr val="009E47"/>
                </a:solidFill>
                <a:effectLst>
                  <a:outerShdw blurRad="38100" dist="38100" dir="2700000" algn="tl">
                    <a:srgbClr val="000000">
                      <a:alpha val="43137"/>
                    </a:srgbClr>
                  </a:outerShdw>
                </a:effectLst>
                <a:latin typeface="Comic Sans MS" pitchFamily="66" charset="0"/>
              </a:rPr>
              <a:t>550</a:t>
            </a:r>
            <a:r>
              <a:rPr lang="it-IT" sz="2400" dirty="0" smtClean="0">
                <a:effectLst>
                  <a:outerShdw blurRad="38100" dist="38100" dir="2700000" algn="tl">
                    <a:srgbClr val="000000">
                      <a:alpha val="43137"/>
                    </a:srgbClr>
                  </a:outerShdw>
                </a:effectLst>
                <a:latin typeface="Comic Sans MS" pitchFamily="66" charset="0"/>
              </a:rPr>
              <a:t>	                      2.815         </a:t>
            </a:r>
            <a:r>
              <a:rPr lang="it-IT" sz="2400" dirty="0" smtClean="0">
                <a:solidFill>
                  <a:srgbClr val="FF0000"/>
                </a:solidFill>
                <a:effectLst>
                  <a:outerShdw blurRad="38100" dist="38100" dir="2700000" algn="tl">
                    <a:srgbClr val="000000">
                      <a:alpha val="43137"/>
                    </a:srgbClr>
                  </a:outerShdw>
                </a:effectLst>
                <a:latin typeface="Comic Sans MS" pitchFamily="66" charset="0"/>
              </a:rPr>
              <a:t>70</a:t>
            </a:r>
          </a:p>
          <a:p>
            <a:r>
              <a:rPr lang="it-IT" sz="2400" dirty="0" smtClean="0">
                <a:effectLst>
                  <a:outerShdw blurRad="38100" dist="38100" dir="2700000" algn="tl">
                    <a:srgbClr val="000000">
                      <a:alpha val="43137"/>
                    </a:srgbClr>
                  </a:outerShdw>
                </a:effectLst>
                <a:latin typeface="Comic Sans MS" pitchFamily="66" charset="0"/>
              </a:rPr>
              <a:t> (</a:t>
            </a:r>
            <a:r>
              <a:rPr lang="it-IT" sz="2400" dirty="0" err="1" smtClean="0">
                <a:effectLst>
                  <a:outerShdw blurRad="38100" dist="38100" dir="2700000" algn="tl">
                    <a:srgbClr val="000000">
                      <a:alpha val="43137"/>
                    </a:srgbClr>
                  </a:outerShdw>
                </a:effectLst>
                <a:latin typeface="Comic Sans MS" pitchFamily="66" charset="0"/>
              </a:rPr>
              <a:t>mld</a:t>
            </a:r>
            <a:r>
              <a:rPr lang="it-IT" sz="2400" dirty="0" smtClean="0">
                <a:effectLst>
                  <a:outerShdw blurRad="38100" dist="38100" dir="2700000" algn="tl">
                    <a:srgbClr val="000000">
                      <a:alpha val="43137"/>
                    </a:srgbClr>
                  </a:outerShdw>
                </a:effectLst>
                <a:latin typeface="Comic Sans MS" pitchFamily="66" charset="0"/>
              </a:rPr>
              <a:t>  mc)                                   650.000*                        </a:t>
            </a:r>
            <a:r>
              <a:rPr lang="it-IT" sz="2400" dirty="0" smtClean="0">
                <a:solidFill>
                  <a:srgbClr val="FF0000"/>
                </a:solidFill>
                <a:effectLst>
                  <a:outerShdw blurRad="38100" dist="38100" dir="2700000" algn="tl">
                    <a:srgbClr val="000000">
                      <a:alpha val="43137"/>
                    </a:srgbClr>
                  </a:outerShdw>
                </a:effectLst>
                <a:latin typeface="Comic Sans MS" pitchFamily="66" charset="0"/>
              </a:rPr>
              <a:t>250**</a:t>
            </a:r>
            <a:endParaRPr lang="it-IT" sz="2400" dirty="0">
              <a:solidFill>
                <a:srgbClr val="FF0000"/>
              </a:solidFill>
              <a:effectLst>
                <a:outerShdw blurRad="38100" dist="38100" dir="2700000" algn="tl">
                  <a:srgbClr val="000000">
                    <a:alpha val="43137"/>
                  </a:srgbClr>
                </a:outerShdw>
              </a:effectLst>
              <a:latin typeface="Comic Sans MS" pitchFamily="66" charset="0"/>
            </a:endParaRPr>
          </a:p>
        </p:txBody>
      </p:sp>
      <p:cxnSp>
        <p:nvCxnSpPr>
          <p:cNvPr id="5" name="Connettore 1 4"/>
          <p:cNvCxnSpPr/>
          <p:nvPr/>
        </p:nvCxnSpPr>
        <p:spPr>
          <a:xfrm>
            <a:off x="0" y="1643050"/>
            <a:ext cx="9144000" cy="158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Connettore 1 6"/>
          <p:cNvCxnSpPr/>
          <p:nvPr/>
        </p:nvCxnSpPr>
        <p:spPr>
          <a:xfrm>
            <a:off x="-32" y="4857760"/>
            <a:ext cx="9144000" cy="158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Connettore 1 7"/>
          <p:cNvCxnSpPr/>
          <p:nvPr/>
        </p:nvCxnSpPr>
        <p:spPr>
          <a:xfrm>
            <a:off x="-32" y="712768"/>
            <a:ext cx="9144000" cy="158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9" name="CasellaDiTesto 8"/>
          <p:cNvSpPr txBox="1"/>
          <p:nvPr/>
        </p:nvSpPr>
        <p:spPr>
          <a:xfrm>
            <a:off x="-32" y="4857760"/>
            <a:ext cx="6790513" cy="1200329"/>
          </a:xfrm>
          <a:prstGeom prst="rect">
            <a:avLst/>
          </a:prstGeom>
          <a:noFill/>
        </p:spPr>
        <p:txBody>
          <a:bodyPr wrap="none" rtlCol="0">
            <a:spAutoFit/>
          </a:bodyPr>
          <a:lstStyle/>
          <a:p>
            <a:pPr>
              <a:buFont typeface="Arial" pitchFamily="34" charset="0"/>
              <a:buChar char="•"/>
            </a:pPr>
            <a:r>
              <a:rPr lang="it-IT" dirty="0" smtClean="0"/>
              <a:t>Riserve da scisti bituminosi  (</a:t>
            </a:r>
            <a:r>
              <a:rPr lang="it-IT" dirty="0" err="1" smtClean="0"/>
              <a:t>wikipedia</a:t>
            </a:r>
            <a:r>
              <a:rPr lang="it-IT" dirty="0" smtClean="0"/>
              <a:t>)</a:t>
            </a:r>
          </a:p>
          <a:p>
            <a:r>
              <a:rPr lang="it-IT" dirty="0" smtClean="0"/>
              <a:t>  </a:t>
            </a:r>
            <a:r>
              <a:rPr lang="it-IT" dirty="0" smtClean="0">
                <a:solidFill>
                  <a:srgbClr val="FF0000"/>
                </a:solidFill>
              </a:rPr>
              <a:t>**  riserve da giacimenti e   scisti   bituminosi</a:t>
            </a:r>
          </a:p>
          <a:p>
            <a:pPr>
              <a:buFont typeface="Arial" pitchFamily="34" charset="0"/>
              <a:buChar char="•"/>
            </a:pPr>
            <a:endParaRPr lang="it-IT" dirty="0" smtClean="0"/>
          </a:p>
          <a:p>
            <a:r>
              <a:rPr lang="it-IT" dirty="0" smtClean="0"/>
              <a:t>Source: L. </a:t>
            </a:r>
            <a:r>
              <a:rPr lang="it-IT" dirty="0" err="1" smtClean="0"/>
              <a:t>Maugeri</a:t>
            </a:r>
            <a:r>
              <a:rPr lang="it-IT" dirty="0" smtClean="0"/>
              <a:t>  </a:t>
            </a:r>
            <a:r>
              <a:rPr lang="it-IT" i="1" dirty="0" smtClean="0"/>
              <a:t>Con tutta l’energia possibile    </a:t>
            </a:r>
            <a:r>
              <a:rPr lang="it-IT" dirty="0" smtClean="0"/>
              <a:t>Sperling </a:t>
            </a:r>
            <a:r>
              <a:rPr lang="it-IT" dirty="0" err="1" smtClean="0"/>
              <a:t>Kupfer</a:t>
            </a:r>
            <a:r>
              <a:rPr lang="it-IT" dirty="0" smtClean="0"/>
              <a:t> 2008</a:t>
            </a:r>
            <a:endParaRPr lang="it-IT" dirty="0"/>
          </a:p>
        </p:txBody>
      </p:sp>
      <p:sp>
        <p:nvSpPr>
          <p:cNvPr id="10" name="Segnaposto numero diapositiva 9"/>
          <p:cNvSpPr>
            <a:spLocks noGrp="1"/>
          </p:cNvSpPr>
          <p:nvPr>
            <p:ph type="sldNum" sz="quarter" idx="12"/>
          </p:nvPr>
        </p:nvSpPr>
        <p:spPr/>
        <p:txBody>
          <a:bodyPr/>
          <a:lstStyle/>
          <a:p>
            <a:fld id="{B007B441-5312-499D-93C3-6E37886527FA}" type="slidenum">
              <a:rPr lang="it-IT" smtClean="0"/>
              <a:pPr/>
              <a:t>18</a:t>
            </a:fld>
            <a:endParaRPr lang="it-IT"/>
          </a:p>
        </p:txBody>
      </p:sp>
      <p:sp>
        <p:nvSpPr>
          <p:cNvPr id="4" name="Rettangolo 3"/>
          <p:cNvSpPr/>
          <p:nvPr/>
        </p:nvSpPr>
        <p:spPr>
          <a:xfrm>
            <a:off x="4572000" y="3284984"/>
            <a:ext cx="4571968" cy="432048"/>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 name="Rettangolo 5"/>
          <p:cNvSpPr/>
          <p:nvPr/>
        </p:nvSpPr>
        <p:spPr>
          <a:xfrm>
            <a:off x="4571968" y="4437112"/>
            <a:ext cx="4572000" cy="348640"/>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489201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4"/>
                                        </p:tgtEl>
                                        <p:attrNameLst>
                                          <p:attrName>ppt_x</p:attrName>
                                        </p:attrNameLst>
                                      </p:cBhvr>
                                      <p:tavLst>
                                        <p:tav tm="0">
                                          <p:val>
                                            <p:strVal val="ppt_x"/>
                                          </p:val>
                                        </p:tav>
                                        <p:tav tm="100000">
                                          <p:val>
                                            <p:strVal val="ppt_x"/>
                                          </p:val>
                                        </p:tav>
                                      </p:tavLst>
                                    </p:anim>
                                    <p:anim calcmode="lin" valueType="num">
                                      <p:cBhvr additive="base">
                                        <p:cTn id="7" dur="500"/>
                                        <p:tgtEl>
                                          <p:spTgt spid="4"/>
                                        </p:tgtEl>
                                        <p:attrNameLst>
                                          <p:attrName>ppt_y</p:attrName>
                                        </p:attrNameLst>
                                      </p:cBhvr>
                                      <p:tavLst>
                                        <p:tav tm="0">
                                          <p:val>
                                            <p:strVal val="ppt_y"/>
                                          </p:val>
                                        </p:tav>
                                        <p:tav tm="100000">
                                          <p:val>
                                            <p:strVal val="1+ppt_h/2"/>
                                          </p:val>
                                        </p:tav>
                                      </p:tavLst>
                                    </p:anim>
                                    <p:set>
                                      <p:cBhvr>
                                        <p:cTn id="8" dur="1" fill="hold">
                                          <p:stCondLst>
                                            <p:cond delay="499"/>
                                          </p:stCondLst>
                                        </p:cTn>
                                        <p:tgtEl>
                                          <p:spTgt spid="4"/>
                                        </p:tgtEl>
                                        <p:attrNameLst>
                                          <p:attrName>style.visibility</p:attrName>
                                        </p:attrNameLst>
                                      </p:cBhvr>
                                      <p:to>
                                        <p:strVal val="hidden"/>
                                      </p:to>
                                    </p:set>
                                  </p:childTnLst>
                                </p:cTn>
                              </p:par>
                              <p:par>
                                <p:cTn id="9" presetID="10" presetClass="exit" presetSubtype="0" fill="hold" grpId="0" nodeType="withEffect">
                                  <p:stCondLst>
                                    <p:cond delay="0"/>
                                  </p:stCondLst>
                                  <p:childTnLst>
                                    <p:animEffect transition="out" filter="fade">
                                      <p:cBhvr>
                                        <p:cTn id="10" dur="500"/>
                                        <p:tgtEl>
                                          <p:spTgt spid="6"/>
                                        </p:tgtEl>
                                      </p:cBhvr>
                                    </p:animEffect>
                                    <p:set>
                                      <p:cBhvr>
                                        <p:cTn id="11"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Rectangle 1"/>
          <p:cNvSpPr>
            <a:spLocks noChangeArrowheads="1"/>
          </p:cNvSpPr>
          <p:nvPr/>
        </p:nvSpPr>
        <p:spPr bwMode="auto">
          <a:xfrm>
            <a:off x="0" y="501199"/>
            <a:ext cx="9072594" cy="635558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lang="it-IT" sz="2400" dirty="0" smtClean="0">
                <a:solidFill>
                  <a:srgbClr val="FF0000"/>
                </a:solidFill>
                <a:latin typeface="Comic Sans MS" pitchFamily="66" charset="0"/>
                <a:ea typeface="Times New Roman" pitchFamily="18" charset="0"/>
                <a:cs typeface="Arial" pitchFamily="34" charset="0"/>
              </a:rPr>
              <a:t>1 ettaro </a:t>
            </a:r>
            <a:r>
              <a:rPr lang="it-IT" sz="2400" dirty="0" smtClean="0">
                <a:solidFill>
                  <a:srgbClr val="000000"/>
                </a:solidFill>
                <a:latin typeface="Comic Sans MS" pitchFamily="66" charset="0"/>
                <a:ea typeface="Times New Roman" pitchFamily="18" charset="0"/>
                <a:cs typeface="Arial" pitchFamily="34" charset="0"/>
              </a:rPr>
              <a:t> produce  </a:t>
            </a:r>
            <a:r>
              <a:rPr lang="it-IT" sz="2400" dirty="0" smtClean="0">
                <a:solidFill>
                  <a:srgbClr val="FF0000"/>
                </a:solidFill>
                <a:latin typeface="Comic Sans MS" pitchFamily="66" charset="0"/>
                <a:ea typeface="Times New Roman" pitchFamily="18" charset="0"/>
                <a:cs typeface="Arial" pitchFamily="34" charset="0"/>
              </a:rPr>
              <a:t>25 t/ha</a:t>
            </a:r>
            <a:r>
              <a:rPr lang="it-IT" sz="2400" dirty="0" smtClean="0">
                <a:solidFill>
                  <a:srgbClr val="000000"/>
                </a:solidFill>
                <a:latin typeface="Comic Sans MS" pitchFamily="66" charset="0"/>
                <a:ea typeface="Times New Roman" pitchFamily="18" charset="0"/>
                <a:cs typeface="Arial" pitchFamily="34" charset="0"/>
              </a:rPr>
              <a:t> of prodotto secco che dà   circa </a:t>
            </a:r>
            <a:r>
              <a:rPr lang="it-IT" sz="2400" dirty="0" smtClean="0">
                <a:solidFill>
                  <a:srgbClr val="FF0000"/>
                </a:solidFill>
                <a:latin typeface="Comic Sans MS" pitchFamily="66" charset="0"/>
                <a:ea typeface="Times New Roman" pitchFamily="18" charset="0"/>
                <a:cs typeface="Arial" pitchFamily="34" charset="0"/>
              </a:rPr>
              <a:t>580 m</a:t>
            </a:r>
            <a:r>
              <a:rPr lang="it-IT" sz="2400" baseline="30000" dirty="0" smtClean="0">
                <a:solidFill>
                  <a:srgbClr val="FF0000"/>
                </a:solidFill>
                <a:latin typeface="Comic Sans MS" pitchFamily="66" charset="0"/>
                <a:ea typeface="Times New Roman" pitchFamily="18" charset="0"/>
                <a:cs typeface="Arial" pitchFamily="34" charset="0"/>
              </a:rPr>
              <a:t>3</a:t>
            </a:r>
            <a:r>
              <a:rPr lang="it-IT" sz="2400" dirty="0" smtClean="0">
                <a:solidFill>
                  <a:srgbClr val="FF0000"/>
                </a:solidFill>
                <a:latin typeface="Comic Sans MS" pitchFamily="66" charset="0"/>
                <a:ea typeface="Times New Roman" pitchFamily="18" charset="0"/>
                <a:cs typeface="Arial" pitchFamily="34" charset="0"/>
              </a:rPr>
              <a:t> </a:t>
            </a:r>
            <a:r>
              <a:rPr lang="it-IT" sz="2400" dirty="0" smtClean="0">
                <a:solidFill>
                  <a:srgbClr val="000000"/>
                </a:solidFill>
                <a:latin typeface="Comic Sans MS" pitchFamily="66" charset="0"/>
                <a:ea typeface="Times New Roman" pitchFamily="18" charset="0"/>
                <a:cs typeface="Arial" pitchFamily="34" charset="0"/>
              </a:rPr>
              <a:t>of biogas/t,  che dà  </a:t>
            </a:r>
            <a:r>
              <a:rPr lang="it-IT" sz="2400" dirty="0" smtClean="0">
                <a:solidFill>
                  <a:srgbClr val="FF0000"/>
                </a:solidFill>
                <a:latin typeface="Comic Sans MS" pitchFamily="66" charset="0"/>
                <a:ea typeface="Times New Roman" pitchFamily="18" charset="0"/>
                <a:cs typeface="Arial" pitchFamily="34" charset="0"/>
              </a:rPr>
              <a:t>2.1  </a:t>
            </a:r>
            <a:r>
              <a:rPr lang="it-IT" sz="2400" dirty="0" err="1" smtClean="0">
                <a:solidFill>
                  <a:srgbClr val="FF0000"/>
                </a:solidFill>
                <a:latin typeface="Comic Sans MS" pitchFamily="66" charset="0"/>
                <a:ea typeface="Times New Roman" pitchFamily="18" charset="0"/>
                <a:cs typeface="Arial" pitchFamily="34" charset="0"/>
              </a:rPr>
              <a:t>kWhe</a:t>
            </a:r>
            <a:r>
              <a:rPr lang="it-IT" sz="2400" dirty="0" smtClean="0">
                <a:solidFill>
                  <a:srgbClr val="FF0000"/>
                </a:solidFill>
                <a:latin typeface="Comic Sans MS" pitchFamily="66" charset="0"/>
                <a:ea typeface="Times New Roman" pitchFamily="18" charset="0"/>
                <a:cs typeface="Arial" pitchFamily="34" charset="0"/>
              </a:rPr>
              <a:t> per m</a:t>
            </a:r>
            <a:r>
              <a:rPr lang="it-IT" sz="2400" baseline="30000" dirty="0" smtClean="0">
                <a:solidFill>
                  <a:srgbClr val="FF0000"/>
                </a:solidFill>
                <a:latin typeface="Comic Sans MS" pitchFamily="66" charset="0"/>
                <a:ea typeface="Times New Roman" pitchFamily="18" charset="0"/>
                <a:cs typeface="Arial" pitchFamily="34" charset="0"/>
              </a:rPr>
              <a:t>3</a:t>
            </a:r>
            <a:r>
              <a:rPr lang="it-IT" sz="2400" dirty="0" smtClean="0">
                <a:solidFill>
                  <a:srgbClr val="000000"/>
                </a:solidFill>
                <a:latin typeface="Comic Sans MS" pitchFamily="66" charset="0"/>
                <a:ea typeface="Times New Roman" pitchFamily="18" charset="0"/>
                <a:cs typeface="Arial" pitchFamily="34" charset="0"/>
              </a:rPr>
              <a:t>.</a:t>
            </a:r>
          </a:p>
          <a:p>
            <a:pPr algn="ctr" fontAlgn="base">
              <a:spcBef>
                <a:spcPct val="0"/>
              </a:spcBef>
              <a:spcAft>
                <a:spcPct val="0"/>
              </a:spcAft>
            </a:pPr>
            <a:r>
              <a:rPr lang="it-IT" sz="2400" dirty="0" smtClean="0">
                <a:solidFill>
                  <a:srgbClr val="FF0000"/>
                </a:solidFill>
                <a:effectLst>
                  <a:outerShdw blurRad="38100" dist="38100" dir="2700000" algn="tl">
                    <a:srgbClr val="000000">
                      <a:alpha val="43137"/>
                    </a:srgbClr>
                  </a:outerShdw>
                </a:effectLst>
                <a:latin typeface="Comic Sans MS" pitchFamily="66" charset="0"/>
                <a:ea typeface="Times New Roman" pitchFamily="18" charset="0"/>
                <a:cs typeface="Arial" pitchFamily="34" charset="0"/>
              </a:rPr>
              <a:t>(sorgente: “coldiretti” </a:t>
            </a:r>
            <a:r>
              <a:rPr lang="it-IT" sz="2400" dirty="0">
                <a:solidFill>
                  <a:srgbClr val="FF0000"/>
                </a:solidFill>
                <a:effectLst>
                  <a:outerShdw blurRad="38100" dist="38100" dir="2700000" algn="tl">
                    <a:srgbClr val="000000">
                      <a:alpha val="43137"/>
                    </a:srgbClr>
                  </a:outerShdw>
                </a:effectLst>
                <a:latin typeface="Comic Sans MS" pitchFamily="66" charset="0"/>
                <a:ea typeface="Times New Roman" pitchFamily="18" charset="0"/>
                <a:cs typeface="Arial" pitchFamily="34" charset="0"/>
              </a:rPr>
              <a:t>e</a:t>
            </a:r>
            <a:r>
              <a:rPr lang="it-IT" sz="2400" dirty="0" smtClean="0">
                <a:solidFill>
                  <a:srgbClr val="FF0000"/>
                </a:solidFill>
                <a:effectLst>
                  <a:outerShdw blurRad="38100" dist="38100" dir="2700000" algn="tl">
                    <a:srgbClr val="000000">
                      <a:alpha val="43137"/>
                    </a:srgbClr>
                  </a:outerShdw>
                </a:effectLst>
                <a:latin typeface="Comic Sans MS" pitchFamily="66" charset="0"/>
                <a:ea typeface="Times New Roman" pitchFamily="18" charset="0"/>
                <a:cs typeface="Arial" pitchFamily="34" charset="0"/>
              </a:rPr>
              <a:t>  progetti presentati all’assessorato ambiente </a:t>
            </a:r>
            <a:r>
              <a:rPr lang="it-IT" sz="2400" dirty="0" err="1" smtClean="0">
                <a:solidFill>
                  <a:srgbClr val="FF0000"/>
                </a:solidFill>
                <a:effectLst>
                  <a:outerShdw blurRad="38100" dist="38100" dir="2700000" algn="tl">
                    <a:srgbClr val="000000">
                      <a:alpha val="43137"/>
                    </a:srgbClr>
                  </a:outerShdw>
                </a:effectLst>
                <a:latin typeface="Comic Sans MS" pitchFamily="66" charset="0"/>
                <a:ea typeface="Times New Roman" pitchFamily="18" charset="0"/>
                <a:cs typeface="Arial" pitchFamily="34" charset="0"/>
              </a:rPr>
              <a:t>prov</a:t>
            </a:r>
            <a:r>
              <a:rPr lang="it-IT" sz="2400" dirty="0" smtClean="0">
                <a:solidFill>
                  <a:srgbClr val="FF0000"/>
                </a:solidFill>
                <a:effectLst>
                  <a:outerShdw blurRad="38100" dist="38100" dir="2700000" algn="tl">
                    <a:srgbClr val="000000">
                      <a:alpha val="43137"/>
                    </a:srgbClr>
                  </a:outerShdw>
                </a:effectLst>
                <a:latin typeface="Comic Sans MS" pitchFamily="66" charset="0"/>
                <a:ea typeface="Times New Roman" pitchFamily="18" charset="0"/>
                <a:cs typeface="Arial" pitchFamily="34" charset="0"/>
              </a:rPr>
              <a:t>. </a:t>
            </a:r>
            <a:r>
              <a:rPr lang="it-IT" sz="2400" dirty="0">
                <a:solidFill>
                  <a:srgbClr val="FF0000"/>
                </a:solidFill>
                <a:effectLst>
                  <a:outerShdw blurRad="38100" dist="38100" dir="2700000" algn="tl">
                    <a:srgbClr val="000000">
                      <a:alpha val="43137"/>
                    </a:srgbClr>
                  </a:outerShdw>
                </a:effectLst>
                <a:latin typeface="Comic Sans MS" pitchFamily="66" charset="0"/>
                <a:ea typeface="Times New Roman" pitchFamily="18" charset="0"/>
                <a:cs typeface="Arial" pitchFamily="34" charset="0"/>
              </a:rPr>
              <a:t>d</a:t>
            </a:r>
            <a:r>
              <a:rPr lang="it-IT" sz="2400" dirty="0" smtClean="0">
                <a:solidFill>
                  <a:srgbClr val="FF0000"/>
                </a:solidFill>
                <a:effectLst>
                  <a:outerShdw blurRad="38100" dist="38100" dir="2700000" algn="tl">
                    <a:srgbClr val="000000">
                      <a:alpha val="43137"/>
                    </a:srgbClr>
                  </a:outerShdw>
                </a:effectLst>
                <a:latin typeface="Comic Sans MS" pitchFamily="66" charset="0"/>
                <a:ea typeface="Times New Roman" pitchFamily="18" charset="0"/>
                <a:cs typeface="Arial" pitchFamily="34" charset="0"/>
              </a:rPr>
              <a:t>i Pavia”)</a:t>
            </a:r>
          </a:p>
          <a:p>
            <a:pPr marL="0" marR="0" lvl="0" indent="0" algn="l" defTabSz="914400" rtl="0" eaLnBrk="1" fontAlgn="base" latinLnBrk="0" hangingPunct="1">
              <a:lnSpc>
                <a:spcPct val="100000"/>
              </a:lnSpc>
              <a:spcBef>
                <a:spcPct val="0"/>
              </a:spcBef>
              <a:spcAft>
                <a:spcPct val="0"/>
              </a:spcAft>
              <a:buClrTx/>
              <a:buSzTx/>
              <a:buFontTx/>
              <a:buNone/>
              <a:tabLst/>
            </a:pPr>
            <a:endParaRPr lang="it-IT" sz="2400" dirty="0" smtClean="0">
              <a:solidFill>
                <a:srgbClr val="000000"/>
              </a:solidFill>
              <a:latin typeface="Comic Sans MS" pitchFamily="66" charset="0"/>
              <a:ea typeface="Times New Roman" pitchFamily="18"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lang="it-IT" sz="2400" dirty="0" smtClean="0">
                <a:solidFill>
                  <a:srgbClr val="000000"/>
                </a:solidFill>
                <a:latin typeface="Comic Sans MS" pitchFamily="66" charset="0"/>
                <a:ea typeface="Times New Roman" pitchFamily="18" charset="0"/>
                <a:cs typeface="Arial" pitchFamily="34" charset="0"/>
              </a:rPr>
              <a:t>Quindi </a:t>
            </a:r>
            <a:r>
              <a:rPr lang="it-IT" sz="2400" b="1" dirty="0" smtClean="0">
                <a:solidFill>
                  <a:srgbClr val="FF0000"/>
                </a:solidFill>
                <a:effectLst>
                  <a:outerShdw blurRad="38100" dist="38100" dir="2700000" algn="tl">
                    <a:srgbClr val="000000">
                      <a:alpha val="43137"/>
                    </a:srgbClr>
                  </a:outerShdw>
                </a:effectLst>
                <a:latin typeface="Comic Sans MS" pitchFamily="66" charset="0"/>
                <a:ea typeface="Times New Roman" pitchFamily="18" charset="0"/>
                <a:cs typeface="Arial" pitchFamily="34" charset="0"/>
              </a:rPr>
              <a:t>1 ettaro   </a:t>
            </a:r>
            <a:r>
              <a:rPr lang="it-IT" sz="2400" dirty="0" smtClean="0">
                <a:solidFill>
                  <a:srgbClr val="000000"/>
                </a:solidFill>
                <a:latin typeface="Comic Sans MS" pitchFamily="66" charset="0"/>
                <a:ea typeface="Times New Roman" pitchFamily="18" charset="0"/>
                <a:cs typeface="Arial" pitchFamily="34" charset="0"/>
              </a:rPr>
              <a:t>dà </a:t>
            </a:r>
            <a:r>
              <a:rPr lang="it-IT" sz="2400" dirty="0" smtClean="0">
                <a:solidFill>
                  <a:srgbClr val="FF0000"/>
                </a:solidFill>
                <a:latin typeface="Comic Sans MS" pitchFamily="66" charset="0"/>
                <a:ea typeface="Times New Roman" pitchFamily="18" charset="0"/>
                <a:cs typeface="Arial" pitchFamily="34" charset="0"/>
              </a:rPr>
              <a:t>580x25x2.1=30.450 </a:t>
            </a:r>
            <a:r>
              <a:rPr lang="it-IT" sz="2400" dirty="0" err="1" smtClean="0">
                <a:solidFill>
                  <a:srgbClr val="FF0000"/>
                </a:solidFill>
                <a:latin typeface="Comic Sans MS" pitchFamily="66" charset="0"/>
                <a:ea typeface="Times New Roman" pitchFamily="18" charset="0"/>
                <a:cs typeface="Arial" pitchFamily="34" charset="0"/>
              </a:rPr>
              <a:t>kWhe</a:t>
            </a:r>
            <a:r>
              <a:rPr lang="it-IT" sz="2400" dirty="0" smtClean="0">
                <a:solidFill>
                  <a:srgbClr val="000000"/>
                </a:solidFill>
                <a:latin typeface="Comic Sans MS" pitchFamily="66" charset="0"/>
                <a:ea typeface="Times New Roman" pitchFamily="18" charset="0"/>
                <a:cs typeface="Arial" pitchFamily="34" charset="0"/>
              </a:rPr>
              <a:t> che, divisi per  8500 h, danno una potenza in rete di  </a:t>
            </a:r>
            <a:r>
              <a:rPr lang="it-IT" sz="2400" b="1" dirty="0" smtClean="0">
                <a:solidFill>
                  <a:srgbClr val="FF0000"/>
                </a:solidFill>
                <a:effectLst>
                  <a:outerShdw blurRad="38100" dist="38100" dir="2700000" algn="tl">
                    <a:srgbClr val="000000">
                      <a:alpha val="43137"/>
                    </a:srgbClr>
                  </a:outerShdw>
                </a:effectLst>
                <a:latin typeface="Comic Sans MS" pitchFamily="66" charset="0"/>
                <a:ea typeface="Times New Roman" pitchFamily="18" charset="0"/>
                <a:cs typeface="Arial" pitchFamily="34" charset="0"/>
              </a:rPr>
              <a:t>3.6 </a:t>
            </a:r>
            <a:r>
              <a:rPr lang="it-IT" sz="2400" b="1" dirty="0" err="1" smtClean="0">
                <a:solidFill>
                  <a:srgbClr val="FF0000"/>
                </a:solidFill>
                <a:effectLst>
                  <a:outerShdw blurRad="38100" dist="38100" dir="2700000" algn="tl">
                    <a:srgbClr val="000000">
                      <a:alpha val="43137"/>
                    </a:srgbClr>
                  </a:outerShdw>
                </a:effectLst>
                <a:latin typeface="Comic Sans MS" pitchFamily="66" charset="0"/>
                <a:ea typeface="Times New Roman" pitchFamily="18" charset="0"/>
                <a:cs typeface="Arial" pitchFamily="34" charset="0"/>
              </a:rPr>
              <a:t>kWe</a:t>
            </a:r>
            <a:r>
              <a:rPr lang="it-IT" sz="2400" dirty="0" smtClean="0">
                <a:solidFill>
                  <a:srgbClr val="FF0000"/>
                </a:solidFill>
                <a:latin typeface="Comic Sans MS" pitchFamily="66" charset="0"/>
                <a:ea typeface="Times New Roman" pitchFamily="18" charset="0"/>
                <a:cs typeface="Arial" pitchFamily="34" charset="0"/>
              </a:rPr>
              <a:t>. </a:t>
            </a:r>
          </a:p>
          <a:p>
            <a:pPr marL="0" marR="0" lvl="0" indent="0" algn="l" defTabSz="914400" rtl="0" eaLnBrk="1" fontAlgn="base" latinLnBrk="0" hangingPunct="1">
              <a:lnSpc>
                <a:spcPct val="100000"/>
              </a:lnSpc>
              <a:spcBef>
                <a:spcPct val="0"/>
              </a:spcBef>
              <a:spcAft>
                <a:spcPct val="0"/>
              </a:spcAft>
              <a:buClrTx/>
              <a:buSzTx/>
              <a:buFontTx/>
              <a:buNone/>
              <a:tabLst/>
            </a:pPr>
            <a:endParaRPr lang="it-IT" sz="2400" dirty="0" smtClean="0">
              <a:solidFill>
                <a:srgbClr val="000000"/>
              </a:solidFill>
              <a:latin typeface="Comic Sans MS" pitchFamily="66" charset="0"/>
              <a:ea typeface="Times New Roman" pitchFamily="18"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lang="it-IT" sz="2400" b="1" dirty="0" smtClean="0">
                <a:solidFill>
                  <a:srgbClr val="FF0000"/>
                </a:solidFill>
                <a:effectLst>
                  <a:outerShdw blurRad="38100" dist="38100" dir="2700000" algn="tl">
                    <a:srgbClr val="000000">
                      <a:alpha val="43137"/>
                    </a:srgbClr>
                  </a:outerShdw>
                </a:effectLst>
                <a:latin typeface="Comic Sans MS" pitchFamily="66" charset="0"/>
                <a:ea typeface="Times New Roman" pitchFamily="18" charset="0"/>
                <a:cs typeface="Arial" pitchFamily="34" charset="0"/>
              </a:rPr>
              <a:t>1 ettaro di Fotovoltaico produce 150 </a:t>
            </a:r>
            <a:r>
              <a:rPr lang="it-IT" sz="2400" b="1" dirty="0" err="1" smtClean="0">
                <a:solidFill>
                  <a:srgbClr val="FF0000"/>
                </a:solidFill>
                <a:effectLst>
                  <a:outerShdw blurRad="38100" dist="38100" dir="2700000" algn="tl">
                    <a:srgbClr val="000000">
                      <a:alpha val="43137"/>
                    </a:srgbClr>
                  </a:outerShdw>
                </a:effectLst>
                <a:latin typeface="Comic Sans MS" pitchFamily="66" charset="0"/>
                <a:ea typeface="Times New Roman" pitchFamily="18" charset="0"/>
                <a:cs typeface="Arial" pitchFamily="34" charset="0"/>
              </a:rPr>
              <a:t>kWe</a:t>
            </a:r>
            <a:r>
              <a:rPr lang="it-IT" sz="2400" b="1" dirty="0" smtClean="0">
                <a:solidFill>
                  <a:srgbClr val="FF0000"/>
                </a:solidFill>
                <a:effectLst>
                  <a:outerShdw blurRad="38100" dist="38100" dir="2700000" algn="tl">
                    <a:srgbClr val="000000">
                      <a:alpha val="43137"/>
                    </a:srgbClr>
                  </a:outerShdw>
                </a:effectLst>
                <a:latin typeface="Comic Sans MS" pitchFamily="66" charset="0"/>
                <a:ea typeface="Times New Roman" pitchFamily="18" charset="0"/>
                <a:cs typeface="Arial" pitchFamily="34" charset="0"/>
              </a:rPr>
              <a:t>, 40  volte di più</a:t>
            </a:r>
          </a:p>
          <a:p>
            <a:pPr marL="0" marR="0" lvl="0" indent="0" algn="l" defTabSz="914400" rtl="0" eaLnBrk="1" fontAlgn="base" latinLnBrk="0" hangingPunct="1">
              <a:lnSpc>
                <a:spcPct val="100000"/>
              </a:lnSpc>
              <a:spcBef>
                <a:spcPct val="0"/>
              </a:spcBef>
              <a:spcAft>
                <a:spcPct val="0"/>
              </a:spcAft>
              <a:buClrTx/>
              <a:buSzTx/>
              <a:buFontTx/>
              <a:buNone/>
              <a:tabLst/>
            </a:pPr>
            <a:endParaRPr lang="it-IT" sz="2400" dirty="0" smtClean="0">
              <a:solidFill>
                <a:srgbClr val="000000"/>
              </a:solidFill>
              <a:latin typeface="Comic Sans MS" pitchFamily="66" charset="0"/>
              <a:ea typeface="Times New Roman" pitchFamily="18"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lang="it-IT" sz="2400" dirty="0" smtClean="0">
                <a:solidFill>
                  <a:srgbClr val="000000"/>
                </a:solidFill>
                <a:latin typeface="Comic Sans MS" pitchFamily="66" charset="0"/>
                <a:ea typeface="Times New Roman" pitchFamily="18" charset="0"/>
                <a:cs typeface="Arial" pitchFamily="34" charset="0"/>
              </a:rPr>
              <a:t>In Italia la potenza di picco è   55.000.000 </a:t>
            </a:r>
            <a:r>
              <a:rPr lang="it-IT" sz="2400" dirty="0" err="1" smtClean="0">
                <a:solidFill>
                  <a:srgbClr val="000000"/>
                </a:solidFill>
                <a:latin typeface="Comic Sans MS" pitchFamily="66" charset="0"/>
                <a:ea typeface="Times New Roman" pitchFamily="18" charset="0"/>
                <a:cs typeface="Arial" pitchFamily="34" charset="0"/>
              </a:rPr>
              <a:t>kWe</a:t>
            </a:r>
            <a:endParaRPr lang="it-IT" sz="2400" dirty="0" smtClean="0">
              <a:solidFill>
                <a:srgbClr val="000000"/>
              </a:solidFill>
              <a:latin typeface="Comic Sans MS" pitchFamily="66" charset="0"/>
              <a:ea typeface="Times New Roman" pitchFamily="18"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lang="it-IT" sz="2400" dirty="0" smtClean="0">
                <a:solidFill>
                  <a:srgbClr val="000000"/>
                </a:solidFill>
                <a:latin typeface="Comic Sans MS" pitchFamily="66" charset="0"/>
                <a:ea typeface="Times New Roman" pitchFamily="18" charset="0"/>
                <a:cs typeface="Arial" pitchFamily="34" charset="0"/>
              </a:rPr>
              <a:t>Quindi  </a:t>
            </a:r>
            <a:r>
              <a:rPr lang="it-IT" sz="2400" dirty="0" smtClean="0">
                <a:solidFill>
                  <a:srgbClr val="FF0000"/>
                </a:solidFill>
                <a:latin typeface="Comic Sans MS" pitchFamily="66" charset="0"/>
                <a:ea typeface="Times New Roman" pitchFamily="18" charset="0"/>
                <a:cs typeface="Arial" pitchFamily="34" charset="0"/>
              </a:rPr>
              <a:t>55.000.000/3.6=15 </a:t>
            </a:r>
            <a:r>
              <a:rPr lang="it-IT" sz="2400" dirty="0" err="1" smtClean="0">
                <a:solidFill>
                  <a:srgbClr val="FF0000"/>
                </a:solidFill>
                <a:latin typeface="Comic Sans MS" pitchFamily="66" charset="0"/>
                <a:ea typeface="Times New Roman" pitchFamily="18" charset="0"/>
                <a:cs typeface="Arial" pitchFamily="34" charset="0"/>
              </a:rPr>
              <a:t>milionidi</a:t>
            </a:r>
            <a:r>
              <a:rPr lang="it-IT" sz="2400" dirty="0" smtClean="0">
                <a:solidFill>
                  <a:srgbClr val="FF0000"/>
                </a:solidFill>
                <a:latin typeface="Comic Sans MS" pitchFamily="66" charset="0"/>
                <a:ea typeface="Times New Roman" pitchFamily="18" charset="0"/>
                <a:cs typeface="Arial" pitchFamily="34" charset="0"/>
              </a:rPr>
              <a:t> ettari,</a:t>
            </a:r>
          </a:p>
          <a:p>
            <a:pPr marL="0" marR="0" lvl="0" indent="0" algn="l" defTabSz="914400" rtl="0" eaLnBrk="1" fontAlgn="base" latinLnBrk="0" hangingPunct="1">
              <a:lnSpc>
                <a:spcPct val="100000"/>
              </a:lnSpc>
              <a:spcBef>
                <a:spcPct val="0"/>
              </a:spcBef>
              <a:spcAft>
                <a:spcPct val="0"/>
              </a:spcAft>
              <a:buClrTx/>
              <a:buSzTx/>
              <a:buFontTx/>
              <a:buNone/>
              <a:tabLst/>
            </a:pPr>
            <a:r>
              <a:rPr kumimoji="0" lang="it-IT" sz="2400" b="0" i="0" u="none" strike="noStrike" cap="none" normalizeH="0" baseline="0" dirty="0" smtClean="0">
                <a:ln>
                  <a:noFill/>
                </a:ln>
                <a:solidFill>
                  <a:srgbClr val="000000"/>
                </a:solidFill>
                <a:effectLst/>
                <a:latin typeface="Comic Sans MS" pitchFamily="66" charset="0"/>
                <a:ea typeface="Times New Roman" pitchFamily="18" charset="0"/>
                <a:cs typeface="Arial" pitchFamily="34" charset="0"/>
              </a:rPr>
              <a:t>In Italia</a:t>
            </a:r>
            <a:r>
              <a:rPr lang="it-IT" sz="2400" dirty="0">
                <a:solidFill>
                  <a:srgbClr val="000000"/>
                </a:solidFill>
                <a:latin typeface="Comic Sans MS" pitchFamily="66" charset="0"/>
                <a:ea typeface="Times New Roman" pitchFamily="18" charset="0"/>
                <a:cs typeface="Arial" pitchFamily="34" charset="0"/>
              </a:rPr>
              <a:t> </a:t>
            </a:r>
            <a:r>
              <a:rPr lang="it-IT" sz="2400" dirty="0" smtClean="0">
                <a:solidFill>
                  <a:srgbClr val="000000"/>
                </a:solidFill>
                <a:latin typeface="Comic Sans MS" pitchFamily="66" charset="0"/>
                <a:ea typeface="Times New Roman" pitchFamily="18" charset="0"/>
                <a:cs typeface="Arial" pitchFamily="34" charset="0"/>
              </a:rPr>
              <a:t>il suolo coltivabile</a:t>
            </a:r>
            <a:r>
              <a:rPr kumimoji="0" lang="it-IT" sz="2400" b="0" i="0" u="none" strike="noStrike" cap="none" normalizeH="0" dirty="0" smtClean="0">
                <a:ln>
                  <a:noFill/>
                </a:ln>
                <a:solidFill>
                  <a:srgbClr val="000000"/>
                </a:solidFill>
                <a:effectLst/>
                <a:latin typeface="Comic Sans MS" pitchFamily="66" charset="0"/>
                <a:ea typeface="Times New Roman" pitchFamily="18" charset="0"/>
                <a:cs typeface="Arial" pitchFamily="34" charset="0"/>
              </a:rPr>
              <a:t> è </a:t>
            </a:r>
            <a:r>
              <a:rPr kumimoji="0" lang="it-IT" sz="2400" b="0" i="0" u="none" strike="noStrike" cap="none" normalizeH="0" baseline="0" dirty="0" smtClean="0">
                <a:ln>
                  <a:noFill/>
                </a:ln>
                <a:solidFill>
                  <a:srgbClr val="000000"/>
                </a:solidFill>
                <a:effectLst/>
                <a:latin typeface="Comic Sans MS" pitchFamily="66" charset="0"/>
                <a:ea typeface="Times New Roman" pitchFamily="18" charset="0"/>
                <a:cs typeface="Arial" pitchFamily="34" charset="0"/>
              </a:rPr>
              <a:t> </a:t>
            </a:r>
            <a:r>
              <a:rPr kumimoji="0" lang="it-IT" sz="2400" b="0" i="0" u="none" strike="noStrike" cap="none" normalizeH="0" baseline="0" dirty="0" smtClean="0">
                <a:ln>
                  <a:noFill/>
                </a:ln>
                <a:solidFill>
                  <a:srgbClr val="FF0000"/>
                </a:solidFill>
                <a:effectLst/>
                <a:latin typeface="Comic Sans MS" pitchFamily="66" charset="0"/>
                <a:ea typeface="Times New Roman" pitchFamily="18" charset="0"/>
                <a:cs typeface="Arial" pitchFamily="34" charset="0"/>
              </a:rPr>
              <a:t>13 milioni</a:t>
            </a:r>
            <a:r>
              <a:rPr kumimoji="0" lang="it-IT" sz="2400" b="0" i="0" u="none" strike="noStrike" cap="none" normalizeH="0" dirty="0" smtClean="0">
                <a:ln>
                  <a:noFill/>
                </a:ln>
                <a:solidFill>
                  <a:srgbClr val="FF0000"/>
                </a:solidFill>
                <a:effectLst/>
                <a:latin typeface="Comic Sans MS" pitchFamily="66" charset="0"/>
                <a:ea typeface="Times New Roman" pitchFamily="18" charset="0"/>
                <a:cs typeface="Arial" pitchFamily="34" charset="0"/>
              </a:rPr>
              <a:t> di ettari </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it-IT" sz="1100" b="0" i="0" u="none" strike="noStrike" cap="none" normalizeH="0" baseline="0" dirty="0" smtClean="0">
              <a:ln>
                <a:noFill/>
              </a:ln>
              <a:solidFill>
                <a:srgbClr val="000000"/>
              </a:solidFill>
              <a:effectLst/>
              <a:latin typeface="Comic Sans MS" pitchFamily="66" charset="0"/>
              <a:ea typeface="Times New Roman" pitchFamily="18"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lang="it-IT" sz="2800" b="1" dirty="0" smtClean="0">
                <a:solidFill>
                  <a:srgbClr val="FF0000"/>
                </a:solidFill>
                <a:effectLst>
                  <a:outerShdw blurRad="38100" dist="38100" dir="2700000" algn="tl">
                    <a:srgbClr val="000000">
                      <a:alpha val="43137"/>
                    </a:srgbClr>
                  </a:outerShdw>
                </a:effectLst>
                <a:latin typeface="Comic Sans MS" pitchFamily="66" charset="0"/>
              </a:rPr>
              <a:t>Il biogas dall’agricoltura per produrre  energia elettrica consumerebbe  più di tutto il suolo coltivabile</a:t>
            </a:r>
          </a:p>
        </p:txBody>
      </p:sp>
      <p:sp>
        <p:nvSpPr>
          <p:cNvPr id="3" name="CasellaDiTesto 2"/>
          <p:cNvSpPr txBox="1"/>
          <p:nvPr/>
        </p:nvSpPr>
        <p:spPr>
          <a:xfrm>
            <a:off x="179512" y="0"/>
            <a:ext cx="8892480" cy="584775"/>
          </a:xfrm>
          <a:prstGeom prst="rect">
            <a:avLst/>
          </a:prstGeom>
          <a:noFill/>
        </p:spPr>
        <p:txBody>
          <a:bodyPr wrap="square" rtlCol="0">
            <a:spAutoFit/>
          </a:bodyPr>
          <a:lstStyle/>
          <a:p>
            <a:r>
              <a:rPr lang="it-IT" sz="3200" b="1" dirty="0" smtClean="0">
                <a:solidFill>
                  <a:srgbClr val="00B050"/>
                </a:solidFill>
                <a:effectLst>
                  <a:outerShdw blurRad="38100" dist="38100" dir="2700000" algn="tl">
                    <a:srgbClr val="000000">
                      <a:alpha val="43137"/>
                    </a:srgbClr>
                  </a:outerShdw>
                </a:effectLst>
              </a:rPr>
              <a:t>Biogas dall’agricoltura: un caso pavese</a:t>
            </a:r>
            <a:endParaRPr lang="it-IT" sz="3200" b="1" dirty="0">
              <a:solidFill>
                <a:srgbClr val="00B050"/>
              </a:solidFill>
              <a:effectLst>
                <a:outerShdw blurRad="38100" dist="38100" dir="2700000" algn="tl">
                  <a:srgbClr val="000000">
                    <a:alpha val="43137"/>
                  </a:srgbClr>
                </a:outerShdw>
              </a:effectLst>
            </a:endParaRPr>
          </a:p>
        </p:txBody>
      </p:sp>
      <p:sp>
        <p:nvSpPr>
          <p:cNvPr id="4" name="Segnaposto numero diapositiva 3"/>
          <p:cNvSpPr>
            <a:spLocks noGrp="1"/>
          </p:cNvSpPr>
          <p:nvPr>
            <p:ph type="sldNum" sz="quarter" idx="12"/>
          </p:nvPr>
        </p:nvSpPr>
        <p:spPr/>
        <p:txBody>
          <a:bodyPr/>
          <a:lstStyle/>
          <a:p>
            <a:fld id="{B007B441-5312-499D-93C3-6E37886527FA}" type="slidenum">
              <a:rPr lang="it-IT" smtClean="0"/>
              <a:pPr/>
              <a:t>180</a:t>
            </a:fld>
            <a:endParaRPr lang="it-IT" dirty="0"/>
          </a:p>
        </p:txBody>
      </p:sp>
    </p:spTree>
    <p:extLst>
      <p:ext uri="{BB962C8B-B14F-4D97-AF65-F5344CB8AC3E}">
        <p14:creationId xmlns:p14="http://schemas.microsoft.com/office/powerpoint/2010/main" val="942072671"/>
      </p:ext>
    </p:extLst>
  </p:cSld>
  <p:clrMapOvr>
    <a:masterClrMapping/>
  </p:clrMapOvr>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Rectangle 1"/>
          <p:cNvSpPr>
            <a:spLocks noChangeArrowheads="1"/>
          </p:cNvSpPr>
          <p:nvPr/>
        </p:nvSpPr>
        <p:spPr bwMode="auto">
          <a:xfrm>
            <a:off x="142876" y="620688"/>
            <a:ext cx="8929718" cy="526297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lang="it-IT" sz="2400" dirty="0" smtClean="0">
                <a:solidFill>
                  <a:srgbClr val="000000"/>
                </a:solidFill>
                <a:latin typeface="Comic Sans MS" pitchFamily="66" charset="0"/>
                <a:ea typeface="Times New Roman" pitchFamily="18" charset="0"/>
                <a:cs typeface="Arial" pitchFamily="34" charset="0"/>
              </a:rPr>
              <a:t>In Italia ci sono </a:t>
            </a:r>
            <a:r>
              <a:rPr kumimoji="0" lang="it-IT" sz="2400" b="0" i="0" u="none" strike="noStrike" cap="none" normalizeH="0" dirty="0" smtClean="0">
                <a:ln>
                  <a:noFill/>
                </a:ln>
                <a:solidFill>
                  <a:srgbClr val="000000"/>
                </a:solidFill>
                <a:effectLst/>
                <a:latin typeface="Comic Sans MS" pitchFamily="66" charset="0"/>
                <a:ea typeface="Times New Roman" pitchFamily="18" charset="0"/>
                <a:cs typeface="Arial" pitchFamily="34" charset="0"/>
              </a:rPr>
              <a:t> </a:t>
            </a:r>
            <a:r>
              <a:rPr kumimoji="0" lang="it-IT" sz="2400" b="0" i="0" u="none" strike="noStrike" cap="none" normalizeH="0" baseline="0" dirty="0" smtClean="0">
                <a:ln>
                  <a:noFill/>
                </a:ln>
                <a:solidFill>
                  <a:srgbClr val="FF0000"/>
                </a:solidFill>
                <a:effectLst/>
                <a:latin typeface="Comic Sans MS" pitchFamily="66" charset="0"/>
                <a:ea typeface="Times New Roman" pitchFamily="18" charset="0"/>
                <a:cs typeface="Arial" pitchFamily="34" charset="0"/>
              </a:rPr>
              <a:t>34 milioni</a:t>
            </a:r>
            <a:r>
              <a:rPr kumimoji="0" lang="it-IT" sz="2400" b="0" i="0" u="none" strike="noStrike" cap="none" normalizeH="0" dirty="0" smtClean="0">
                <a:ln>
                  <a:noFill/>
                </a:ln>
                <a:solidFill>
                  <a:srgbClr val="FF0000"/>
                </a:solidFill>
                <a:effectLst/>
                <a:latin typeface="Comic Sans MS" pitchFamily="66" charset="0"/>
                <a:ea typeface="Times New Roman" pitchFamily="18" charset="0"/>
                <a:cs typeface="Arial" pitchFamily="34" charset="0"/>
              </a:rPr>
              <a:t> di auto, </a:t>
            </a:r>
            <a:r>
              <a:rPr lang="it-IT" sz="2400" dirty="0" smtClean="0">
                <a:latin typeface="Comic Sans MS" pitchFamily="66" charset="0"/>
                <a:ea typeface="Times New Roman" pitchFamily="18" charset="0"/>
                <a:cs typeface="Arial" pitchFamily="34" charset="0"/>
              </a:rPr>
              <a:t>ognuna consuma circa</a:t>
            </a:r>
            <a:r>
              <a:rPr kumimoji="0" lang="it-IT" sz="2400" b="0" i="0" u="none" strike="noStrike" cap="none" normalizeH="0" baseline="0" dirty="0" smtClean="0">
                <a:ln>
                  <a:noFill/>
                </a:ln>
                <a:solidFill>
                  <a:srgbClr val="000000"/>
                </a:solidFill>
                <a:effectLst/>
                <a:latin typeface="Comic Sans MS" pitchFamily="66" charset="0"/>
                <a:ea typeface="Times New Roman" pitchFamily="18" charset="0"/>
                <a:cs typeface="Arial" pitchFamily="34" charset="0"/>
              </a:rPr>
              <a:t> </a:t>
            </a:r>
            <a:r>
              <a:rPr lang="it-IT" sz="2400" dirty="0" smtClean="0">
                <a:solidFill>
                  <a:srgbClr val="FF0000"/>
                </a:solidFill>
                <a:latin typeface="Comic Sans MS" pitchFamily="66" charset="0"/>
                <a:ea typeface="Times New Roman" pitchFamily="18" charset="0"/>
                <a:cs typeface="Arial" pitchFamily="34" charset="0"/>
              </a:rPr>
              <a:t>1000 </a:t>
            </a:r>
            <a:r>
              <a:rPr kumimoji="0" lang="it-IT" sz="2400" b="0" i="0" u="none" strike="noStrike" cap="none" normalizeH="0" baseline="0" dirty="0" smtClean="0">
                <a:ln>
                  <a:noFill/>
                </a:ln>
                <a:solidFill>
                  <a:srgbClr val="FF0000"/>
                </a:solidFill>
                <a:effectLst/>
                <a:latin typeface="Comic Sans MS" pitchFamily="66" charset="0"/>
                <a:ea typeface="Times New Roman" pitchFamily="18" charset="0"/>
                <a:cs typeface="Arial" pitchFamily="34" charset="0"/>
              </a:rPr>
              <a:t> litri</a:t>
            </a:r>
            <a:r>
              <a:rPr kumimoji="0" lang="it-IT" sz="2400" b="0" i="0" u="none" strike="noStrike" cap="none" normalizeH="0" dirty="0" smtClean="0">
                <a:ln>
                  <a:noFill/>
                </a:ln>
                <a:solidFill>
                  <a:srgbClr val="FF0000"/>
                </a:solidFill>
                <a:effectLst/>
                <a:latin typeface="Comic Sans MS" pitchFamily="66" charset="0"/>
                <a:ea typeface="Times New Roman" pitchFamily="18" charset="0"/>
                <a:cs typeface="Arial" pitchFamily="34" charset="0"/>
              </a:rPr>
              <a:t> di carburante</a:t>
            </a:r>
            <a:r>
              <a:rPr lang="it-IT" sz="2400" dirty="0" smtClean="0">
                <a:solidFill>
                  <a:srgbClr val="FF0000"/>
                </a:solidFill>
                <a:latin typeface="Comic Sans MS" pitchFamily="66" charset="0"/>
                <a:ea typeface="Times New Roman" pitchFamily="18" charset="0"/>
                <a:cs typeface="Arial" pitchFamily="34" charset="0"/>
              </a:rPr>
              <a:t>/anno. Corrispondono a </a:t>
            </a:r>
            <a:r>
              <a:rPr kumimoji="0" lang="it-IT" sz="2400" b="0" i="0" u="none" strike="noStrike" cap="none" normalizeH="0" baseline="0" dirty="0" smtClean="0">
                <a:ln>
                  <a:noFill/>
                </a:ln>
                <a:solidFill>
                  <a:srgbClr val="000000"/>
                </a:solidFill>
                <a:effectLst/>
                <a:latin typeface="Comic Sans MS" pitchFamily="66" charset="0"/>
                <a:ea typeface="Times New Roman" pitchFamily="18" charset="0"/>
                <a:cs typeface="Arial" pitchFamily="34" charset="0"/>
              </a:rPr>
              <a:t>  </a:t>
            </a:r>
            <a:r>
              <a:rPr kumimoji="0" lang="it-IT" sz="2400" b="0" i="0" u="none" strike="noStrike" cap="none" normalizeH="0" baseline="0" dirty="0" smtClean="0">
                <a:ln>
                  <a:noFill/>
                </a:ln>
                <a:solidFill>
                  <a:srgbClr val="FF0000"/>
                </a:solidFill>
                <a:effectLst/>
                <a:latin typeface="Comic Sans MS" pitchFamily="66" charset="0"/>
                <a:ea typeface="Times New Roman" pitchFamily="18" charset="0"/>
                <a:cs typeface="Arial" pitchFamily="34" charset="0"/>
              </a:rPr>
              <a:t>5,7 milioni </a:t>
            </a:r>
            <a:r>
              <a:rPr kumimoji="0" lang="it-IT" sz="2400" b="0" i="0" u="none" strike="noStrike" cap="none" normalizeH="0" dirty="0" smtClean="0">
                <a:ln>
                  <a:noFill/>
                </a:ln>
                <a:solidFill>
                  <a:srgbClr val="FF0000"/>
                </a:solidFill>
                <a:effectLst/>
                <a:latin typeface="Comic Sans MS" pitchFamily="66" charset="0"/>
                <a:ea typeface="Times New Roman" pitchFamily="18" charset="0"/>
                <a:cs typeface="Arial" pitchFamily="34" charset="0"/>
              </a:rPr>
              <a:t> di ettari</a:t>
            </a:r>
            <a:r>
              <a:rPr lang="it-IT" sz="2400" dirty="0" smtClean="0">
                <a:solidFill>
                  <a:srgbClr val="000000"/>
                </a:solidFill>
                <a:latin typeface="Comic Sans MS" pitchFamily="66" charset="0"/>
                <a:ea typeface="Times New Roman" pitchFamily="18" charset="0"/>
                <a:cs typeface="Arial" pitchFamily="34" charset="0"/>
              </a:rPr>
              <a:t> di suolo brasiliano coltivato a canna da zucchero</a:t>
            </a:r>
            <a:r>
              <a:rPr kumimoji="0" lang="it-IT" sz="2400" b="0" i="0" u="none" strike="noStrike" cap="none" normalizeH="0" baseline="0" dirty="0" smtClean="0">
                <a:ln>
                  <a:noFill/>
                </a:ln>
                <a:solidFill>
                  <a:srgbClr val="000000"/>
                </a:solidFill>
                <a:effectLst/>
                <a:latin typeface="Comic Sans MS" pitchFamily="66" charset="0"/>
                <a:ea typeface="Times New Roman" pitchFamily="18" charset="0"/>
                <a:cs typeface="Arial" pitchFamily="34" charset="0"/>
              </a:rPr>
              <a:t>. </a:t>
            </a:r>
          </a:p>
          <a:p>
            <a:pPr marL="0" marR="0" lvl="0" indent="0" algn="l" defTabSz="914400" rtl="0" eaLnBrk="1" fontAlgn="base" latinLnBrk="0" hangingPunct="1">
              <a:lnSpc>
                <a:spcPct val="100000"/>
              </a:lnSpc>
              <a:spcBef>
                <a:spcPct val="0"/>
              </a:spcBef>
              <a:spcAft>
                <a:spcPct val="0"/>
              </a:spcAft>
              <a:buClrTx/>
              <a:buSzTx/>
              <a:buFontTx/>
              <a:buNone/>
              <a:tabLst/>
            </a:pPr>
            <a:endParaRPr lang="it-IT" sz="2400" dirty="0" smtClean="0">
              <a:solidFill>
                <a:srgbClr val="000000"/>
              </a:solidFill>
              <a:latin typeface="Comic Sans MS" pitchFamily="66" charset="0"/>
              <a:ea typeface="Times New Roman" pitchFamily="18"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it-IT" sz="2400" b="0" i="0" u="none" strike="noStrike" cap="none" normalizeH="0" baseline="0" dirty="0" smtClean="0">
                <a:ln>
                  <a:noFill/>
                </a:ln>
                <a:solidFill>
                  <a:srgbClr val="000000"/>
                </a:solidFill>
                <a:effectLst/>
                <a:latin typeface="Comic Sans MS" pitchFamily="66" charset="0"/>
                <a:ea typeface="Times New Roman" pitchFamily="18" charset="0"/>
                <a:cs typeface="Arial" pitchFamily="34" charset="0"/>
              </a:rPr>
              <a:t>In Italia</a:t>
            </a:r>
            <a:r>
              <a:rPr kumimoji="0" lang="it-IT" sz="2400" b="0" i="0" u="none" strike="noStrike" cap="none" normalizeH="0" dirty="0" smtClean="0">
                <a:ln>
                  <a:noFill/>
                </a:ln>
                <a:solidFill>
                  <a:srgbClr val="000000"/>
                </a:solidFill>
                <a:effectLst/>
                <a:latin typeface="Comic Sans MS" pitchFamily="66" charset="0"/>
                <a:ea typeface="Times New Roman" pitchFamily="18" charset="0"/>
                <a:cs typeface="Arial" pitchFamily="34" charset="0"/>
              </a:rPr>
              <a:t> the </a:t>
            </a:r>
            <a:r>
              <a:rPr lang="it-IT" sz="2400" dirty="0" smtClean="0">
                <a:solidFill>
                  <a:srgbClr val="000000"/>
                </a:solidFill>
                <a:latin typeface="Comic Sans MS" pitchFamily="66" charset="0"/>
                <a:ea typeface="Times New Roman" pitchFamily="18" charset="0"/>
                <a:cs typeface="Arial" pitchFamily="34" charset="0"/>
              </a:rPr>
              <a:t>il suolo coltivabile è </a:t>
            </a:r>
            <a:r>
              <a:rPr kumimoji="0" lang="it-IT" sz="2400" b="0" i="0" u="none" strike="noStrike" cap="none" normalizeH="0" baseline="0" dirty="0" smtClean="0">
                <a:ln>
                  <a:noFill/>
                </a:ln>
                <a:solidFill>
                  <a:srgbClr val="000000"/>
                </a:solidFill>
                <a:effectLst/>
                <a:latin typeface="Comic Sans MS" pitchFamily="66" charset="0"/>
                <a:ea typeface="Times New Roman" pitchFamily="18" charset="0"/>
                <a:cs typeface="Arial" pitchFamily="34" charset="0"/>
              </a:rPr>
              <a:t> </a:t>
            </a:r>
            <a:r>
              <a:rPr kumimoji="0" lang="it-IT" sz="2400" b="0" i="0" u="none" strike="noStrike" cap="none" normalizeH="0" baseline="0" dirty="0" smtClean="0">
                <a:ln>
                  <a:noFill/>
                </a:ln>
                <a:solidFill>
                  <a:srgbClr val="FF0000"/>
                </a:solidFill>
                <a:effectLst/>
                <a:latin typeface="Comic Sans MS" pitchFamily="66" charset="0"/>
                <a:ea typeface="Times New Roman" pitchFamily="18" charset="0"/>
                <a:cs typeface="Arial" pitchFamily="34" charset="0"/>
              </a:rPr>
              <a:t>13 milioni</a:t>
            </a:r>
            <a:r>
              <a:rPr kumimoji="0" lang="it-IT" sz="2400" b="0" i="0" u="none" strike="noStrike" cap="none" normalizeH="0" dirty="0" smtClean="0">
                <a:ln>
                  <a:noFill/>
                </a:ln>
                <a:solidFill>
                  <a:srgbClr val="FF0000"/>
                </a:solidFill>
                <a:effectLst/>
                <a:latin typeface="Comic Sans MS" pitchFamily="66" charset="0"/>
                <a:ea typeface="Times New Roman" pitchFamily="18" charset="0"/>
                <a:cs typeface="Arial" pitchFamily="34" charset="0"/>
              </a:rPr>
              <a:t> di ettari</a:t>
            </a:r>
          </a:p>
          <a:p>
            <a:pPr marL="0" marR="0" lvl="0" indent="0" algn="l" defTabSz="914400" rtl="0" eaLnBrk="1" fontAlgn="base" latinLnBrk="0" hangingPunct="1">
              <a:lnSpc>
                <a:spcPct val="100000"/>
              </a:lnSpc>
              <a:spcBef>
                <a:spcPct val="0"/>
              </a:spcBef>
              <a:spcAft>
                <a:spcPct val="0"/>
              </a:spcAft>
              <a:buClrTx/>
              <a:buSzTx/>
              <a:buFontTx/>
              <a:buNone/>
              <a:tabLst/>
            </a:pPr>
            <a:r>
              <a:rPr lang="it-IT" sz="2400" baseline="0" dirty="0" smtClean="0">
                <a:solidFill>
                  <a:srgbClr val="FF0000"/>
                </a:solidFill>
                <a:latin typeface="Comic Sans MS" pitchFamily="66" charset="0"/>
                <a:ea typeface="Times New Roman" pitchFamily="18" charset="0"/>
                <a:cs typeface="Arial" pitchFamily="34" charset="0"/>
              </a:rPr>
              <a:t>(130.000</a:t>
            </a:r>
            <a:r>
              <a:rPr lang="it-IT" sz="2400" dirty="0" smtClean="0">
                <a:solidFill>
                  <a:srgbClr val="FF0000"/>
                </a:solidFill>
                <a:latin typeface="Comic Sans MS" pitchFamily="66" charset="0"/>
                <a:ea typeface="Times New Roman" pitchFamily="18" charset="0"/>
                <a:cs typeface="Arial" pitchFamily="34" charset="0"/>
              </a:rPr>
              <a:t> km</a:t>
            </a:r>
            <a:r>
              <a:rPr lang="it-IT" sz="2400" baseline="30000" dirty="0" smtClean="0">
                <a:solidFill>
                  <a:srgbClr val="FF0000"/>
                </a:solidFill>
                <a:latin typeface="Comic Sans MS" pitchFamily="66" charset="0"/>
                <a:ea typeface="Times New Roman" pitchFamily="18" charset="0"/>
                <a:cs typeface="Arial" pitchFamily="34" charset="0"/>
              </a:rPr>
              <a:t>2</a:t>
            </a:r>
            <a:r>
              <a:rPr lang="it-IT" sz="2400" dirty="0" smtClean="0">
                <a:solidFill>
                  <a:srgbClr val="FF0000"/>
                </a:solidFill>
                <a:latin typeface="Comic Sans MS" pitchFamily="66" charset="0"/>
                <a:ea typeface="Times New Roman" pitchFamily="18" charset="0"/>
                <a:cs typeface="Arial" pitchFamily="34" charset="0"/>
              </a:rPr>
              <a:t>)</a:t>
            </a:r>
            <a:r>
              <a:rPr kumimoji="0" lang="it-IT" sz="2400" b="0" i="0" u="none" strike="noStrike" cap="none" normalizeH="0" baseline="0" dirty="0" smtClean="0">
                <a:ln>
                  <a:noFill/>
                </a:ln>
                <a:solidFill>
                  <a:srgbClr val="000000"/>
                </a:solidFill>
                <a:effectLst/>
                <a:latin typeface="Comic Sans MS" pitchFamily="66" charset="0"/>
                <a:ea typeface="Times New Roman" pitchFamily="18" charset="0"/>
                <a:cs typeface="Arial" pitchFamily="34" charset="0"/>
              </a:rPr>
              <a:t>.</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it-IT" sz="2400" b="0" i="0" u="none" strike="noStrike" cap="none" normalizeH="0" baseline="0" dirty="0" smtClean="0">
              <a:ln>
                <a:noFill/>
              </a:ln>
              <a:solidFill>
                <a:srgbClr val="000000"/>
              </a:solidFill>
              <a:effectLst/>
              <a:latin typeface="Comic Sans MS" pitchFamily="66"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it-IT" sz="2400" b="0" i="0" u="none" strike="noStrike" cap="none" normalizeH="0" baseline="0" dirty="0" smtClean="0">
                <a:ln>
                  <a:noFill/>
                </a:ln>
                <a:solidFill>
                  <a:srgbClr val="3366BB"/>
                </a:solidFill>
                <a:effectLst/>
                <a:latin typeface="Comic Sans MS" pitchFamily="66" charset="0"/>
                <a:ea typeface="Times New Roman" pitchFamily="18" charset="0"/>
                <a:cs typeface="Times New Roman" pitchFamily="18" charset="0"/>
              </a:rPr>
              <a:t>Coldiretti</a:t>
            </a:r>
            <a:r>
              <a:rPr kumimoji="0" lang="it-IT" sz="2400" b="0" i="0" u="none" strike="noStrike" cap="none" normalizeH="0" baseline="0" dirty="0" smtClean="0">
                <a:ln>
                  <a:noFill/>
                </a:ln>
                <a:solidFill>
                  <a:srgbClr val="000000"/>
                </a:solidFill>
                <a:effectLst/>
                <a:latin typeface="Comic Sans MS" pitchFamily="66" charset="0"/>
                <a:ea typeface="Times New Roman" pitchFamily="18" charset="0"/>
              </a:rPr>
              <a:t> </a:t>
            </a:r>
            <a:r>
              <a:rPr kumimoji="0" lang="it-IT" sz="2400" b="0" i="0" u="none" strike="noStrike" cap="none" normalizeH="0" dirty="0" smtClean="0">
                <a:ln>
                  <a:noFill/>
                </a:ln>
                <a:solidFill>
                  <a:srgbClr val="000000"/>
                </a:solidFill>
                <a:effectLst/>
                <a:latin typeface="Comic Sans MS" pitchFamily="66" charset="0"/>
                <a:ea typeface="Times New Roman" pitchFamily="18" charset="0"/>
              </a:rPr>
              <a:t> calcola </a:t>
            </a:r>
            <a:r>
              <a:rPr lang="it-IT" sz="2400" dirty="0" smtClean="0">
                <a:solidFill>
                  <a:srgbClr val="000000"/>
                </a:solidFill>
                <a:latin typeface="Comic Sans MS" pitchFamily="66" charset="0"/>
                <a:ea typeface="Times New Roman" pitchFamily="18" charset="0"/>
              </a:rPr>
              <a:t> </a:t>
            </a:r>
            <a:r>
              <a:rPr kumimoji="0" lang="it-IT" sz="2400" b="0" i="0" u="none" strike="noStrike" cap="none" normalizeH="0" dirty="0" smtClean="0">
                <a:ln>
                  <a:noFill/>
                </a:ln>
                <a:solidFill>
                  <a:srgbClr val="000000"/>
                </a:solidFill>
                <a:effectLst/>
                <a:latin typeface="Comic Sans MS" pitchFamily="66" charset="0"/>
                <a:ea typeface="Times New Roman" pitchFamily="18" charset="0"/>
              </a:rPr>
              <a:t>che la resa media del biodiesel italiano</a:t>
            </a:r>
            <a:r>
              <a:rPr lang="it-IT" sz="2400" dirty="0">
                <a:solidFill>
                  <a:srgbClr val="000000"/>
                </a:solidFill>
                <a:latin typeface="Comic Sans MS" pitchFamily="66" charset="0"/>
                <a:ea typeface="Times New Roman" pitchFamily="18" charset="0"/>
              </a:rPr>
              <a:t> </a:t>
            </a:r>
            <a:r>
              <a:rPr lang="it-IT" sz="2400" dirty="0" smtClean="0">
                <a:solidFill>
                  <a:srgbClr val="000000"/>
                </a:solidFill>
                <a:latin typeface="Comic Sans MS" pitchFamily="66" charset="0"/>
                <a:ea typeface="Times New Roman" pitchFamily="18" charset="0"/>
              </a:rPr>
              <a:t>è circa  </a:t>
            </a:r>
            <a:r>
              <a:rPr kumimoji="0" lang="it-IT" sz="2400" b="0" i="0" u="none" strike="noStrike" cap="none" normalizeH="0" baseline="0" dirty="0" smtClean="0">
                <a:ln>
                  <a:noFill/>
                </a:ln>
                <a:solidFill>
                  <a:srgbClr val="000000"/>
                </a:solidFill>
                <a:effectLst/>
                <a:latin typeface="Comic Sans MS" pitchFamily="66" charset="0"/>
                <a:ea typeface="Times New Roman" pitchFamily="18" charset="0"/>
              </a:rPr>
              <a:t>850 kg </a:t>
            </a:r>
            <a:r>
              <a:rPr kumimoji="0" lang="it-IT" sz="2400" b="0" i="0" u="none" strike="noStrike" cap="none" normalizeH="0" dirty="0" smtClean="0">
                <a:ln>
                  <a:noFill/>
                </a:ln>
                <a:solidFill>
                  <a:srgbClr val="000000"/>
                </a:solidFill>
                <a:effectLst/>
                <a:latin typeface="Comic Sans MS" pitchFamily="66" charset="0"/>
                <a:ea typeface="Times New Roman" pitchFamily="18" charset="0"/>
              </a:rPr>
              <a:t> </a:t>
            </a:r>
            <a:r>
              <a:rPr lang="it-IT" sz="2400" dirty="0" smtClean="0">
                <a:solidFill>
                  <a:srgbClr val="000000"/>
                </a:solidFill>
                <a:latin typeface="Comic Sans MS" pitchFamily="66" charset="0"/>
                <a:ea typeface="Times New Roman" pitchFamily="18" charset="0"/>
              </a:rPr>
              <a:t>(circa  1000 litri) </a:t>
            </a:r>
            <a:r>
              <a:rPr kumimoji="0" lang="it-IT" sz="2400" b="0" i="0" u="none" strike="noStrike" cap="none" normalizeH="0" baseline="0" dirty="0" smtClean="0">
                <a:ln>
                  <a:noFill/>
                </a:ln>
                <a:solidFill>
                  <a:srgbClr val="000000"/>
                </a:solidFill>
                <a:effectLst/>
                <a:latin typeface="Comic Sans MS" pitchFamily="66" charset="0"/>
                <a:ea typeface="Times New Roman" pitchFamily="18" charset="0"/>
              </a:rPr>
              <a:t>per </a:t>
            </a:r>
            <a:r>
              <a:rPr lang="it-IT" sz="2400" dirty="0" smtClean="0">
                <a:solidFill>
                  <a:srgbClr val="000000"/>
                </a:solidFill>
                <a:latin typeface="Comic Sans MS" pitchFamily="66" charset="0"/>
                <a:ea typeface="Times New Roman" pitchFamily="18" charset="0"/>
              </a:rPr>
              <a:t>ettaro</a:t>
            </a:r>
            <a:r>
              <a:rPr kumimoji="0" lang="it-IT" sz="2400" b="0" i="0" u="none" strike="noStrike" cap="none" normalizeH="0" baseline="0" dirty="0" smtClean="0">
                <a:ln>
                  <a:noFill/>
                </a:ln>
                <a:solidFill>
                  <a:srgbClr val="000000"/>
                </a:solidFill>
                <a:effectLst/>
                <a:latin typeface="Comic Sans MS" pitchFamily="66" charset="0"/>
                <a:ea typeface="Times New Roman" pitchFamily="18" charset="0"/>
              </a:rPr>
              <a:t>, </a:t>
            </a:r>
            <a:r>
              <a:rPr kumimoji="0" lang="it-IT" sz="2400" b="0" i="0" u="none" strike="noStrike" cap="none" normalizeH="0" dirty="0" smtClean="0">
                <a:ln>
                  <a:noFill/>
                </a:ln>
                <a:solidFill>
                  <a:srgbClr val="000000"/>
                </a:solidFill>
                <a:effectLst/>
                <a:latin typeface="Comic Sans MS" pitchFamily="66" charset="0"/>
                <a:ea typeface="Times New Roman" pitchFamily="18" charset="0"/>
              </a:rPr>
              <a:t> quindi</a:t>
            </a:r>
            <a:r>
              <a:rPr kumimoji="0" lang="it-IT" sz="2400" b="0" i="0" u="none" strike="noStrike" cap="none" normalizeH="0" baseline="0" dirty="0" smtClean="0">
                <a:ln>
                  <a:noFill/>
                </a:ln>
                <a:solidFill>
                  <a:srgbClr val="000000"/>
                </a:solidFill>
                <a:effectLst/>
                <a:latin typeface="Comic Sans MS" pitchFamily="66" charset="0"/>
                <a:ea typeface="Times New Roman" pitchFamily="18" charset="0"/>
              </a:rPr>
              <a:t>:  </a:t>
            </a:r>
            <a:r>
              <a:rPr kumimoji="0" lang="it-IT" sz="2400" b="1" i="0" u="none" strike="noStrike" cap="none" normalizeH="0" baseline="0" dirty="0" smtClean="0">
                <a:ln>
                  <a:noFill/>
                </a:ln>
                <a:solidFill>
                  <a:srgbClr val="FF0000"/>
                </a:solidFill>
                <a:effectLst>
                  <a:outerShdw blurRad="38100" dist="38100" dir="2700000" algn="tl">
                    <a:srgbClr val="000000">
                      <a:alpha val="43137"/>
                    </a:srgbClr>
                  </a:outerShdw>
                </a:effectLst>
                <a:latin typeface="Comic Sans MS" pitchFamily="66" charset="0"/>
                <a:ea typeface="Times New Roman" pitchFamily="18" charset="0"/>
              </a:rPr>
              <a:t>un’auto per</a:t>
            </a:r>
            <a:r>
              <a:rPr kumimoji="0" lang="it-IT" sz="2400" b="1" i="0" u="none" strike="noStrike" cap="none" normalizeH="0" dirty="0" smtClean="0">
                <a:ln>
                  <a:noFill/>
                </a:ln>
                <a:solidFill>
                  <a:srgbClr val="FF0000"/>
                </a:solidFill>
                <a:effectLst>
                  <a:outerShdw blurRad="38100" dist="38100" dir="2700000" algn="tl">
                    <a:srgbClr val="000000">
                      <a:alpha val="43137"/>
                    </a:srgbClr>
                  </a:outerShdw>
                </a:effectLst>
                <a:latin typeface="Comic Sans MS" pitchFamily="66" charset="0"/>
                <a:ea typeface="Times New Roman" pitchFamily="18" charset="0"/>
              </a:rPr>
              <a:t> ettaro</a:t>
            </a:r>
            <a:endParaRPr kumimoji="0" lang="it-IT" sz="2400" b="1" i="0" u="none" strike="noStrike" cap="none" normalizeH="0" baseline="0" dirty="0" smtClean="0">
              <a:ln>
                <a:noFill/>
              </a:ln>
              <a:solidFill>
                <a:srgbClr val="FF0000"/>
              </a:solidFill>
              <a:effectLst>
                <a:outerShdw blurRad="38100" dist="38100" dir="2700000" algn="tl">
                  <a:srgbClr val="000000">
                    <a:alpha val="43137"/>
                  </a:srgbClr>
                </a:outerShdw>
              </a:effectLst>
              <a:latin typeface="Comic Sans MS" pitchFamily="66" charset="0"/>
              <a:ea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it-IT" sz="2400" b="0" i="0" u="none" strike="noStrike" cap="none" normalizeH="0" baseline="0" dirty="0" smtClean="0">
              <a:ln>
                <a:noFill/>
              </a:ln>
              <a:solidFill>
                <a:srgbClr val="000000"/>
              </a:solidFill>
              <a:effectLst/>
              <a:latin typeface="Comic Sans MS" pitchFamily="66" charset="0"/>
              <a:ea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lang="it-IT" sz="2400" b="1" dirty="0" smtClean="0">
                <a:solidFill>
                  <a:srgbClr val="FF0000"/>
                </a:solidFill>
                <a:effectLst>
                  <a:outerShdw blurRad="38100" dist="38100" dir="2700000" algn="tl">
                    <a:srgbClr val="000000">
                      <a:alpha val="43137"/>
                    </a:srgbClr>
                  </a:outerShdw>
                </a:effectLst>
                <a:latin typeface="Comic Sans MS" pitchFamily="66" charset="0"/>
                <a:ea typeface="Times New Roman" pitchFamily="18" charset="0"/>
                <a:cs typeface="Times New Roman" pitchFamily="18" charset="0"/>
              </a:rPr>
              <a:t>                34 milioni di ettari</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it-IT" sz="2400" b="0" i="0" u="none" strike="noStrike" cap="none" normalizeH="0" baseline="0" dirty="0" smtClean="0">
              <a:ln>
                <a:noFill/>
              </a:ln>
              <a:effectLst/>
              <a:latin typeface="Comic Sans MS" pitchFamily="66" charset="0"/>
              <a:ea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it-IT" sz="2400" b="0" i="0" u="none" strike="noStrike" cap="none" normalizeH="0" baseline="0" dirty="0" smtClean="0">
                <a:ln>
                  <a:noFill/>
                </a:ln>
                <a:effectLst/>
                <a:latin typeface="Comic Sans MS" pitchFamily="66" charset="0"/>
                <a:ea typeface="Times New Roman" pitchFamily="18" charset="0"/>
              </a:rPr>
              <a:t> </a:t>
            </a:r>
            <a:r>
              <a:rPr lang="it-IT" sz="2400" dirty="0" smtClean="0">
                <a:latin typeface="Comic Sans MS" pitchFamily="66" charset="0"/>
                <a:ea typeface="Times New Roman" pitchFamily="18" charset="0"/>
              </a:rPr>
              <a:t>cioè </a:t>
            </a:r>
            <a:r>
              <a:rPr kumimoji="0" lang="it-IT" sz="2400" b="0" i="0" u="none" strike="noStrike" cap="none" normalizeH="0" baseline="0" dirty="0" smtClean="0">
                <a:ln>
                  <a:noFill/>
                </a:ln>
                <a:effectLst/>
                <a:latin typeface="Comic Sans MS" pitchFamily="66" charset="0"/>
                <a:ea typeface="Times New Roman" pitchFamily="18" charset="0"/>
              </a:rPr>
              <a:t>2.5 </a:t>
            </a:r>
            <a:r>
              <a:rPr lang="it-IT" sz="2400" dirty="0" smtClean="0">
                <a:latin typeface="Comic Sans MS" pitchFamily="66" charset="0"/>
                <a:ea typeface="Times New Roman" pitchFamily="18" charset="0"/>
              </a:rPr>
              <a:t>volte il suolo coltivabile</a:t>
            </a:r>
            <a:endParaRPr kumimoji="0" lang="it-IT" sz="2400" b="0" i="0" u="none" strike="noStrike" cap="none" normalizeH="0" baseline="0" dirty="0" smtClean="0">
              <a:ln>
                <a:noFill/>
              </a:ln>
              <a:effectLst/>
              <a:latin typeface="Comic Sans MS" pitchFamily="66" charset="0"/>
              <a:ea typeface="Times New Roman" pitchFamily="18" charset="0"/>
            </a:endParaRPr>
          </a:p>
        </p:txBody>
      </p:sp>
      <p:sp>
        <p:nvSpPr>
          <p:cNvPr id="3" name="CasellaDiTesto 2"/>
          <p:cNvSpPr txBox="1"/>
          <p:nvPr/>
        </p:nvSpPr>
        <p:spPr>
          <a:xfrm>
            <a:off x="3652830" y="56818"/>
            <a:ext cx="1696298" cy="707886"/>
          </a:xfrm>
          <a:prstGeom prst="rect">
            <a:avLst/>
          </a:prstGeom>
          <a:noFill/>
        </p:spPr>
        <p:txBody>
          <a:bodyPr wrap="none" rtlCol="0">
            <a:spAutoFit/>
          </a:bodyPr>
          <a:lstStyle/>
          <a:p>
            <a:r>
              <a:rPr lang="it-IT" sz="4000" b="1" dirty="0" err="1" smtClean="0">
                <a:solidFill>
                  <a:srgbClr val="00B050"/>
                </a:solidFill>
                <a:effectLst>
                  <a:outerShdw blurRad="38100" dist="38100" dir="2700000" algn="tl">
                    <a:srgbClr val="000000">
                      <a:alpha val="43137"/>
                    </a:srgbClr>
                  </a:outerShdw>
                </a:effectLst>
              </a:rPr>
              <a:t>Biofuel</a:t>
            </a:r>
            <a:endParaRPr lang="it-IT" sz="4000" b="1" dirty="0">
              <a:solidFill>
                <a:srgbClr val="00B050"/>
              </a:solidFill>
              <a:effectLst>
                <a:outerShdw blurRad="38100" dist="38100" dir="2700000" algn="tl">
                  <a:srgbClr val="000000">
                    <a:alpha val="43137"/>
                  </a:srgbClr>
                </a:outerShdw>
              </a:effectLst>
            </a:endParaRPr>
          </a:p>
        </p:txBody>
      </p:sp>
      <p:sp>
        <p:nvSpPr>
          <p:cNvPr id="4" name="Segnaposto numero diapositiva 3"/>
          <p:cNvSpPr>
            <a:spLocks noGrp="1"/>
          </p:cNvSpPr>
          <p:nvPr>
            <p:ph type="sldNum" sz="quarter" idx="12"/>
          </p:nvPr>
        </p:nvSpPr>
        <p:spPr/>
        <p:txBody>
          <a:bodyPr/>
          <a:lstStyle/>
          <a:p>
            <a:fld id="{B007B441-5312-499D-93C3-6E37886527FA}" type="slidenum">
              <a:rPr lang="it-IT" smtClean="0"/>
              <a:pPr/>
              <a:t>181</a:t>
            </a:fld>
            <a:endParaRPr lang="it-IT"/>
          </a:p>
        </p:txBody>
      </p:sp>
    </p:spTree>
    <p:extLst>
      <p:ext uri="{BB962C8B-B14F-4D97-AF65-F5344CB8AC3E}">
        <p14:creationId xmlns:p14="http://schemas.microsoft.com/office/powerpoint/2010/main" val="213680562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p:cNvSpPr>
            <a:spLocks noGrp="1"/>
          </p:cNvSpPr>
          <p:nvPr>
            <p:ph type="sldNum" sz="quarter" idx="12"/>
          </p:nvPr>
        </p:nvSpPr>
        <p:spPr/>
        <p:txBody>
          <a:bodyPr/>
          <a:lstStyle/>
          <a:p>
            <a:fld id="{B007B441-5312-499D-93C3-6E37886527FA}" type="slidenum">
              <a:rPr lang="it-IT" smtClean="0"/>
              <a:pPr/>
              <a:t>19</a:t>
            </a:fld>
            <a:endParaRPr lang="it-IT"/>
          </a:p>
        </p:txBody>
      </p:sp>
      <p:pic>
        <p:nvPicPr>
          <p:cNvPr id="3276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704" y="4791262"/>
            <a:ext cx="2847589" cy="20882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2768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05885" y="4874424"/>
            <a:ext cx="2923469" cy="18789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2973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56236" y="5062886"/>
            <a:ext cx="3030907" cy="15019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2973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0594" y="44623"/>
            <a:ext cx="7215782" cy="47466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7029562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395536" y="18293"/>
            <a:ext cx="8229600" cy="890427"/>
          </a:xfrm>
        </p:spPr>
        <p:txBody>
          <a:bodyPr/>
          <a:lstStyle/>
          <a:p>
            <a:r>
              <a:rPr lang="it-IT" b="1" dirty="0" err="1" smtClean="0">
                <a:solidFill>
                  <a:srgbClr val="FF0000"/>
                </a:solidFill>
                <a:effectLst>
                  <a:outerShdw blurRad="38100" dist="38100" dir="2700000" algn="tl">
                    <a:srgbClr val="000000">
                      <a:alpha val="43137"/>
                    </a:srgbClr>
                  </a:outerShdw>
                </a:effectLst>
                <a:latin typeface="Comic Sans MS" panose="030F0702030302020204" pitchFamily="66" charset="0"/>
              </a:rPr>
              <a:t>Disclaimer</a:t>
            </a:r>
            <a:r>
              <a:rPr lang="it-IT" dirty="0" smtClean="0"/>
              <a:t>……</a:t>
            </a:r>
            <a:endParaRPr lang="it-IT" dirty="0"/>
          </a:p>
        </p:txBody>
      </p:sp>
      <p:sp>
        <p:nvSpPr>
          <p:cNvPr id="3" name="Segnaposto contenuto 2"/>
          <p:cNvSpPr>
            <a:spLocks noGrp="1"/>
          </p:cNvSpPr>
          <p:nvPr>
            <p:ph idx="1"/>
          </p:nvPr>
        </p:nvSpPr>
        <p:spPr>
          <a:xfrm>
            <a:off x="457200" y="1135285"/>
            <a:ext cx="8229600" cy="4525963"/>
          </a:xfrm>
        </p:spPr>
        <p:txBody>
          <a:bodyPr>
            <a:normAutofit fontScale="92500" lnSpcReduction="10000"/>
          </a:bodyPr>
          <a:lstStyle/>
          <a:p>
            <a:r>
              <a:rPr lang="it-IT" dirty="0" smtClean="0">
                <a:latin typeface="Comic Sans MS" panose="030F0702030302020204" pitchFamily="66" charset="0"/>
              </a:rPr>
              <a:t>Vi illustrerò il punto di vista di un fisico  non coinvolto direttamente nelle questioni energetiche</a:t>
            </a:r>
          </a:p>
          <a:p>
            <a:pPr marL="0" indent="0">
              <a:buNone/>
            </a:pPr>
            <a:endParaRPr lang="it-IT" dirty="0" smtClean="0">
              <a:latin typeface="Comic Sans MS" panose="030F0702030302020204" pitchFamily="66" charset="0"/>
            </a:endParaRPr>
          </a:p>
          <a:p>
            <a:r>
              <a:rPr lang="it-IT" dirty="0" smtClean="0">
                <a:latin typeface="Comic Sans MS" panose="030F0702030302020204" pitchFamily="66" charset="0"/>
              </a:rPr>
              <a:t>La fisica ha il pregio di delimitare gli aspetti generali entro i quali svolgere una analisi corretta</a:t>
            </a:r>
          </a:p>
          <a:p>
            <a:endParaRPr lang="it-IT" dirty="0" smtClean="0">
              <a:latin typeface="Comic Sans MS" panose="030F0702030302020204" pitchFamily="66" charset="0"/>
            </a:endParaRPr>
          </a:p>
          <a:p>
            <a:r>
              <a:rPr lang="it-IT" dirty="0" smtClean="0">
                <a:latin typeface="Comic Sans MS" panose="030F0702030302020204" pitchFamily="66" charset="0"/>
              </a:rPr>
              <a:t>Questo tentativo verrà fatto questa sera</a:t>
            </a:r>
          </a:p>
          <a:p>
            <a:endParaRPr lang="it-IT" dirty="0">
              <a:latin typeface="Comic Sans MS" panose="030F0702030302020204" pitchFamily="66" charset="0"/>
            </a:endParaRPr>
          </a:p>
        </p:txBody>
      </p:sp>
      <p:sp>
        <p:nvSpPr>
          <p:cNvPr id="4" name="Segnaposto numero diapositiva 3"/>
          <p:cNvSpPr>
            <a:spLocks noGrp="1"/>
          </p:cNvSpPr>
          <p:nvPr>
            <p:ph type="sldNum" sz="quarter" idx="12"/>
          </p:nvPr>
        </p:nvSpPr>
        <p:spPr/>
        <p:txBody>
          <a:bodyPr/>
          <a:lstStyle/>
          <a:p>
            <a:fld id="{B007B441-5312-499D-93C3-6E37886527FA}" type="slidenum">
              <a:rPr lang="it-IT" smtClean="0"/>
              <a:pPr/>
              <a:t>2</a:t>
            </a:fld>
            <a:endParaRPr lang="it-IT"/>
          </a:p>
        </p:txBody>
      </p:sp>
    </p:spTree>
    <p:extLst>
      <p:ext uri="{BB962C8B-B14F-4D97-AF65-F5344CB8AC3E}">
        <p14:creationId xmlns:p14="http://schemas.microsoft.com/office/powerpoint/2010/main" val="1578712803"/>
      </p:ext>
    </p:extLst>
  </p:cSld>
  <p:clrMapOvr>
    <a:masterClrMapping/>
  </p:clrMapOvr>
  <mc:AlternateContent xmlns:mc="http://schemas.openxmlformats.org/markup-compatibility/2006" xmlns:p14="http://schemas.microsoft.com/office/powerpoint/2010/main">
    <mc:Choice Requires="p14">
      <p:transition spd="slow" p14:dur="2000" advTm="36741"/>
    </mc:Choice>
    <mc:Fallback xmlns="">
      <p:transition spd="slow" advTm="36741"/>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p:cNvSpPr>
            <a:spLocks noGrp="1"/>
          </p:cNvSpPr>
          <p:nvPr>
            <p:ph type="sldNum" sz="quarter" idx="12"/>
          </p:nvPr>
        </p:nvSpPr>
        <p:spPr/>
        <p:txBody>
          <a:bodyPr/>
          <a:lstStyle/>
          <a:p>
            <a:fld id="{B007B441-5312-499D-93C3-6E37886527FA}" type="slidenum">
              <a:rPr lang="it-IT" smtClean="0"/>
              <a:pPr/>
              <a:t>20</a:t>
            </a:fld>
            <a:endParaRPr lang="it-IT"/>
          </a:p>
        </p:txBody>
      </p:sp>
      <p:pic>
        <p:nvPicPr>
          <p:cNvPr id="32563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1"/>
            <a:ext cx="5688632" cy="50344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CasellaDiTesto 4"/>
          <p:cNvSpPr txBox="1"/>
          <p:nvPr/>
        </p:nvSpPr>
        <p:spPr>
          <a:xfrm>
            <a:off x="539552" y="4985881"/>
            <a:ext cx="7992888" cy="1323439"/>
          </a:xfrm>
          <a:prstGeom prst="rect">
            <a:avLst/>
          </a:prstGeom>
          <a:noFill/>
        </p:spPr>
        <p:txBody>
          <a:bodyPr wrap="square" rtlCol="0">
            <a:spAutoFit/>
          </a:bodyPr>
          <a:lstStyle/>
          <a:p>
            <a:r>
              <a:rPr lang="it-IT" sz="4000" b="1" dirty="0" smtClean="0">
                <a:solidFill>
                  <a:srgbClr val="FF0000"/>
                </a:solidFill>
                <a:effectLst>
                  <a:outerShdw blurRad="38100" dist="38100" dir="2700000" algn="tl">
                    <a:srgbClr val="000000">
                      <a:alpha val="43137"/>
                    </a:srgbClr>
                  </a:outerShdw>
                </a:effectLst>
              </a:rPr>
              <a:t>Centrali a gas  a ciclo combinato</a:t>
            </a:r>
          </a:p>
          <a:p>
            <a:r>
              <a:rPr lang="it-IT" sz="4000" b="1" dirty="0" smtClean="0">
                <a:solidFill>
                  <a:srgbClr val="FF0000"/>
                </a:solidFill>
                <a:effectLst>
                  <a:outerShdw blurRad="38100" dist="38100" dir="2700000" algn="tl">
                    <a:srgbClr val="000000">
                      <a:alpha val="43137"/>
                    </a:srgbClr>
                  </a:outerShdw>
                </a:effectLst>
              </a:rPr>
              <a:t>Rendimento circa  60%</a:t>
            </a:r>
            <a:endParaRPr lang="it-IT" sz="4000" b="1" dirty="0">
              <a:solidFill>
                <a:srgbClr val="FF0000"/>
              </a:solidFill>
              <a:effectLst>
                <a:outerShdw blurRad="38100" dist="38100" dir="2700000" algn="tl">
                  <a:srgbClr val="000000">
                    <a:alpha val="43137"/>
                  </a:srgbClr>
                </a:outerShdw>
              </a:effectLst>
            </a:endParaRPr>
          </a:p>
        </p:txBody>
      </p:sp>
      <p:sp>
        <p:nvSpPr>
          <p:cNvPr id="2" name="CasellaDiTesto 1"/>
          <p:cNvSpPr txBox="1"/>
          <p:nvPr/>
        </p:nvSpPr>
        <p:spPr>
          <a:xfrm>
            <a:off x="4156725" y="3958070"/>
            <a:ext cx="663708" cy="646331"/>
          </a:xfrm>
          <a:prstGeom prst="rect">
            <a:avLst/>
          </a:prstGeom>
          <a:noFill/>
        </p:spPr>
        <p:txBody>
          <a:bodyPr wrap="none" rtlCol="0">
            <a:spAutoFit/>
          </a:bodyPr>
          <a:lstStyle/>
          <a:p>
            <a:r>
              <a:rPr lang="it-IT" b="1" dirty="0" smtClean="0">
                <a:solidFill>
                  <a:schemeClr val="bg1"/>
                </a:solidFill>
              </a:rPr>
              <a:t>500  </a:t>
            </a:r>
          </a:p>
          <a:p>
            <a:r>
              <a:rPr lang="it-IT" b="1" dirty="0" smtClean="0">
                <a:solidFill>
                  <a:schemeClr val="bg1"/>
                </a:solidFill>
              </a:rPr>
              <a:t>gradi</a:t>
            </a:r>
            <a:endParaRPr lang="it-IT" b="1" dirty="0">
              <a:solidFill>
                <a:schemeClr val="bg1"/>
              </a:solidFill>
            </a:endParaRPr>
          </a:p>
        </p:txBody>
      </p:sp>
      <p:pic>
        <p:nvPicPr>
          <p:cNvPr id="32768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84771" y="2780928"/>
            <a:ext cx="4095741" cy="23762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3112833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p:cNvSpPr>
            <a:spLocks noGrp="1"/>
          </p:cNvSpPr>
          <p:nvPr>
            <p:ph type="sldNum" sz="quarter" idx="12"/>
          </p:nvPr>
        </p:nvSpPr>
        <p:spPr/>
        <p:txBody>
          <a:bodyPr/>
          <a:lstStyle/>
          <a:p>
            <a:fld id="{B007B441-5312-499D-93C3-6E37886527FA}" type="slidenum">
              <a:rPr lang="it-IT" smtClean="0"/>
              <a:pPr/>
              <a:t>21</a:t>
            </a:fld>
            <a:endParaRPr lang="it-IT"/>
          </a:p>
        </p:txBody>
      </p:sp>
      <p:pic>
        <p:nvPicPr>
          <p:cNvPr id="5" name="Picture 2"/>
          <p:cNvPicPr>
            <a:picLocks noChangeAspect="1" noChangeArrowheads="1"/>
          </p:cNvPicPr>
          <p:nvPr/>
        </p:nvPicPr>
        <p:blipFill>
          <a:blip r:embed="rId2" cstate="print"/>
          <a:srcRect/>
          <a:stretch>
            <a:fillRect/>
          </a:stretch>
        </p:blipFill>
        <p:spPr bwMode="auto">
          <a:xfrm>
            <a:off x="24787" y="1412775"/>
            <a:ext cx="5494981" cy="3456385"/>
          </a:xfrm>
          <a:prstGeom prst="rect">
            <a:avLst/>
          </a:prstGeom>
          <a:noFill/>
          <a:ln w="9525">
            <a:noFill/>
            <a:miter lim="800000"/>
            <a:headEnd/>
            <a:tailEnd/>
          </a:ln>
        </p:spPr>
      </p:pic>
      <p:sp>
        <p:nvSpPr>
          <p:cNvPr id="6" name="Titolo 1"/>
          <p:cNvSpPr txBox="1">
            <a:spLocks/>
          </p:cNvSpPr>
          <p:nvPr/>
        </p:nvSpPr>
        <p:spPr>
          <a:xfrm>
            <a:off x="457200" y="44624"/>
            <a:ext cx="8229600" cy="936104"/>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it-IT" sz="4800" b="1" dirty="0" smtClean="0">
                <a:effectLst>
                  <a:outerShdw blurRad="38100" dist="38100" dir="2700000" algn="tl">
                    <a:srgbClr val="000000">
                      <a:alpha val="43137"/>
                    </a:srgbClr>
                  </a:outerShdw>
                </a:effectLst>
                <a:latin typeface="Comic Sans MS" panose="030F0702030302020204" pitchFamily="66" charset="0"/>
              </a:rPr>
              <a:t>Il Nucleare</a:t>
            </a:r>
            <a:endParaRPr lang="it-IT" sz="4800" b="1" dirty="0">
              <a:effectLst>
                <a:outerShdw blurRad="38100" dist="38100" dir="2700000" algn="tl">
                  <a:srgbClr val="000000">
                    <a:alpha val="43137"/>
                  </a:srgbClr>
                </a:outerShdw>
              </a:effectLst>
              <a:latin typeface="Comic Sans MS" panose="030F0702030302020204" pitchFamily="66" charset="0"/>
            </a:endParaRPr>
          </a:p>
        </p:txBody>
      </p:sp>
      <p:pic>
        <p:nvPicPr>
          <p:cNvPr id="7" name="Picture 3"/>
          <p:cNvPicPr>
            <a:picLocks noChangeAspect="1" noChangeArrowheads="1"/>
          </p:cNvPicPr>
          <p:nvPr/>
        </p:nvPicPr>
        <p:blipFill>
          <a:blip r:embed="rId3"/>
          <a:srcRect/>
          <a:stretch>
            <a:fillRect/>
          </a:stretch>
        </p:blipFill>
        <p:spPr bwMode="auto">
          <a:xfrm>
            <a:off x="5683807" y="1268760"/>
            <a:ext cx="3438220" cy="3600400"/>
          </a:xfrm>
          <a:prstGeom prst="rect">
            <a:avLst/>
          </a:prstGeom>
          <a:noFill/>
          <a:ln w="9525">
            <a:noFill/>
            <a:miter lim="800000"/>
            <a:headEnd/>
            <a:tailEnd/>
          </a:ln>
          <a:effectLst/>
        </p:spPr>
      </p:pic>
    </p:spTree>
    <p:extLst>
      <p:ext uri="{BB962C8B-B14F-4D97-AF65-F5344CB8AC3E}">
        <p14:creationId xmlns:p14="http://schemas.microsoft.com/office/powerpoint/2010/main" val="63131517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ttangolo 17"/>
          <p:cNvSpPr/>
          <p:nvPr/>
        </p:nvSpPr>
        <p:spPr>
          <a:xfrm>
            <a:off x="1285875" y="2500313"/>
            <a:ext cx="6715125" cy="3357562"/>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4" name="Rettangolo 3"/>
          <p:cNvSpPr/>
          <p:nvPr/>
        </p:nvSpPr>
        <p:spPr>
          <a:xfrm>
            <a:off x="2571750" y="1500188"/>
            <a:ext cx="642938" cy="3857625"/>
          </a:xfrm>
          <a:prstGeom prst="rect">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6" name="Rettangolo 5"/>
          <p:cNvSpPr/>
          <p:nvPr/>
        </p:nvSpPr>
        <p:spPr>
          <a:xfrm>
            <a:off x="6215063" y="1500188"/>
            <a:ext cx="642937" cy="3857625"/>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7" name="Rettangolo 6"/>
          <p:cNvSpPr/>
          <p:nvPr/>
        </p:nvSpPr>
        <p:spPr>
          <a:xfrm>
            <a:off x="4286250" y="1428750"/>
            <a:ext cx="642938" cy="3857625"/>
          </a:xfrm>
          <a:prstGeom prst="rect">
            <a:avLst/>
          </a:prstGeom>
          <a:solidFill>
            <a:srgbClr val="FFFF66"/>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8" name="Rettangolo 7"/>
          <p:cNvSpPr/>
          <p:nvPr/>
        </p:nvSpPr>
        <p:spPr>
          <a:xfrm>
            <a:off x="2571750" y="1500188"/>
            <a:ext cx="642938" cy="3857625"/>
          </a:xfrm>
          <a:prstGeom prst="rect">
            <a:avLst/>
          </a:prstGeom>
          <a:solidFill>
            <a:srgbClr val="FFFF66"/>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9" name="Rettangolo 8"/>
          <p:cNvSpPr/>
          <p:nvPr/>
        </p:nvSpPr>
        <p:spPr>
          <a:xfrm>
            <a:off x="4286250" y="1428750"/>
            <a:ext cx="642938" cy="3857625"/>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10" name="Rettangolo 9"/>
          <p:cNvSpPr/>
          <p:nvPr/>
        </p:nvSpPr>
        <p:spPr>
          <a:xfrm>
            <a:off x="2571750" y="1500188"/>
            <a:ext cx="642938" cy="3857625"/>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11" name="CasellaDiTesto 10"/>
          <p:cNvSpPr txBox="1"/>
          <p:nvPr/>
        </p:nvSpPr>
        <p:spPr>
          <a:xfrm>
            <a:off x="857250" y="46038"/>
            <a:ext cx="7319632" cy="954107"/>
          </a:xfrm>
          <a:prstGeom prst="rect">
            <a:avLst/>
          </a:prstGeom>
          <a:noFill/>
        </p:spPr>
        <p:txBody>
          <a:bodyPr wrap="none">
            <a:spAutoFit/>
          </a:bodyPr>
          <a:lstStyle/>
          <a:p>
            <a:pPr>
              <a:defRPr/>
            </a:pPr>
            <a:endParaRPr lang="it-IT" sz="2800" b="1" dirty="0">
              <a:effectLst>
                <a:outerShdw blurRad="38100" dist="38100" dir="2700000" algn="tl">
                  <a:srgbClr val="000000">
                    <a:alpha val="43137"/>
                  </a:srgbClr>
                </a:outerShdw>
              </a:effectLst>
              <a:latin typeface="Comic Sans MS" pitchFamily="66" charset="0"/>
            </a:endParaRPr>
          </a:p>
          <a:p>
            <a:pPr>
              <a:defRPr/>
            </a:pPr>
            <a:r>
              <a:rPr lang="it-IT" sz="2800" b="1" dirty="0" smtClean="0">
                <a:solidFill>
                  <a:schemeClr val="accent1">
                    <a:lumMod val="75000"/>
                  </a:schemeClr>
                </a:solidFill>
                <a:effectLst>
                  <a:outerShdw blurRad="38100" dist="38100" dir="2700000" algn="tl">
                    <a:srgbClr val="000000">
                      <a:alpha val="43137"/>
                    </a:srgbClr>
                  </a:outerShdw>
                </a:effectLst>
                <a:latin typeface="Comic Sans MS" pitchFamily="66" charset="0"/>
              </a:rPr>
              <a:t>filiera  </a:t>
            </a:r>
            <a:r>
              <a:rPr lang="it-IT" sz="2800" b="1" dirty="0">
                <a:solidFill>
                  <a:schemeClr val="accent1">
                    <a:lumMod val="75000"/>
                  </a:schemeClr>
                </a:solidFill>
                <a:effectLst>
                  <a:outerShdw blurRad="38100" dist="38100" dir="2700000" algn="tl">
                    <a:srgbClr val="000000">
                      <a:alpha val="43137"/>
                    </a:srgbClr>
                  </a:outerShdw>
                </a:effectLst>
                <a:latin typeface="Comic Sans MS" pitchFamily="66" charset="0"/>
              </a:rPr>
              <a:t>acqua naturale </a:t>
            </a:r>
            <a:r>
              <a:rPr lang="it-IT" sz="2800" b="1" dirty="0">
                <a:solidFill>
                  <a:srgbClr val="FF0000"/>
                </a:solidFill>
                <a:effectLst>
                  <a:outerShdw blurRad="38100" dist="38100" dir="2700000" algn="tl">
                    <a:srgbClr val="000000">
                      <a:alpha val="43137"/>
                    </a:srgbClr>
                  </a:outerShdw>
                </a:effectLst>
                <a:latin typeface="Comic Sans MS" pitchFamily="66" charset="0"/>
              </a:rPr>
              <a:t>uranio arricchito</a:t>
            </a:r>
          </a:p>
        </p:txBody>
      </p:sp>
      <p:cxnSp>
        <p:nvCxnSpPr>
          <p:cNvPr id="13" name="Connettore 1 12"/>
          <p:cNvCxnSpPr/>
          <p:nvPr/>
        </p:nvCxnSpPr>
        <p:spPr>
          <a:xfrm>
            <a:off x="3071813" y="3071813"/>
            <a:ext cx="1428750" cy="7143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Connettore 1 14"/>
          <p:cNvCxnSpPr/>
          <p:nvPr/>
        </p:nvCxnSpPr>
        <p:spPr>
          <a:xfrm>
            <a:off x="2857500" y="3714750"/>
            <a:ext cx="928688" cy="158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Connettore 1 15"/>
          <p:cNvCxnSpPr/>
          <p:nvPr/>
        </p:nvCxnSpPr>
        <p:spPr>
          <a:xfrm>
            <a:off x="2786063" y="3857625"/>
            <a:ext cx="785812" cy="2857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Connettore 1 16"/>
          <p:cNvCxnSpPr/>
          <p:nvPr/>
        </p:nvCxnSpPr>
        <p:spPr>
          <a:xfrm flipV="1">
            <a:off x="2907917" y="4036219"/>
            <a:ext cx="1521208" cy="47797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Connettore 1 18"/>
          <p:cNvCxnSpPr/>
          <p:nvPr/>
        </p:nvCxnSpPr>
        <p:spPr>
          <a:xfrm flipV="1">
            <a:off x="2714625" y="4714875"/>
            <a:ext cx="1857375" cy="14287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Connettore 1 19"/>
          <p:cNvCxnSpPr/>
          <p:nvPr/>
        </p:nvCxnSpPr>
        <p:spPr>
          <a:xfrm flipV="1">
            <a:off x="4357688" y="3143250"/>
            <a:ext cx="2286000" cy="42862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6" name="Esplosione 2 25"/>
          <p:cNvSpPr/>
          <p:nvPr/>
        </p:nvSpPr>
        <p:spPr>
          <a:xfrm>
            <a:off x="4500563" y="2928938"/>
            <a:ext cx="214312" cy="428625"/>
          </a:xfrm>
          <a:prstGeom prst="irregularSeal2">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27" name="Esplosione 2 26"/>
          <p:cNvSpPr/>
          <p:nvPr/>
        </p:nvSpPr>
        <p:spPr>
          <a:xfrm>
            <a:off x="4500563" y="4572000"/>
            <a:ext cx="285750" cy="428625"/>
          </a:xfrm>
          <a:prstGeom prst="irregularSeal2">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28" name="Esplosione 2 27"/>
          <p:cNvSpPr/>
          <p:nvPr/>
        </p:nvSpPr>
        <p:spPr>
          <a:xfrm>
            <a:off x="6500813" y="2928938"/>
            <a:ext cx="214312" cy="428625"/>
          </a:xfrm>
          <a:prstGeom prst="irregularSeal2">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cxnSp>
        <p:nvCxnSpPr>
          <p:cNvPr id="29" name="Connettore 1 28"/>
          <p:cNvCxnSpPr/>
          <p:nvPr/>
        </p:nvCxnSpPr>
        <p:spPr>
          <a:xfrm flipV="1">
            <a:off x="4581525" y="3500438"/>
            <a:ext cx="1204913" cy="50958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Connettore 1 29"/>
          <p:cNvCxnSpPr/>
          <p:nvPr/>
        </p:nvCxnSpPr>
        <p:spPr>
          <a:xfrm>
            <a:off x="5500688" y="4643438"/>
            <a:ext cx="1143000" cy="7143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Esplosione 2 20"/>
          <p:cNvSpPr/>
          <p:nvPr/>
        </p:nvSpPr>
        <p:spPr>
          <a:xfrm>
            <a:off x="2907917" y="2857500"/>
            <a:ext cx="214312" cy="428625"/>
          </a:xfrm>
          <a:prstGeom prst="irregularSeal2">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22" name="Esplosione 2 21"/>
          <p:cNvSpPr/>
          <p:nvPr/>
        </p:nvSpPr>
        <p:spPr>
          <a:xfrm>
            <a:off x="2786063" y="3550526"/>
            <a:ext cx="214312" cy="428625"/>
          </a:xfrm>
          <a:prstGeom prst="irregularSeal2">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23" name="Esplosione 2 22"/>
          <p:cNvSpPr/>
          <p:nvPr/>
        </p:nvSpPr>
        <p:spPr>
          <a:xfrm>
            <a:off x="2643188" y="4613878"/>
            <a:ext cx="285750" cy="428625"/>
          </a:xfrm>
          <a:prstGeom prst="irregularSeal2">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24" name="Esplosione 2 23"/>
          <p:cNvSpPr/>
          <p:nvPr/>
        </p:nvSpPr>
        <p:spPr>
          <a:xfrm>
            <a:off x="4357687" y="3795712"/>
            <a:ext cx="285750" cy="428625"/>
          </a:xfrm>
          <a:prstGeom prst="irregularSeal2">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25" name="Esplosione 2 24"/>
          <p:cNvSpPr/>
          <p:nvPr/>
        </p:nvSpPr>
        <p:spPr>
          <a:xfrm>
            <a:off x="4256443" y="3286125"/>
            <a:ext cx="285750" cy="428625"/>
          </a:xfrm>
          <a:prstGeom prst="irregularSeal2">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31" name="Esplosione 2 30"/>
          <p:cNvSpPr/>
          <p:nvPr/>
        </p:nvSpPr>
        <p:spPr>
          <a:xfrm>
            <a:off x="6500813" y="4514192"/>
            <a:ext cx="285750" cy="428625"/>
          </a:xfrm>
          <a:prstGeom prst="irregularSeal2">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32" name="Esplosione 2 31"/>
          <p:cNvSpPr/>
          <p:nvPr/>
        </p:nvSpPr>
        <p:spPr>
          <a:xfrm>
            <a:off x="2842720" y="4233535"/>
            <a:ext cx="285750" cy="428625"/>
          </a:xfrm>
          <a:prstGeom prst="irregularSeal2">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Tree>
    <p:extLst>
      <p:ext uri="{BB962C8B-B14F-4D97-AF65-F5344CB8AC3E}">
        <p14:creationId xmlns:p14="http://schemas.microsoft.com/office/powerpoint/2010/main" val="1231439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par>
                                <p:cTn id="14" presetID="10" presetClass="entr" presetSubtype="0" fill="hold"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500"/>
                                        <p:tgtEl>
                                          <p:spTgt spid="17"/>
                                        </p:tgtEl>
                                      </p:cBhvr>
                                    </p:animEffect>
                                  </p:childTnLst>
                                </p:cTn>
                              </p:par>
                              <p:par>
                                <p:cTn id="17" presetID="10" presetClass="entr" presetSubtype="0" fill="hold" nodeType="with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500"/>
                                        <p:tgtEl>
                                          <p:spTgt spid="20"/>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fade">
                                      <p:cBhvr>
                                        <p:cTn id="22" dur="500"/>
                                        <p:tgtEl>
                                          <p:spTgt spid="26"/>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fade">
                                      <p:cBhvr>
                                        <p:cTn id="25" dur="500"/>
                                        <p:tgtEl>
                                          <p:spTgt spid="27"/>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fade">
                                      <p:cBhvr>
                                        <p:cTn id="28" dur="500"/>
                                        <p:tgtEl>
                                          <p:spTgt spid="28"/>
                                        </p:tgtEl>
                                      </p:cBhvr>
                                    </p:animEffect>
                                  </p:childTnLst>
                                </p:cTn>
                              </p:par>
                              <p:par>
                                <p:cTn id="29" presetID="10" presetClass="entr" presetSubtype="0" fill="hold" nodeType="withEffect">
                                  <p:stCondLst>
                                    <p:cond delay="0"/>
                                  </p:stCondLst>
                                  <p:childTnLst>
                                    <p:set>
                                      <p:cBhvr>
                                        <p:cTn id="30" dur="1" fill="hold">
                                          <p:stCondLst>
                                            <p:cond delay="0"/>
                                          </p:stCondLst>
                                        </p:cTn>
                                        <p:tgtEl>
                                          <p:spTgt spid="29"/>
                                        </p:tgtEl>
                                        <p:attrNameLst>
                                          <p:attrName>style.visibility</p:attrName>
                                        </p:attrNameLst>
                                      </p:cBhvr>
                                      <p:to>
                                        <p:strVal val="visible"/>
                                      </p:to>
                                    </p:set>
                                    <p:animEffect transition="in" filter="fade">
                                      <p:cBhvr>
                                        <p:cTn id="31" dur="500"/>
                                        <p:tgtEl>
                                          <p:spTgt spid="29"/>
                                        </p:tgtEl>
                                      </p:cBhvr>
                                    </p:animEffect>
                                  </p:childTnLst>
                                </p:cTn>
                              </p:par>
                              <p:par>
                                <p:cTn id="32" presetID="10" presetClass="entr" presetSubtype="0" fill="hold" nodeType="withEffect">
                                  <p:stCondLst>
                                    <p:cond delay="0"/>
                                  </p:stCondLst>
                                  <p:childTnLst>
                                    <p:set>
                                      <p:cBhvr>
                                        <p:cTn id="33" dur="1" fill="hold">
                                          <p:stCondLst>
                                            <p:cond delay="0"/>
                                          </p:stCondLst>
                                        </p:cTn>
                                        <p:tgtEl>
                                          <p:spTgt spid="30"/>
                                        </p:tgtEl>
                                        <p:attrNameLst>
                                          <p:attrName>style.visibility</p:attrName>
                                        </p:attrNameLst>
                                      </p:cBhvr>
                                      <p:to>
                                        <p:strVal val="visible"/>
                                      </p:to>
                                    </p:set>
                                    <p:animEffect transition="in" filter="fade">
                                      <p:cBhvr>
                                        <p:cTn id="34" dur="500"/>
                                        <p:tgtEl>
                                          <p:spTgt spid="30"/>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fade">
                                      <p:cBhvr>
                                        <p:cTn id="37" dur="500"/>
                                        <p:tgtEl>
                                          <p:spTgt spid="24"/>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25"/>
                                        </p:tgtEl>
                                        <p:attrNameLst>
                                          <p:attrName>style.visibility</p:attrName>
                                        </p:attrNameLst>
                                      </p:cBhvr>
                                      <p:to>
                                        <p:strVal val="visible"/>
                                      </p:to>
                                    </p:set>
                                    <p:animEffect transition="in" filter="fade">
                                      <p:cBhvr>
                                        <p:cTn id="40" dur="500"/>
                                        <p:tgtEl>
                                          <p:spTgt spid="25"/>
                                        </p:tgtEl>
                                      </p:cBhvr>
                                    </p:animEffect>
                                  </p:childTnLst>
                                </p:cTn>
                              </p:par>
                              <p:par>
                                <p:cTn id="41" presetID="12" presetClass="entr" presetSubtype="4" fill="hold" grpId="0" nodeType="withEffect">
                                  <p:stCondLst>
                                    <p:cond delay="0"/>
                                  </p:stCondLst>
                                  <p:childTnLst>
                                    <p:set>
                                      <p:cBhvr>
                                        <p:cTn id="42" dur="1" fill="hold">
                                          <p:stCondLst>
                                            <p:cond delay="0"/>
                                          </p:stCondLst>
                                        </p:cTn>
                                        <p:tgtEl>
                                          <p:spTgt spid="31"/>
                                        </p:tgtEl>
                                        <p:attrNameLst>
                                          <p:attrName>style.visibility</p:attrName>
                                        </p:attrNameLst>
                                      </p:cBhvr>
                                      <p:to>
                                        <p:strVal val="visible"/>
                                      </p:to>
                                    </p:set>
                                    <p:animEffect transition="in" filter="slide(fromBottom)">
                                      <p:cBhvr>
                                        <p:cTn id="43" dur="500"/>
                                        <p:tgtEl>
                                          <p:spTgt spid="31"/>
                                        </p:tgtEl>
                                      </p:cBhvr>
                                    </p:animEffect>
                                  </p:childTnLst>
                                </p:cTn>
                              </p:par>
                              <p:par>
                                <p:cTn id="44" presetID="12" presetClass="entr" presetSubtype="4" fill="hold" grpId="0" nodeType="withEffect">
                                  <p:stCondLst>
                                    <p:cond delay="0"/>
                                  </p:stCondLst>
                                  <p:childTnLst>
                                    <p:set>
                                      <p:cBhvr>
                                        <p:cTn id="45" dur="1" fill="hold">
                                          <p:stCondLst>
                                            <p:cond delay="0"/>
                                          </p:stCondLst>
                                        </p:cTn>
                                        <p:tgtEl>
                                          <p:spTgt spid="32"/>
                                        </p:tgtEl>
                                        <p:attrNameLst>
                                          <p:attrName>style.visibility</p:attrName>
                                        </p:attrNameLst>
                                      </p:cBhvr>
                                      <p:to>
                                        <p:strVal val="visible"/>
                                      </p:to>
                                    </p:set>
                                    <p:animEffect transition="in" filter="slide(fromBottom)">
                                      <p:cBhvr>
                                        <p:cTn id="46"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9" grpId="0" animBg="1"/>
      <p:bldP spid="26" grpId="0" animBg="1"/>
      <p:bldP spid="27" grpId="0" animBg="1"/>
      <p:bldP spid="28" grpId="0" animBg="1"/>
      <p:bldP spid="24" grpId="0" animBg="1"/>
      <p:bldP spid="25" grpId="0" animBg="1"/>
      <p:bldP spid="31" grpId="0" animBg="1"/>
      <p:bldP spid="3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p:cNvPicPr>
            <a:picLocks noChangeAspect="1" noChangeArrowheads="1"/>
          </p:cNvPicPr>
          <p:nvPr/>
        </p:nvPicPr>
        <p:blipFill>
          <a:blip r:embed="rId2" cstate="print"/>
          <a:srcRect/>
          <a:stretch>
            <a:fillRect/>
          </a:stretch>
        </p:blipFill>
        <p:spPr bwMode="auto">
          <a:xfrm>
            <a:off x="149225" y="642938"/>
            <a:ext cx="8529638" cy="5786437"/>
          </a:xfrm>
          <a:prstGeom prst="rect">
            <a:avLst/>
          </a:prstGeom>
          <a:noFill/>
          <a:ln w="9525">
            <a:noFill/>
            <a:miter lim="800000"/>
            <a:headEnd/>
            <a:tailEnd/>
          </a:ln>
        </p:spPr>
      </p:pic>
    </p:spTree>
    <p:extLst>
      <p:ext uri="{BB962C8B-B14F-4D97-AF65-F5344CB8AC3E}">
        <p14:creationId xmlns:p14="http://schemas.microsoft.com/office/powerpoint/2010/main" val="357972116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PressurizedWaterReactor_ita.gif"/>
          <p:cNvPicPr>
            <a:picLocks noChangeAspect="1"/>
          </p:cNvPicPr>
          <p:nvPr/>
        </p:nvPicPr>
        <p:blipFill>
          <a:blip r:embed="rId2"/>
          <a:stretch>
            <a:fillRect/>
          </a:stretch>
        </p:blipFill>
        <p:spPr>
          <a:xfrm>
            <a:off x="16673" y="1071546"/>
            <a:ext cx="8972611" cy="4643469"/>
          </a:xfrm>
          <a:prstGeom prst="rect">
            <a:avLst/>
          </a:prstGeom>
        </p:spPr>
      </p:pic>
      <p:sp>
        <p:nvSpPr>
          <p:cNvPr id="3" name="CasellaDiTesto 2"/>
          <p:cNvSpPr txBox="1"/>
          <p:nvPr/>
        </p:nvSpPr>
        <p:spPr>
          <a:xfrm>
            <a:off x="7215206" y="1142984"/>
            <a:ext cx="1074333" cy="830997"/>
          </a:xfrm>
          <a:prstGeom prst="rect">
            <a:avLst/>
          </a:prstGeom>
          <a:noFill/>
        </p:spPr>
        <p:txBody>
          <a:bodyPr wrap="none" rtlCol="0">
            <a:spAutoFit/>
          </a:bodyPr>
          <a:lstStyle/>
          <a:p>
            <a:r>
              <a:rPr lang="it-IT" sz="4800" b="1" dirty="0" smtClean="0">
                <a:solidFill>
                  <a:srgbClr val="FF0000"/>
                </a:solidFill>
              </a:rPr>
              <a:t>1/3</a:t>
            </a:r>
            <a:endParaRPr lang="it-IT" sz="4800" b="1" dirty="0">
              <a:solidFill>
                <a:srgbClr val="FF0000"/>
              </a:solidFill>
            </a:endParaRPr>
          </a:p>
        </p:txBody>
      </p:sp>
      <p:sp>
        <p:nvSpPr>
          <p:cNvPr id="4" name="CasellaDiTesto 3"/>
          <p:cNvSpPr txBox="1"/>
          <p:nvPr/>
        </p:nvSpPr>
        <p:spPr>
          <a:xfrm>
            <a:off x="7786710" y="4714884"/>
            <a:ext cx="1074333" cy="830997"/>
          </a:xfrm>
          <a:prstGeom prst="rect">
            <a:avLst/>
          </a:prstGeom>
          <a:noFill/>
        </p:spPr>
        <p:txBody>
          <a:bodyPr wrap="none" rtlCol="0">
            <a:spAutoFit/>
          </a:bodyPr>
          <a:lstStyle/>
          <a:p>
            <a:r>
              <a:rPr lang="it-IT" sz="4800" b="1" dirty="0" smtClean="0">
                <a:solidFill>
                  <a:srgbClr val="FF0000"/>
                </a:solidFill>
              </a:rPr>
              <a:t>2/3</a:t>
            </a:r>
            <a:endParaRPr lang="it-IT" sz="4800" b="1" dirty="0">
              <a:solidFill>
                <a:srgbClr val="FF0000"/>
              </a:solidFill>
            </a:endParaRPr>
          </a:p>
        </p:txBody>
      </p:sp>
    </p:spTree>
    <p:extLst>
      <p:ext uri="{BB962C8B-B14F-4D97-AF65-F5344CB8AC3E}">
        <p14:creationId xmlns:p14="http://schemas.microsoft.com/office/powerpoint/2010/main" val="2176125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slide(fromBottom)">
                                      <p:cBhvr>
                                        <p:cTn id="7" dur="500"/>
                                        <p:tgtEl>
                                          <p:spTgt spid="3"/>
                                        </p:tgtEl>
                                      </p:cBhvr>
                                    </p:animEffect>
                                  </p:childTnLst>
                                </p:cTn>
                              </p:par>
                              <p:par>
                                <p:cTn id="8" presetID="12" presetClass="entr" presetSubtype="4"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slide(fromBottom)">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p:cNvSpPr>
            <a:spLocks noGrp="1"/>
          </p:cNvSpPr>
          <p:nvPr>
            <p:ph type="sldNum" sz="quarter" idx="12"/>
          </p:nvPr>
        </p:nvSpPr>
        <p:spPr/>
        <p:txBody>
          <a:bodyPr/>
          <a:lstStyle/>
          <a:p>
            <a:fld id="{B007B441-5312-499D-93C3-6E37886527FA}" type="slidenum">
              <a:rPr lang="it-IT" smtClean="0"/>
              <a:pPr/>
              <a:t>25</a:t>
            </a:fld>
            <a:endParaRPr lang="it-IT"/>
          </a:p>
        </p:txBody>
      </p:sp>
      <p:pic>
        <p:nvPicPr>
          <p:cNvPr id="3297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584" y="101417"/>
            <a:ext cx="7056783" cy="62712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CasellaDiTesto 2"/>
          <p:cNvSpPr txBox="1"/>
          <p:nvPr/>
        </p:nvSpPr>
        <p:spPr>
          <a:xfrm>
            <a:off x="6660232" y="1772816"/>
            <a:ext cx="2480615" cy="2062103"/>
          </a:xfrm>
          <a:prstGeom prst="rect">
            <a:avLst/>
          </a:prstGeom>
          <a:solidFill>
            <a:srgbClr val="FFFF00"/>
          </a:solidFill>
        </p:spPr>
        <p:txBody>
          <a:bodyPr wrap="none" rtlCol="0">
            <a:spAutoFit/>
          </a:bodyPr>
          <a:lstStyle/>
          <a:p>
            <a:r>
              <a:rPr lang="it-IT" sz="3200" dirty="0" smtClean="0"/>
              <a:t>Costi </a:t>
            </a:r>
          </a:p>
          <a:p>
            <a:r>
              <a:rPr lang="it-IT" sz="3200" dirty="0"/>
              <a:t>S</a:t>
            </a:r>
            <a:r>
              <a:rPr lang="it-IT" sz="3200" dirty="0" smtClean="0"/>
              <a:t>icurezza</a:t>
            </a:r>
          </a:p>
          <a:p>
            <a:r>
              <a:rPr lang="it-IT" sz="3200" dirty="0" smtClean="0"/>
              <a:t>Scorie</a:t>
            </a:r>
          </a:p>
          <a:p>
            <a:r>
              <a:rPr lang="it-IT" sz="3200" dirty="0"/>
              <a:t>P</a:t>
            </a:r>
            <a:r>
              <a:rPr lang="it-IT" sz="3200" dirty="0" smtClean="0"/>
              <a:t>roliferazione</a:t>
            </a:r>
            <a:endParaRPr lang="it-IT" sz="3200" dirty="0"/>
          </a:p>
        </p:txBody>
      </p:sp>
    </p:spTree>
    <p:extLst>
      <p:ext uri="{BB962C8B-B14F-4D97-AF65-F5344CB8AC3E}">
        <p14:creationId xmlns:p14="http://schemas.microsoft.com/office/powerpoint/2010/main" val="305568748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p:cNvSpPr>
            <a:spLocks noGrp="1"/>
          </p:cNvSpPr>
          <p:nvPr>
            <p:ph type="sldNum" sz="quarter" idx="12"/>
          </p:nvPr>
        </p:nvSpPr>
        <p:spPr/>
        <p:txBody>
          <a:bodyPr/>
          <a:lstStyle/>
          <a:p>
            <a:fld id="{B007B441-5312-499D-93C3-6E37886527FA}" type="slidenum">
              <a:rPr lang="it-IT" smtClean="0"/>
              <a:pPr/>
              <a:t>26</a:t>
            </a:fld>
            <a:endParaRPr lang="it-IT"/>
          </a:p>
        </p:txBody>
      </p:sp>
      <p:pic>
        <p:nvPicPr>
          <p:cNvPr id="3256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548680"/>
            <a:ext cx="7776864" cy="55549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CasellaDiTesto 2"/>
          <p:cNvSpPr txBox="1"/>
          <p:nvPr/>
        </p:nvSpPr>
        <p:spPr>
          <a:xfrm>
            <a:off x="1382825" y="5373216"/>
            <a:ext cx="1076705" cy="523220"/>
          </a:xfrm>
          <a:prstGeom prst="rect">
            <a:avLst/>
          </a:prstGeom>
          <a:solidFill>
            <a:schemeClr val="bg1"/>
          </a:solidFill>
        </p:spPr>
        <p:txBody>
          <a:bodyPr wrap="none" rtlCol="0">
            <a:spAutoFit/>
          </a:bodyPr>
          <a:lstStyle/>
          <a:p>
            <a:r>
              <a:rPr lang="it-IT" sz="2800" b="1" dirty="0" smtClean="0">
                <a:effectLst>
                  <a:outerShdw blurRad="38100" dist="38100" dir="2700000" algn="tl">
                    <a:srgbClr val="000000">
                      <a:alpha val="43137"/>
                    </a:srgbClr>
                  </a:outerShdw>
                </a:effectLst>
              </a:rPr>
              <a:t>3 </a:t>
            </a:r>
            <a:r>
              <a:rPr lang="it-IT" sz="2800" b="1" dirty="0" err="1" smtClean="0">
                <a:effectLst>
                  <a:outerShdw blurRad="38100" dist="38100" dir="2700000" algn="tl">
                    <a:srgbClr val="000000">
                      <a:alpha val="43137"/>
                    </a:srgbClr>
                  </a:outerShdw>
                </a:effectLst>
              </a:rPr>
              <a:t>mSv</a:t>
            </a:r>
            <a:endParaRPr lang="it-IT" sz="2800" b="1" dirty="0">
              <a:effectLst>
                <a:outerShdw blurRad="38100" dist="38100" dir="2700000" algn="tl">
                  <a:srgbClr val="000000">
                    <a:alpha val="43137"/>
                  </a:srgbClr>
                </a:outerShdw>
              </a:effectLst>
            </a:endParaRPr>
          </a:p>
        </p:txBody>
      </p:sp>
      <p:sp>
        <p:nvSpPr>
          <p:cNvPr id="8" name="CasellaDiTesto 7"/>
          <p:cNvSpPr txBox="1"/>
          <p:nvPr/>
        </p:nvSpPr>
        <p:spPr>
          <a:xfrm>
            <a:off x="3615518" y="5373216"/>
            <a:ext cx="1442190" cy="523220"/>
          </a:xfrm>
          <a:prstGeom prst="rect">
            <a:avLst/>
          </a:prstGeom>
          <a:solidFill>
            <a:schemeClr val="bg1"/>
          </a:solidFill>
        </p:spPr>
        <p:txBody>
          <a:bodyPr wrap="none" rtlCol="0">
            <a:spAutoFit/>
          </a:bodyPr>
          <a:lstStyle/>
          <a:p>
            <a:r>
              <a:rPr lang="it-IT" sz="2800" b="1" dirty="0">
                <a:effectLst>
                  <a:outerShdw blurRad="38100" dist="38100" dir="2700000" algn="tl">
                    <a:srgbClr val="000000">
                      <a:alpha val="43137"/>
                    </a:srgbClr>
                  </a:outerShdw>
                </a:effectLst>
              </a:rPr>
              <a:t>1</a:t>
            </a:r>
            <a:r>
              <a:rPr lang="it-IT" sz="2800" b="1" dirty="0" smtClean="0">
                <a:effectLst>
                  <a:outerShdw blurRad="38100" dist="38100" dir="2700000" algn="tl">
                    <a:srgbClr val="000000">
                      <a:alpha val="43137"/>
                    </a:srgbClr>
                  </a:outerShdw>
                </a:effectLst>
              </a:rPr>
              <a:t>00 </a:t>
            </a:r>
            <a:r>
              <a:rPr lang="it-IT" sz="2800" b="1" dirty="0" err="1" smtClean="0">
                <a:effectLst>
                  <a:outerShdw blurRad="38100" dist="38100" dir="2700000" algn="tl">
                    <a:srgbClr val="000000">
                      <a:alpha val="43137"/>
                    </a:srgbClr>
                  </a:outerShdw>
                </a:effectLst>
              </a:rPr>
              <a:t>mSv</a:t>
            </a:r>
            <a:endParaRPr lang="it-IT" sz="2800" b="1" dirty="0">
              <a:effectLst>
                <a:outerShdw blurRad="38100" dist="38100" dir="2700000" algn="tl">
                  <a:srgbClr val="000000">
                    <a:alpha val="43137"/>
                  </a:srgbClr>
                </a:outerShdw>
              </a:effectLst>
            </a:endParaRPr>
          </a:p>
        </p:txBody>
      </p:sp>
      <p:sp>
        <p:nvSpPr>
          <p:cNvPr id="9" name="CasellaDiTesto 8"/>
          <p:cNvSpPr txBox="1"/>
          <p:nvPr/>
        </p:nvSpPr>
        <p:spPr>
          <a:xfrm>
            <a:off x="6691484" y="5373216"/>
            <a:ext cx="1624932" cy="523220"/>
          </a:xfrm>
          <a:prstGeom prst="rect">
            <a:avLst/>
          </a:prstGeom>
          <a:solidFill>
            <a:schemeClr val="bg1"/>
          </a:solidFill>
        </p:spPr>
        <p:txBody>
          <a:bodyPr wrap="none" rtlCol="0">
            <a:spAutoFit/>
          </a:bodyPr>
          <a:lstStyle/>
          <a:p>
            <a:r>
              <a:rPr lang="it-IT" sz="2800" b="1" dirty="0" smtClean="0">
                <a:effectLst>
                  <a:outerShdw blurRad="38100" dist="38100" dir="2700000" algn="tl">
                    <a:srgbClr val="000000">
                      <a:alpha val="43137"/>
                    </a:srgbClr>
                  </a:outerShdw>
                </a:effectLst>
              </a:rPr>
              <a:t>3000 </a:t>
            </a:r>
            <a:r>
              <a:rPr lang="it-IT" sz="2800" b="1" dirty="0" err="1" smtClean="0">
                <a:effectLst>
                  <a:outerShdw blurRad="38100" dist="38100" dir="2700000" algn="tl">
                    <a:srgbClr val="000000">
                      <a:alpha val="43137"/>
                    </a:srgbClr>
                  </a:outerShdw>
                </a:effectLst>
              </a:rPr>
              <a:t>mSv</a:t>
            </a:r>
            <a:endParaRPr lang="it-IT" sz="2800" b="1" dirty="0">
              <a:effectLst>
                <a:outerShdw blurRad="38100" dist="38100" dir="2700000" algn="tl">
                  <a:srgbClr val="000000">
                    <a:alpha val="43137"/>
                  </a:srgbClr>
                </a:outerShdw>
              </a:effectLst>
            </a:endParaRPr>
          </a:p>
        </p:txBody>
      </p:sp>
      <p:cxnSp>
        <p:nvCxnSpPr>
          <p:cNvPr id="10" name="Connettore 1 9"/>
          <p:cNvCxnSpPr/>
          <p:nvPr/>
        </p:nvCxnSpPr>
        <p:spPr>
          <a:xfrm>
            <a:off x="3851920" y="836712"/>
            <a:ext cx="0" cy="4536504"/>
          </a:xfrm>
          <a:prstGeom prst="line">
            <a:avLst/>
          </a:prstGeom>
          <a:ln w="28575">
            <a:prstDash val="dash"/>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3" name="Connettore 1 12"/>
          <p:cNvCxnSpPr/>
          <p:nvPr/>
        </p:nvCxnSpPr>
        <p:spPr>
          <a:xfrm>
            <a:off x="7244680" y="989112"/>
            <a:ext cx="0" cy="4392488"/>
          </a:xfrm>
          <a:prstGeom prst="line">
            <a:avLst/>
          </a:prstGeom>
          <a:ln w="28575">
            <a:prstDash val="dash"/>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4" name="Connettore 1 13"/>
          <p:cNvCxnSpPr/>
          <p:nvPr/>
        </p:nvCxnSpPr>
        <p:spPr>
          <a:xfrm>
            <a:off x="1691680" y="980728"/>
            <a:ext cx="0" cy="4392488"/>
          </a:xfrm>
          <a:prstGeom prst="line">
            <a:avLst/>
          </a:prstGeom>
          <a:ln w="28575">
            <a:prstDash val="dash"/>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5" name="CasellaDiTesto 14"/>
          <p:cNvSpPr txBox="1"/>
          <p:nvPr/>
        </p:nvSpPr>
        <p:spPr>
          <a:xfrm>
            <a:off x="2459530" y="2354359"/>
            <a:ext cx="470000" cy="830997"/>
          </a:xfrm>
          <a:prstGeom prst="rect">
            <a:avLst/>
          </a:prstGeom>
          <a:noFill/>
        </p:spPr>
        <p:txBody>
          <a:bodyPr wrap="none" rtlCol="0">
            <a:spAutoFit/>
          </a:bodyPr>
          <a:lstStyle/>
          <a:p>
            <a:r>
              <a:rPr lang="it-IT" sz="4800" b="1" dirty="0" smtClean="0">
                <a:solidFill>
                  <a:srgbClr val="FF0000"/>
                </a:solidFill>
                <a:effectLst>
                  <a:outerShdw blurRad="38100" dist="38100" dir="2700000" algn="tl">
                    <a:srgbClr val="000000">
                      <a:alpha val="43137"/>
                    </a:srgbClr>
                  </a:outerShdw>
                </a:effectLst>
              </a:rPr>
              <a:t>?</a:t>
            </a:r>
            <a:endParaRPr lang="it-IT" sz="4800" b="1" dirty="0">
              <a:solidFill>
                <a:srgbClr val="FF0000"/>
              </a:solidFill>
              <a:effectLst>
                <a:outerShdw blurRad="38100" dist="38100" dir="2700000" algn="tl">
                  <a:srgbClr val="000000">
                    <a:alpha val="43137"/>
                  </a:srgbClr>
                </a:outerShdw>
              </a:effectLst>
            </a:endParaRPr>
          </a:p>
        </p:txBody>
      </p:sp>
      <p:sp>
        <p:nvSpPr>
          <p:cNvPr id="4" name="CasellaDiTesto 3"/>
          <p:cNvSpPr txBox="1"/>
          <p:nvPr/>
        </p:nvSpPr>
        <p:spPr>
          <a:xfrm>
            <a:off x="971600" y="0"/>
            <a:ext cx="7511287" cy="584775"/>
          </a:xfrm>
          <a:prstGeom prst="rect">
            <a:avLst/>
          </a:prstGeom>
          <a:noFill/>
        </p:spPr>
        <p:txBody>
          <a:bodyPr wrap="none" rtlCol="0">
            <a:spAutoFit/>
          </a:bodyPr>
          <a:lstStyle/>
          <a:p>
            <a:r>
              <a:rPr lang="it-IT" sz="3200" b="1" dirty="0" smtClean="0">
                <a:solidFill>
                  <a:srgbClr val="FF0000"/>
                </a:solidFill>
                <a:effectLst>
                  <a:outerShdw blurRad="38100" dist="38100" dir="2700000" algn="tl">
                    <a:srgbClr val="000000">
                      <a:alpha val="43137"/>
                    </a:srgbClr>
                  </a:outerShdw>
                </a:effectLst>
              </a:rPr>
              <a:t>Effetti delle radiazioni: un problema aperto</a:t>
            </a:r>
            <a:endParaRPr lang="it-IT" sz="3200" b="1" dirty="0">
              <a:solidFill>
                <a:srgbClr val="FF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5995134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p:cNvSpPr>
            <a:spLocks noGrp="1"/>
          </p:cNvSpPr>
          <p:nvPr>
            <p:ph type="sldNum" sz="quarter" idx="12"/>
          </p:nvPr>
        </p:nvSpPr>
        <p:spPr/>
        <p:txBody>
          <a:bodyPr/>
          <a:lstStyle/>
          <a:p>
            <a:fld id="{B007B441-5312-499D-93C3-6E37886527FA}" type="slidenum">
              <a:rPr lang="it-IT" smtClean="0"/>
              <a:pPr/>
              <a:t>27</a:t>
            </a:fld>
            <a:endParaRPr lang="it-IT"/>
          </a:p>
        </p:txBody>
      </p:sp>
      <p:pic>
        <p:nvPicPr>
          <p:cNvPr id="3256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0"/>
            <a:ext cx="4536504" cy="66625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25636"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719" y="44624"/>
            <a:ext cx="1040253" cy="7920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25638"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2771" y="3391994"/>
            <a:ext cx="1548909" cy="29893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3894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32974" y="83891"/>
            <a:ext cx="4209517" cy="62974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38947"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37732" y="548680"/>
            <a:ext cx="2104759" cy="15276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2643919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p:cNvSpPr>
            <a:spLocks noGrp="1"/>
          </p:cNvSpPr>
          <p:nvPr>
            <p:ph type="sldNum" sz="quarter" idx="12"/>
          </p:nvPr>
        </p:nvSpPr>
        <p:spPr/>
        <p:txBody>
          <a:bodyPr/>
          <a:lstStyle/>
          <a:p>
            <a:fld id="{B007B441-5312-499D-93C3-6E37886527FA}" type="slidenum">
              <a:rPr lang="it-IT" smtClean="0"/>
              <a:pPr/>
              <a:t>28</a:t>
            </a:fld>
            <a:endParaRPr lang="it-IT"/>
          </a:p>
        </p:txBody>
      </p:sp>
      <p:pic>
        <p:nvPicPr>
          <p:cNvPr id="325634" name="Picture 2" descr="https://fbcdn-sphotos-e-a.akamaihd.net/hphotos-ak-xap1/v/t1.0-9/10153704_982983921717066_8646078404708063875_n.jpg?oh=b0aa748b01e074078032b2cae69a0b04&amp;oe=54F2D409&amp;__gda__=1420888021_43b5d920b65ded8b9302312c4826136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23728" y="-718"/>
            <a:ext cx="5112568" cy="68140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207462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41699" y="19108"/>
            <a:ext cx="8229600" cy="922114"/>
          </a:xfrm>
        </p:spPr>
        <p:txBody>
          <a:bodyPr/>
          <a:lstStyle/>
          <a:p>
            <a:r>
              <a:rPr lang="it-IT" b="1" dirty="0" smtClean="0">
                <a:solidFill>
                  <a:srgbClr val="FF0000"/>
                </a:solidFill>
                <a:effectLst>
                  <a:outerShdw blurRad="38100" dist="38100" dir="2700000" algn="tl">
                    <a:srgbClr val="000000">
                      <a:alpha val="43137"/>
                    </a:srgbClr>
                  </a:outerShdw>
                </a:effectLst>
                <a:latin typeface="Comic Sans MS" panose="030F0702030302020204" pitchFamily="66" charset="0"/>
              </a:rPr>
              <a:t>Energia geotermica</a:t>
            </a:r>
            <a:endParaRPr lang="it-IT" b="1" dirty="0">
              <a:solidFill>
                <a:srgbClr val="FF0000"/>
              </a:solidFill>
              <a:effectLst>
                <a:outerShdw blurRad="38100" dist="38100" dir="2700000" algn="tl">
                  <a:srgbClr val="000000">
                    <a:alpha val="43137"/>
                  </a:srgbClr>
                </a:outerShdw>
              </a:effectLst>
              <a:latin typeface="Comic Sans MS" panose="030F0702030302020204" pitchFamily="66" charset="0"/>
            </a:endParaRPr>
          </a:p>
        </p:txBody>
      </p:sp>
      <p:sp>
        <p:nvSpPr>
          <p:cNvPr id="4" name="Segnaposto numero diapositiva 3"/>
          <p:cNvSpPr>
            <a:spLocks noGrp="1"/>
          </p:cNvSpPr>
          <p:nvPr>
            <p:ph type="sldNum" sz="quarter" idx="12"/>
          </p:nvPr>
        </p:nvSpPr>
        <p:spPr/>
        <p:txBody>
          <a:bodyPr/>
          <a:lstStyle/>
          <a:p>
            <a:fld id="{B007B441-5312-499D-93C3-6E37886527FA}" type="slidenum">
              <a:rPr lang="it-IT" smtClean="0"/>
              <a:pPr/>
              <a:t>29</a:t>
            </a:fld>
            <a:endParaRPr lang="it-IT"/>
          </a:p>
        </p:txBody>
      </p:sp>
      <p:pic>
        <p:nvPicPr>
          <p:cNvPr id="3287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19" y="1335881"/>
            <a:ext cx="4104457" cy="27411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2870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8024" y="1301849"/>
            <a:ext cx="3810000" cy="4143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CasellaDiTesto 4"/>
          <p:cNvSpPr txBox="1"/>
          <p:nvPr/>
        </p:nvSpPr>
        <p:spPr>
          <a:xfrm>
            <a:off x="441699" y="4201857"/>
            <a:ext cx="3724096" cy="523220"/>
          </a:xfrm>
          <a:prstGeom prst="rect">
            <a:avLst/>
          </a:prstGeom>
          <a:noFill/>
        </p:spPr>
        <p:txBody>
          <a:bodyPr wrap="none" rtlCol="0">
            <a:spAutoFit/>
          </a:bodyPr>
          <a:lstStyle/>
          <a:p>
            <a:r>
              <a:rPr lang="it-IT" sz="2800" dirty="0" smtClean="0">
                <a:latin typeface="Comic Sans MS" panose="030F0702030302020204" pitchFamily="66" charset="0"/>
              </a:rPr>
              <a:t>Vapore ed elettricità</a:t>
            </a:r>
            <a:endParaRPr lang="it-IT" sz="2800" dirty="0">
              <a:latin typeface="Comic Sans MS" panose="030F0702030302020204" pitchFamily="66" charset="0"/>
            </a:endParaRPr>
          </a:p>
        </p:txBody>
      </p:sp>
      <p:sp>
        <p:nvSpPr>
          <p:cNvPr id="6" name="CasellaDiTesto 5"/>
          <p:cNvSpPr txBox="1"/>
          <p:nvPr/>
        </p:nvSpPr>
        <p:spPr>
          <a:xfrm>
            <a:off x="5413489" y="5471646"/>
            <a:ext cx="2783134" cy="523220"/>
          </a:xfrm>
          <a:prstGeom prst="rect">
            <a:avLst/>
          </a:prstGeom>
          <a:noFill/>
        </p:spPr>
        <p:txBody>
          <a:bodyPr wrap="none" rtlCol="0">
            <a:spAutoFit/>
          </a:bodyPr>
          <a:lstStyle/>
          <a:p>
            <a:r>
              <a:rPr lang="it-IT" sz="2800" dirty="0" smtClean="0">
                <a:latin typeface="Comic Sans MS" panose="030F0702030302020204" pitchFamily="66" charset="0"/>
              </a:rPr>
              <a:t>Pompe di calore</a:t>
            </a:r>
            <a:endParaRPr lang="it-IT" sz="2800" dirty="0">
              <a:latin typeface="Comic Sans MS" panose="030F0702030302020204" pitchFamily="66" charset="0"/>
            </a:endParaRPr>
          </a:p>
        </p:txBody>
      </p:sp>
      <p:pic>
        <p:nvPicPr>
          <p:cNvPr id="32870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08301" y="5120947"/>
            <a:ext cx="3405188" cy="17478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9826309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p:cNvSpPr>
            <a:spLocks noGrp="1"/>
          </p:cNvSpPr>
          <p:nvPr>
            <p:ph type="sldNum" sz="quarter" idx="12"/>
          </p:nvPr>
        </p:nvSpPr>
        <p:spPr/>
        <p:txBody>
          <a:bodyPr/>
          <a:lstStyle/>
          <a:p>
            <a:fld id="{B007B441-5312-499D-93C3-6E37886527FA}" type="slidenum">
              <a:rPr lang="it-IT" smtClean="0"/>
              <a:pPr/>
              <a:t>3</a:t>
            </a:fld>
            <a:endParaRPr lang="it-IT"/>
          </a:p>
        </p:txBody>
      </p:sp>
      <p:sp>
        <p:nvSpPr>
          <p:cNvPr id="5" name="CasellaDiTesto 4"/>
          <p:cNvSpPr txBox="1"/>
          <p:nvPr/>
        </p:nvSpPr>
        <p:spPr>
          <a:xfrm>
            <a:off x="323528" y="2636912"/>
            <a:ext cx="2010487" cy="707886"/>
          </a:xfrm>
          <a:prstGeom prst="rect">
            <a:avLst/>
          </a:prstGeom>
          <a:noFill/>
        </p:spPr>
        <p:txBody>
          <a:bodyPr wrap="none" rtlCol="0">
            <a:spAutoFit/>
          </a:bodyPr>
          <a:lstStyle/>
          <a:p>
            <a:r>
              <a:rPr lang="it-IT" sz="4000" b="1" dirty="0" smtClean="0">
                <a:effectLst>
                  <a:outerShdw blurRad="38100" dist="38100" dir="2700000" algn="tl">
                    <a:srgbClr val="000000">
                      <a:alpha val="43137"/>
                    </a:srgbClr>
                  </a:outerShdw>
                </a:effectLst>
                <a:latin typeface="Comic Sans MS" panose="030F0702030302020204" pitchFamily="66" charset="0"/>
              </a:rPr>
              <a:t>Energia</a:t>
            </a:r>
            <a:endParaRPr lang="it-IT" sz="4000" b="1" dirty="0">
              <a:effectLst>
                <a:outerShdw blurRad="38100" dist="38100" dir="2700000" algn="tl">
                  <a:srgbClr val="000000">
                    <a:alpha val="43137"/>
                  </a:srgbClr>
                </a:outerShdw>
              </a:effectLst>
              <a:latin typeface="Comic Sans MS" panose="030F0702030302020204" pitchFamily="66" charset="0"/>
            </a:endParaRPr>
          </a:p>
        </p:txBody>
      </p:sp>
      <p:sp>
        <p:nvSpPr>
          <p:cNvPr id="6" name="CasellaDiTesto 5"/>
          <p:cNvSpPr txBox="1"/>
          <p:nvPr/>
        </p:nvSpPr>
        <p:spPr>
          <a:xfrm>
            <a:off x="3203848" y="908720"/>
            <a:ext cx="3240360" cy="4185761"/>
          </a:xfrm>
          <a:prstGeom prst="rect">
            <a:avLst/>
          </a:prstGeom>
          <a:noFill/>
        </p:spPr>
        <p:txBody>
          <a:bodyPr wrap="square" rtlCol="0">
            <a:spAutoFit/>
          </a:bodyPr>
          <a:lstStyle/>
          <a:p>
            <a:r>
              <a:rPr lang="it-IT" sz="3600" b="1" dirty="0" smtClean="0">
                <a:solidFill>
                  <a:srgbClr val="FF0000"/>
                </a:solidFill>
                <a:effectLst>
                  <a:outerShdw blurRad="38100" dist="38100" dir="2700000" algn="tl">
                    <a:srgbClr val="000000">
                      <a:alpha val="43137"/>
                    </a:srgbClr>
                  </a:outerShdw>
                </a:effectLst>
                <a:latin typeface="Comic Sans MS" panose="030F0702030302020204" pitchFamily="66" charset="0"/>
              </a:rPr>
              <a:t>Movimento</a:t>
            </a:r>
          </a:p>
          <a:p>
            <a:endParaRPr lang="it-IT" sz="3600" b="1" dirty="0" smtClean="0">
              <a:solidFill>
                <a:srgbClr val="FF0000"/>
              </a:solidFill>
              <a:effectLst>
                <a:outerShdw blurRad="38100" dist="38100" dir="2700000" algn="tl">
                  <a:srgbClr val="000000">
                    <a:alpha val="43137"/>
                  </a:srgbClr>
                </a:outerShdw>
              </a:effectLst>
              <a:latin typeface="Comic Sans MS" panose="030F0702030302020204" pitchFamily="66" charset="0"/>
            </a:endParaRPr>
          </a:p>
          <a:p>
            <a:endParaRPr lang="it-IT" sz="3600" b="1" dirty="0" smtClean="0">
              <a:solidFill>
                <a:srgbClr val="FF0000"/>
              </a:solidFill>
              <a:effectLst>
                <a:outerShdw blurRad="38100" dist="38100" dir="2700000" algn="tl">
                  <a:srgbClr val="000000">
                    <a:alpha val="43137"/>
                  </a:srgbClr>
                </a:outerShdw>
              </a:effectLst>
              <a:latin typeface="Comic Sans MS" panose="030F0702030302020204" pitchFamily="66" charset="0"/>
            </a:endParaRPr>
          </a:p>
          <a:p>
            <a:r>
              <a:rPr lang="it-IT" sz="3600" b="1" dirty="0" smtClean="0">
                <a:solidFill>
                  <a:srgbClr val="FF0000"/>
                </a:solidFill>
                <a:effectLst>
                  <a:outerShdw blurRad="38100" dist="38100" dir="2700000" algn="tl">
                    <a:srgbClr val="000000">
                      <a:alpha val="43137"/>
                    </a:srgbClr>
                  </a:outerShdw>
                </a:effectLst>
                <a:latin typeface="Comic Sans MS" panose="030F0702030302020204" pitchFamily="66" charset="0"/>
              </a:rPr>
              <a:t>calore</a:t>
            </a:r>
          </a:p>
          <a:p>
            <a:endParaRPr lang="it-IT" dirty="0">
              <a:latin typeface="Comic Sans MS" panose="030F0702030302020204" pitchFamily="66" charset="0"/>
            </a:endParaRPr>
          </a:p>
          <a:p>
            <a:r>
              <a:rPr lang="it-IT" sz="3600" b="1" dirty="0" smtClean="0">
                <a:solidFill>
                  <a:srgbClr val="CC6600"/>
                </a:solidFill>
                <a:effectLst>
                  <a:outerShdw blurRad="38100" dist="38100" dir="2700000" algn="tl">
                    <a:srgbClr val="000000">
                      <a:alpha val="43137"/>
                    </a:srgbClr>
                  </a:outerShdw>
                </a:effectLst>
                <a:latin typeface="Comic Sans MS" panose="030F0702030302020204" pitchFamily="66" charset="0"/>
              </a:rPr>
              <a:t>luce</a:t>
            </a:r>
          </a:p>
          <a:p>
            <a:endParaRPr lang="it-IT" sz="1200" b="1" dirty="0" smtClean="0">
              <a:solidFill>
                <a:srgbClr val="CC6600"/>
              </a:solidFill>
              <a:effectLst>
                <a:outerShdw blurRad="38100" dist="38100" dir="2700000" algn="tl">
                  <a:srgbClr val="000000">
                    <a:alpha val="43137"/>
                  </a:srgbClr>
                </a:outerShdw>
              </a:effectLst>
              <a:latin typeface="Comic Sans MS" panose="030F0702030302020204" pitchFamily="66" charset="0"/>
            </a:endParaRPr>
          </a:p>
          <a:p>
            <a:r>
              <a:rPr lang="it-IT" sz="3600" b="1" dirty="0" smtClean="0">
                <a:solidFill>
                  <a:srgbClr val="6600FF"/>
                </a:solidFill>
                <a:effectLst>
                  <a:outerShdw blurRad="38100" dist="38100" dir="2700000" algn="tl">
                    <a:srgbClr val="000000">
                      <a:alpha val="43137"/>
                    </a:srgbClr>
                  </a:outerShdw>
                </a:effectLst>
                <a:latin typeface="Comic Sans MS" panose="030F0702030302020204" pitchFamily="66" charset="0"/>
              </a:rPr>
              <a:t>accumulo</a:t>
            </a:r>
          </a:p>
          <a:p>
            <a:endParaRPr lang="it-IT" sz="2000" b="1" dirty="0" smtClean="0">
              <a:solidFill>
                <a:srgbClr val="6600FF"/>
              </a:solidFill>
              <a:effectLst>
                <a:outerShdw blurRad="38100" dist="38100" dir="2700000" algn="tl">
                  <a:srgbClr val="000000">
                    <a:alpha val="43137"/>
                  </a:srgbClr>
                </a:outerShdw>
              </a:effectLst>
              <a:latin typeface="Comic Sans MS" panose="030F0702030302020204" pitchFamily="66" charset="0"/>
            </a:endParaRPr>
          </a:p>
        </p:txBody>
      </p:sp>
      <p:cxnSp>
        <p:nvCxnSpPr>
          <p:cNvPr id="8" name="Connettore 2 7"/>
          <p:cNvCxnSpPr/>
          <p:nvPr/>
        </p:nvCxnSpPr>
        <p:spPr>
          <a:xfrm flipV="1">
            <a:off x="2296907" y="1556792"/>
            <a:ext cx="906941" cy="1152128"/>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9" name="Connettore 2 8"/>
          <p:cNvCxnSpPr/>
          <p:nvPr/>
        </p:nvCxnSpPr>
        <p:spPr>
          <a:xfrm flipV="1">
            <a:off x="2443728" y="2867418"/>
            <a:ext cx="760120" cy="201542"/>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2" name="Connettore 2 11"/>
          <p:cNvCxnSpPr/>
          <p:nvPr/>
        </p:nvCxnSpPr>
        <p:spPr>
          <a:xfrm>
            <a:off x="2360740" y="3252955"/>
            <a:ext cx="843108" cy="603684"/>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3" name="Connettore 2 12"/>
          <p:cNvCxnSpPr/>
          <p:nvPr/>
        </p:nvCxnSpPr>
        <p:spPr>
          <a:xfrm>
            <a:off x="2296907" y="3578072"/>
            <a:ext cx="906941" cy="902972"/>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325637" name="Picture 5" descr="C:\Users\pc\AppData\Local\Microsoft\Windows\Temporary Internet Files\Content.IE5\HYO70FOU\MC900441805[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52120" y="728700"/>
            <a:ext cx="1656184" cy="1656184"/>
          </a:xfrm>
          <a:prstGeom prst="rect">
            <a:avLst/>
          </a:prstGeom>
          <a:noFill/>
          <a:extLst>
            <a:ext uri="{909E8E84-426E-40DD-AFC4-6F175D3DCCD1}">
              <a14:hiddenFill xmlns:a14="http://schemas.microsoft.com/office/drawing/2010/main">
                <a:solidFill>
                  <a:srgbClr val="FFFFFF"/>
                </a:solidFill>
              </a14:hiddenFill>
            </a:ext>
          </a:extLst>
        </p:spPr>
      </p:pic>
      <p:cxnSp>
        <p:nvCxnSpPr>
          <p:cNvPr id="3" name="Connettore 2 2"/>
          <p:cNvCxnSpPr/>
          <p:nvPr/>
        </p:nvCxnSpPr>
        <p:spPr>
          <a:xfrm flipV="1">
            <a:off x="3563888" y="1556792"/>
            <a:ext cx="0" cy="1044116"/>
          </a:xfrm>
          <a:prstGeom prst="straightConnector1">
            <a:avLst/>
          </a:prstGeom>
          <a:ln w="76200">
            <a:solidFill>
              <a:srgbClr val="FF0000"/>
            </a:solidFill>
            <a:prstDash val="sysDot"/>
            <a:tailEnd type="arrow"/>
          </a:ln>
        </p:spPr>
        <p:style>
          <a:lnRef idx="1">
            <a:schemeClr val="accent1"/>
          </a:lnRef>
          <a:fillRef idx="0">
            <a:schemeClr val="accent1"/>
          </a:fillRef>
          <a:effectRef idx="0">
            <a:schemeClr val="accent1"/>
          </a:effectRef>
          <a:fontRef idx="minor">
            <a:schemeClr val="tx1"/>
          </a:fontRef>
        </p:style>
      </p:cxnSp>
      <p:cxnSp>
        <p:nvCxnSpPr>
          <p:cNvPr id="15" name="Connettore 2 14"/>
          <p:cNvCxnSpPr/>
          <p:nvPr/>
        </p:nvCxnSpPr>
        <p:spPr>
          <a:xfrm flipH="1">
            <a:off x="4644008" y="1556792"/>
            <a:ext cx="216024" cy="1152128"/>
          </a:xfrm>
          <a:prstGeom prst="straightConnector1">
            <a:avLst/>
          </a:prstGeom>
          <a:ln w="7620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32563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43525" y="3852353"/>
            <a:ext cx="1873374" cy="12421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CasellaDiTesto 1"/>
          <p:cNvSpPr txBox="1"/>
          <p:nvPr/>
        </p:nvSpPr>
        <p:spPr>
          <a:xfrm>
            <a:off x="4895182" y="1916832"/>
            <a:ext cx="756938" cy="400110"/>
          </a:xfrm>
          <a:prstGeom prst="rect">
            <a:avLst/>
          </a:prstGeom>
          <a:noFill/>
        </p:spPr>
        <p:txBody>
          <a:bodyPr wrap="none" rtlCol="0">
            <a:spAutoFit/>
          </a:bodyPr>
          <a:lstStyle/>
          <a:p>
            <a:r>
              <a:rPr lang="it-IT" sz="2000" b="1" dirty="0" smtClean="0">
                <a:solidFill>
                  <a:srgbClr val="FF0000"/>
                </a:solidFill>
              </a:rPr>
              <a:t>100%</a:t>
            </a:r>
            <a:endParaRPr lang="it-IT" sz="2000" b="1" dirty="0">
              <a:solidFill>
                <a:srgbClr val="FF0000"/>
              </a:solidFill>
            </a:endParaRPr>
          </a:p>
        </p:txBody>
      </p:sp>
      <p:sp>
        <p:nvSpPr>
          <p:cNvPr id="10" name="CasellaDiTesto 9"/>
          <p:cNvSpPr txBox="1"/>
          <p:nvPr/>
        </p:nvSpPr>
        <p:spPr>
          <a:xfrm>
            <a:off x="3563888" y="1876762"/>
            <a:ext cx="970137" cy="400110"/>
          </a:xfrm>
          <a:prstGeom prst="rect">
            <a:avLst/>
          </a:prstGeom>
          <a:noFill/>
        </p:spPr>
        <p:txBody>
          <a:bodyPr wrap="none" rtlCol="0">
            <a:spAutoFit/>
          </a:bodyPr>
          <a:lstStyle/>
          <a:p>
            <a:r>
              <a:rPr lang="it-IT" sz="2000" b="1" dirty="0" smtClean="0">
                <a:solidFill>
                  <a:srgbClr val="FF0000"/>
                </a:solidFill>
              </a:rPr>
              <a:t>20-60%</a:t>
            </a:r>
            <a:endParaRPr lang="it-IT" sz="2000" b="1" dirty="0">
              <a:solidFill>
                <a:srgbClr val="FF0000"/>
              </a:solidFill>
            </a:endParaRPr>
          </a:p>
        </p:txBody>
      </p:sp>
    </p:spTree>
    <p:extLst>
      <p:ext uri="{BB962C8B-B14F-4D97-AF65-F5344CB8AC3E}">
        <p14:creationId xmlns:p14="http://schemas.microsoft.com/office/powerpoint/2010/main" val="497282424"/>
      </p:ext>
    </p:extLst>
  </p:cSld>
  <p:clrMapOvr>
    <a:masterClrMapping/>
  </p:clrMapOvr>
  <mc:AlternateContent xmlns:mc="http://schemas.openxmlformats.org/markup-compatibility/2006" xmlns:p14="http://schemas.microsoft.com/office/powerpoint/2010/main">
    <mc:Choice Requires="p14">
      <p:transition spd="slow" p14:dur="2000" advTm="23833"/>
    </mc:Choice>
    <mc:Fallback xmlns="">
      <p:transition spd="slow" advTm="23833"/>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p:cNvSpPr>
            <a:spLocks noGrp="1"/>
          </p:cNvSpPr>
          <p:nvPr>
            <p:ph type="sldNum" sz="quarter" idx="12"/>
          </p:nvPr>
        </p:nvSpPr>
        <p:spPr/>
        <p:txBody>
          <a:bodyPr/>
          <a:lstStyle/>
          <a:p>
            <a:fld id="{B007B441-5312-499D-93C3-6E37886527FA}" type="slidenum">
              <a:rPr lang="it-IT" smtClean="0"/>
              <a:pPr/>
              <a:t>30</a:t>
            </a:fld>
            <a:endParaRPr lang="it-IT"/>
          </a:p>
        </p:txBody>
      </p:sp>
      <p:pic>
        <p:nvPicPr>
          <p:cNvPr id="3297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80178" y="116632"/>
            <a:ext cx="5512302" cy="66114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CasellaDiTesto 1"/>
          <p:cNvSpPr txBox="1"/>
          <p:nvPr/>
        </p:nvSpPr>
        <p:spPr>
          <a:xfrm>
            <a:off x="33866" y="141734"/>
            <a:ext cx="3334567" cy="4031873"/>
          </a:xfrm>
          <a:prstGeom prst="rect">
            <a:avLst/>
          </a:prstGeom>
          <a:solidFill>
            <a:schemeClr val="bg2"/>
          </a:solidFill>
        </p:spPr>
        <p:txBody>
          <a:bodyPr wrap="none" rtlCol="0">
            <a:spAutoFit/>
          </a:bodyPr>
          <a:lstStyle/>
          <a:p>
            <a:r>
              <a:rPr lang="it-IT" sz="3200" b="1" dirty="0" smtClean="0">
                <a:effectLst>
                  <a:outerShdw blurRad="38100" dist="38100" dir="2700000" algn="tl">
                    <a:srgbClr val="000000">
                      <a:alpha val="43137"/>
                    </a:srgbClr>
                  </a:outerShdw>
                </a:effectLst>
              </a:rPr>
              <a:t>Calore da </a:t>
            </a:r>
          </a:p>
          <a:p>
            <a:r>
              <a:rPr lang="it-IT" sz="3200" b="1" dirty="0">
                <a:solidFill>
                  <a:srgbClr val="FF0000"/>
                </a:solidFill>
                <a:effectLst>
                  <a:outerShdw blurRad="38100" dist="38100" dir="2700000" algn="tl">
                    <a:srgbClr val="000000">
                      <a:alpha val="43137"/>
                    </a:srgbClr>
                  </a:outerShdw>
                </a:effectLst>
              </a:rPr>
              <a:t> </a:t>
            </a:r>
            <a:r>
              <a:rPr lang="it-IT" sz="3200" b="1" dirty="0" smtClean="0">
                <a:solidFill>
                  <a:srgbClr val="FF0000"/>
                </a:solidFill>
                <a:effectLst>
                  <a:outerShdw blurRad="38100" dist="38100" dir="2700000" algn="tl">
                    <a:srgbClr val="000000">
                      <a:alpha val="43137"/>
                    </a:srgbClr>
                  </a:outerShdw>
                </a:effectLst>
              </a:rPr>
              <a:t>    decadimento</a:t>
            </a:r>
          </a:p>
          <a:p>
            <a:r>
              <a:rPr lang="it-IT" sz="3200" b="1" dirty="0" smtClean="0">
                <a:solidFill>
                  <a:srgbClr val="FF0000"/>
                </a:solidFill>
                <a:effectLst>
                  <a:outerShdw blurRad="38100" dist="38100" dir="2700000" algn="tl">
                    <a:srgbClr val="000000">
                      <a:alpha val="43137"/>
                    </a:srgbClr>
                  </a:outerShdw>
                </a:effectLst>
              </a:rPr>
              <a:t>      radioattivo !</a:t>
            </a:r>
          </a:p>
          <a:p>
            <a:r>
              <a:rPr lang="it-IT" sz="3200" b="1" dirty="0" smtClean="0">
                <a:effectLst>
                  <a:outerShdw blurRad="38100" dist="38100" dir="2700000" algn="tl">
                    <a:srgbClr val="000000">
                      <a:alpha val="43137"/>
                    </a:srgbClr>
                  </a:outerShdw>
                </a:effectLst>
              </a:rPr>
              <a:t>crosta + mantello: </a:t>
            </a:r>
          </a:p>
          <a:p>
            <a:r>
              <a:rPr lang="it-IT" sz="3200" b="1" dirty="0" smtClean="0">
                <a:effectLst>
                  <a:outerShdw blurRad="38100" dist="38100" dir="2700000" algn="tl">
                    <a:srgbClr val="000000">
                      <a:alpha val="43137"/>
                    </a:srgbClr>
                  </a:outerShdw>
                </a:effectLst>
              </a:rPr>
              <a:t>70%</a:t>
            </a:r>
          </a:p>
          <a:p>
            <a:r>
              <a:rPr lang="it-IT" sz="3200" b="1" dirty="0" smtClean="0">
                <a:effectLst>
                  <a:outerShdw blurRad="38100" dist="38100" dir="2700000" algn="tl">
                    <a:srgbClr val="000000">
                      <a:alpha val="43137"/>
                    </a:srgbClr>
                  </a:outerShdw>
                </a:effectLst>
              </a:rPr>
              <a:t>Stime  mondiali</a:t>
            </a:r>
          </a:p>
          <a:p>
            <a:r>
              <a:rPr lang="it-IT" sz="3200" b="1" dirty="0" smtClean="0">
                <a:effectLst>
                  <a:outerShdw blurRad="38100" dist="38100" dir="2700000" algn="tl">
                    <a:srgbClr val="000000">
                      <a:alpha val="43137"/>
                    </a:srgbClr>
                  </a:outerShdw>
                </a:effectLst>
              </a:rPr>
              <a:t>22.000 </a:t>
            </a:r>
            <a:r>
              <a:rPr lang="it-IT" sz="3200" b="1" dirty="0" err="1" smtClean="0">
                <a:effectLst>
                  <a:outerShdw blurRad="38100" dist="38100" dir="2700000" algn="tl">
                    <a:srgbClr val="000000">
                      <a:alpha val="43137"/>
                    </a:srgbClr>
                  </a:outerShdw>
                </a:effectLst>
              </a:rPr>
              <a:t>TWh</a:t>
            </a:r>
            <a:r>
              <a:rPr lang="it-IT" sz="3200" b="1" dirty="0" smtClean="0">
                <a:effectLst>
                  <a:outerShdw blurRad="38100" dist="38100" dir="2700000" algn="tl">
                    <a:srgbClr val="000000">
                      <a:alpha val="43137"/>
                    </a:srgbClr>
                  </a:outerShdw>
                </a:effectLst>
              </a:rPr>
              <a:t>/anno</a:t>
            </a:r>
          </a:p>
          <a:p>
            <a:r>
              <a:rPr lang="it-IT" sz="3200" b="1" dirty="0" smtClean="0">
                <a:solidFill>
                  <a:srgbClr val="FF0000"/>
                </a:solidFill>
                <a:effectLst>
                  <a:outerShdw blurRad="38100" dist="38100" dir="2700000" algn="tl">
                    <a:srgbClr val="000000">
                      <a:alpha val="43137"/>
                    </a:srgbClr>
                  </a:outerShdw>
                </a:effectLst>
              </a:rPr>
              <a:t>0.1 W/m</a:t>
            </a:r>
            <a:r>
              <a:rPr lang="it-IT" sz="3200" b="1" baseline="30000" dirty="0" smtClean="0">
                <a:solidFill>
                  <a:srgbClr val="FF0000"/>
                </a:solidFill>
                <a:effectLst>
                  <a:outerShdw blurRad="38100" dist="38100" dir="2700000" algn="tl">
                    <a:srgbClr val="000000">
                      <a:alpha val="43137"/>
                    </a:srgbClr>
                  </a:outerShdw>
                </a:effectLst>
              </a:rPr>
              <a:t>2</a:t>
            </a:r>
            <a:endParaRPr lang="it-IT" sz="3200" b="1" baseline="30000" dirty="0">
              <a:solidFill>
                <a:srgbClr val="FF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80616667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p:cNvSpPr>
            <a:spLocks noGrp="1"/>
          </p:cNvSpPr>
          <p:nvPr>
            <p:ph type="sldNum" sz="quarter" idx="12"/>
          </p:nvPr>
        </p:nvSpPr>
        <p:spPr/>
        <p:txBody>
          <a:bodyPr/>
          <a:lstStyle/>
          <a:p>
            <a:fld id="{B007B441-5312-499D-93C3-6E37886527FA}" type="slidenum">
              <a:rPr lang="it-IT" smtClean="0"/>
              <a:pPr/>
              <a:t>31</a:t>
            </a:fld>
            <a:endParaRPr lang="it-IT"/>
          </a:p>
        </p:txBody>
      </p:sp>
      <p:pic>
        <p:nvPicPr>
          <p:cNvPr id="3307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5656" y="-37768"/>
            <a:ext cx="6153319" cy="68957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7976817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p:cNvSpPr>
            <a:spLocks noGrp="1"/>
          </p:cNvSpPr>
          <p:nvPr>
            <p:ph type="sldNum" sz="quarter" idx="12"/>
          </p:nvPr>
        </p:nvSpPr>
        <p:spPr/>
        <p:txBody>
          <a:bodyPr/>
          <a:lstStyle/>
          <a:p>
            <a:fld id="{B007B441-5312-499D-93C3-6E37886527FA}" type="slidenum">
              <a:rPr lang="it-IT" smtClean="0"/>
              <a:pPr/>
              <a:t>32</a:t>
            </a:fld>
            <a:endParaRPr lang="it-IT"/>
          </a:p>
        </p:txBody>
      </p:sp>
      <p:pic>
        <p:nvPicPr>
          <p:cNvPr id="32768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51520" y="404664"/>
            <a:ext cx="8568950" cy="55446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1764066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p:cNvSpPr>
            <a:spLocks noGrp="1"/>
          </p:cNvSpPr>
          <p:nvPr>
            <p:ph type="sldNum" sz="quarter" idx="12"/>
          </p:nvPr>
        </p:nvSpPr>
        <p:spPr/>
        <p:txBody>
          <a:bodyPr/>
          <a:lstStyle/>
          <a:p>
            <a:fld id="{B007B441-5312-499D-93C3-6E37886527FA}" type="slidenum">
              <a:rPr lang="it-IT" smtClean="0"/>
              <a:pPr/>
              <a:t>33</a:t>
            </a:fld>
            <a:endParaRPr lang="it-IT"/>
          </a:p>
        </p:txBody>
      </p:sp>
      <p:pic>
        <p:nvPicPr>
          <p:cNvPr id="3287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188640"/>
            <a:ext cx="4056450" cy="30423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ttangolo 4"/>
          <p:cNvSpPr/>
          <p:nvPr/>
        </p:nvSpPr>
        <p:spPr>
          <a:xfrm>
            <a:off x="4499992" y="620688"/>
            <a:ext cx="3966599" cy="369332"/>
          </a:xfrm>
          <a:prstGeom prst="rect">
            <a:avLst/>
          </a:prstGeom>
        </p:spPr>
        <p:txBody>
          <a:bodyPr wrap="none">
            <a:spAutoFit/>
          </a:bodyPr>
          <a:lstStyle/>
          <a:p>
            <a:r>
              <a:rPr lang="en-US" dirty="0"/>
              <a:t>Sink Hole Caused by Geothermal Drilling</a:t>
            </a:r>
            <a:endParaRPr lang="it-IT" dirty="0"/>
          </a:p>
        </p:txBody>
      </p:sp>
      <p:pic>
        <p:nvPicPr>
          <p:cNvPr id="328708" name="Picture 4" descr="Subsidence Caused by Geothermal Drilling in Franc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230978"/>
            <a:ext cx="4422456" cy="3434776"/>
          </a:xfrm>
          <a:prstGeom prst="rect">
            <a:avLst/>
          </a:prstGeom>
          <a:noFill/>
          <a:extLst>
            <a:ext uri="{909E8E84-426E-40DD-AFC4-6F175D3DCCD1}">
              <a14:hiddenFill xmlns:a14="http://schemas.microsoft.com/office/drawing/2010/main">
                <a:solidFill>
                  <a:srgbClr val="FFFFFF"/>
                </a:solidFill>
              </a14:hiddenFill>
            </a:ext>
          </a:extLst>
        </p:spPr>
      </p:pic>
      <p:sp>
        <p:nvSpPr>
          <p:cNvPr id="6" name="Rettangolo 5"/>
          <p:cNvSpPr/>
          <p:nvPr/>
        </p:nvSpPr>
        <p:spPr>
          <a:xfrm>
            <a:off x="4422456" y="3475166"/>
            <a:ext cx="4122712" cy="646331"/>
          </a:xfrm>
          <a:prstGeom prst="rect">
            <a:avLst/>
          </a:prstGeom>
        </p:spPr>
        <p:txBody>
          <a:bodyPr wrap="square">
            <a:spAutoFit/>
          </a:bodyPr>
          <a:lstStyle/>
          <a:p>
            <a:r>
              <a:rPr lang="en-US" dirty="0" err="1"/>
              <a:t>TSubsidence</a:t>
            </a:r>
            <a:r>
              <a:rPr lang="en-US" dirty="0"/>
              <a:t> Caused by </a:t>
            </a:r>
            <a:r>
              <a:rPr lang="en-US" dirty="0" smtClean="0"/>
              <a:t>Geothermal</a:t>
            </a:r>
          </a:p>
          <a:p>
            <a:r>
              <a:rPr lang="en-US" dirty="0" smtClean="0"/>
              <a:t> </a:t>
            </a:r>
            <a:r>
              <a:rPr lang="en-US" dirty="0"/>
              <a:t>Drilling in France</a:t>
            </a:r>
            <a:endParaRPr lang="it-IT" dirty="0"/>
          </a:p>
        </p:txBody>
      </p:sp>
    </p:spTree>
    <p:extLst>
      <p:ext uri="{BB962C8B-B14F-4D97-AF65-F5344CB8AC3E}">
        <p14:creationId xmlns:p14="http://schemas.microsoft.com/office/powerpoint/2010/main" val="293025947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58614"/>
            <a:ext cx="8229600" cy="850106"/>
          </a:xfrm>
        </p:spPr>
        <p:txBody>
          <a:bodyPr/>
          <a:lstStyle/>
          <a:p>
            <a:r>
              <a:rPr lang="it-IT" b="1" dirty="0" smtClean="0">
                <a:solidFill>
                  <a:srgbClr val="FF0000"/>
                </a:solidFill>
                <a:effectLst>
                  <a:outerShdw blurRad="38100" dist="38100" dir="2700000" algn="tl">
                    <a:srgbClr val="000000">
                      <a:alpha val="43137"/>
                    </a:srgbClr>
                  </a:outerShdw>
                </a:effectLst>
                <a:latin typeface="Comic Sans MS" panose="030F0702030302020204" pitchFamily="66" charset="0"/>
              </a:rPr>
              <a:t>Le incognite del geotermico</a:t>
            </a:r>
            <a:endParaRPr lang="it-IT" b="1" dirty="0">
              <a:solidFill>
                <a:srgbClr val="FF0000"/>
              </a:solidFill>
              <a:effectLst>
                <a:outerShdw blurRad="38100" dist="38100" dir="2700000" algn="tl">
                  <a:srgbClr val="000000">
                    <a:alpha val="43137"/>
                  </a:srgbClr>
                </a:outerShdw>
              </a:effectLst>
              <a:latin typeface="Comic Sans MS" panose="030F0702030302020204" pitchFamily="66" charset="0"/>
            </a:endParaRPr>
          </a:p>
        </p:txBody>
      </p:sp>
      <p:sp>
        <p:nvSpPr>
          <p:cNvPr id="4" name="Segnaposto numero diapositiva 3"/>
          <p:cNvSpPr>
            <a:spLocks noGrp="1"/>
          </p:cNvSpPr>
          <p:nvPr>
            <p:ph type="sldNum" sz="quarter" idx="12"/>
          </p:nvPr>
        </p:nvSpPr>
        <p:spPr/>
        <p:txBody>
          <a:bodyPr/>
          <a:lstStyle/>
          <a:p>
            <a:fld id="{B007B441-5312-499D-93C3-6E37886527FA}" type="slidenum">
              <a:rPr lang="it-IT" smtClean="0"/>
              <a:pPr/>
              <a:t>34</a:t>
            </a:fld>
            <a:endParaRPr lang="it-IT"/>
          </a:p>
        </p:txBody>
      </p:sp>
      <p:sp>
        <p:nvSpPr>
          <p:cNvPr id="5" name="CasellaDiTesto 4"/>
          <p:cNvSpPr txBox="1"/>
          <p:nvPr/>
        </p:nvSpPr>
        <p:spPr>
          <a:xfrm>
            <a:off x="251520" y="908720"/>
            <a:ext cx="8603637" cy="5724644"/>
          </a:xfrm>
          <a:prstGeom prst="rect">
            <a:avLst/>
          </a:prstGeom>
          <a:noFill/>
        </p:spPr>
        <p:txBody>
          <a:bodyPr wrap="none" rtlCol="0">
            <a:spAutoFit/>
          </a:bodyPr>
          <a:lstStyle/>
          <a:p>
            <a:pPr marL="285750" indent="-285750">
              <a:buFont typeface="Arial" panose="020B0604020202020204" pitchFamily="34" charset="0"/>
              <a:buChar char="•"/>
            </a:pPr>
            <a:r>
              <a:rPr lang="it-IT" sz="2400" dirty="0" smtClean="0">
                <a:latin typeface="Comic Sans MS" panose="030F0702030302020204" pitchFamily="66" charset="0"/>
              </a:rPr>
              <a:t>Negli impianti a vapore diretto c’è possibilità di  gravi </a:t>
            </a:r>
          </a:p>
          <a:p>
            <a:r>
              <a:rPr lang="it-IT" sz="2400" dirty="0" smtClean="0">
                <a:latin typeface="Comic Sans MS" panose="030F0702030302020204" pitchFamily="66" charset="0"/>
              </a:rPr>
              <a:t>fenomeni di inquinamento locale. Questi siti non sono molti</a:t>
            </a:r>
          </a:p>
          <a:p>
            <a:endParaRPr lang="it-IT" sz="1000" dirty="0" smtClean="0">
              <a:latin typeface="Comic Sans MS" panose="030F0702030302020204" pitchFamily="66" charset="0"/>
            </a:endParaRPr>
          </a:p>
          <a:p>
            <a:pPr marL="285750" indent="-285750">
              <a:buFont typeface="Arial" panose="020B0604020202020204" pitchFamily="34" charset="0"/>
              <a:buChar char="•"/>
            </a:pPr>
            <a:r>
              <a:rPr lang="it-IT" sz="2400" dirty="0" smtClean="0">
                <a:latin typeface="Comic Sans MS" panose="030F0702030302020204" pitchFamily="66" charset="0"/>
              </a:rPr>
              <a:t>Negli impianti con fluidi secondari  ci sono grandi</a:t>
            </a:r>
          </a:p>
          <a:p>
            <a:r>
              <a:rPr lang="it-IT" sz="2400" dirty="0">
                <a:latin typeface="Comic Sans MS" panose="030F0702030302020204" pitchFamily="66" charset="0"/>
              </a:rPr>
              <a:t> </a:t>
            </a:r>
            <a:r>
              <a:rPr lang="it-IT" sz="2400" dirty="0" smtClean="0">
                <a:latin typeface="Comic Sans MS" panose="030F0702030302020204" pitchFamily="66" charset="0"/>
              </a:rPr>
              <a:t>   incertezze di progetto e costi,  e si notano fenomeni di</a:t>
            </a:r>
          </a:p>
          <a:p>
            <a:r>
              <a:rPr lang="it-IT" sz="2400" dirty="0">
                <a:latin typeface="Comic Sans MS" panose="030F0702030302020204" pitchFamily="66" charset="0"/>
              </a:rPr>
              <a:t> </a:t>
            </a:r>
            <a:r>
              <a:rPr lang="it-IT" sz="2400" dirty="0" smtClean="0">
                <a:latin typeface="Comic Sans MS" panose="030F0702030302020204" pitchFamily="66" charset="0"/>
              </a:rPr>
              <a:t>   «esaurimento» dei campi </a:t>
            </a:r>
          </a:p>
          <a:p>
            <a:endParaRPr lang="it-IT" sz="1000" dirty="0" smtClean="0">
              <a:latin typeface="Comic Sans MS" panose="030F0702030302020204" pitchFamily="66" charset="0"/>
            </a:endParaRPr>
          </a:p>
          <a:p>
            <a:pPr marL="285750" indent="-285750">
              <a:buFont typeface="Arial" panose="020B0604020202020204" pitchFamily="34" charset="0"/>
              <a:buChar char="•"/>
            </a:pPr>
            <a:r>
              <a:rPr lang="it-IT" sz="2400" dirty="0" smtClean="0">
                <a:latin typeface="Comic Sans MS" panose="030F0702030302020204" pitchFamily="66" charset="0"/>
              </a:rPr>
              <a:t>In molti campi geotermici si sono avuti</a:t>
            </a:r>
          </a:p>
          <a:p>
            <a:r>
              <a:rPr lang="it-IT" sz="2400" dirty="0">
                <a:latin typeface="Comic Sans MS" panose="030F0702030302020204" pitchFamily="66" charset="0"/>
              </a:rPr>
              <a:t> </a:t>
            </a:r>
            <a:r>
              <a:rPr lang="it-IT" sz="2400" dirty="0" smtClean="0">
                <a:latin typeface="Comic Sans MS" panose="030F0702030302020204" pitchFamily="66" charset="0"/>
              </a:rPr>
              <a:t>   fenomeni geologici (terremoti, subsidenze)  anche gravi </a:t>
            </a:r>
          </a:p>
          <a:p>
            <a:endParaRPr lang="it-IT" sz="1000" dirty="0" smtClean="0">
              <a:latin typeface="Comic Sans MS" panose="030F0702030302020204" pitchFamily="66" charset="0"/>
            </a:endParaRPr>
          </a:p>
          <a:p>
            <a:pPr marL="285750" indent="-285750">
              <a:buFont typeface="Arial" panose="020B0604020202020204" pitchFamily="34" charset="0"/>
              <a:buChar char="•"/>
            </a:pPr>
            <a:r>
              <a:rPr lang="it-IT" sz="2400" dirty="0" smtClean="0">
                <a:latin typeface="Comic Sans MS" panose="030F0702030302020204" pitchFamily="66" charset="0"/>
              </a:rPr>
              <a:t>La tecnologia del geotermico  competitivo è </a:t>
            </a:r>
          </a:p>
          <a:p>
            <a:r>
              <a:rPr lang="it-IT" sz="2400" dirty="0">
                <a:latin typeface="Comic Sans MS" panose="030F0702030302020204" pitchFamily="66" charset="0"/>
              </a:rPr>
              <a:t> </a:t>
            </a:r>
            <a:r>
              <a:rPr lang="it-IT" sz="2400" dirty="0" smtClean="0">
                <a:latin typeface="Comic Sans MS" panose="030F0702030302020204" pitchFamily="66" charset="0"/>
              </a:rPr>
              <a:t>   ancora da sviluppare</a:t>
            </a:r>
          </a:p>
          <a:p>
            <a:pPr marL="285750" indent="-285750">
              <a:buFont typeface="Arial" panose="020B0604020202020204" pitchFamily="34" charset="0"/>
              <a:buChar char="•"/>
            </a:pPr>
            <a:endParaRPr lang="it-IT" sz="2400" dirty="0">
              <a:latin typeface="Comic Sans MS" panose="030F0702030302020204" pitchFamily="66" charset="0"/>
            </a:endParaRPr>
          </a:p>
          <a:p>
            <a:r>
              <a:rPr lang="it-IT" sz="2400" b="1" dirty="0" smtClean="0">
                <a:solidFill>
                  <a:srgbClr val="FF0000"/>
                </a:solidFill>
                <a:effectLst>
                  <a:outerShdw blurRad="38100" dist="38100" dir="2700000" algn="tl">
                    <a:srgbClr val="000000">
                      <a:alpha val="43137"/>
                    </a:srgbClr>
                  </a:outerShdw>
                </a:effectLst>
                <a:latin typeface="Comic Sans MS" panose="030F0702030302020204" pitchFamily="66" charset="0"/>
              </a:rPr>
              <a:t>Per questi motivi il contributo reale del geotermico </a:t>
            </a:r>
          </a:p>
          <a:p>
            <a:r>
              <a:rPr lang="it-IT" sz="2400" b="1" dirty="0" smtClean="0">
                <a:solidFill>
                  <a:srgbClr val="FF0000"/>
                </a:solidFill>
                <a:effectLst>
                  <a:outerShdw blurRad="38100" dist="38100" dir="2700000" algn="tl">
                    <a:srgbClr val="000000">
                      <a:alpha val="43137"/>
                    </a:srgbClr>
                  </a:outerShdw>
                </a:effectLst>
                <a:latin typeface="Comic Sans MS" panose="030F0702030302020204" pitchFamily="66" charset="0"/>
              </a:rPr>
              <a:t>nei prossimi 20-40 anni risulta  ancora incerto </a:t>
            </a:r>
          </a:p>
          <a:p>
            <a:r>
              <a:rPr lang="it-IT" sz="2400" b="1" dirty="0" smtClean="0">
                <a:solidFill>
                  <a:srgbClr val="FF0000"/>
                </a:solidFill>
                <a:effectLst>
                  <a:outerShdw blurRad="38100" dist="38100" dir="2700000" algn="tl">
                    <a:srgbClr val="000000">
                      <a:alpha val="43137"/>
                    </a:srgbClr>
                  </a:outerShdw>
                </a:effectLst>
                <a:latin typeface="Comic Sans MS" panose="030F0702030302020204" pitchFamily="66" charset="0"/>
              </a:rPr>
              <a:t>(ora è lo 0.5% delle produzione elettrica mondiale e </a:t>
            </a:r>
          </a:p>
          <a:p>
            <a:r>
              <a:rPr lang="it-IT" sz="2400" b="1" dirty="0" smtClean="0">
                <a:solidFill>
                  <a:srgbClr val="FF0000"/>
                </a:solidFill>
                <a:effectLst>
                  <a:outerShdw blurRad="38100" dist="38100" dir="2700000" algn="tl">
                    <a:srgbClr val="000000">
                      <a:alpha val="43137"/>
                    </a:srgbClr>
                  </a:outerShdw>
                </a:effectLst>
                <a:latin typeface="Comic Sans MS" panose="030F0702030302020204" pitchFamily="66" charset="0"/>
              </a:rPr>
              <a:t>  il 2% di quella italiana)</a:t>
            </a:r>
            <a:endParaRPr lang="it-IT" sz="2400" b="1" dirty="0">
              <a:solidFill>
                <a:srgbClr val="FF0000"/>
              </a:solidFill>
              <a:effectLst>
                <a:outerShdw blurRad="38100" dist="38100" dir="2700000" algn="tl">
                  <a:srgbClr val="000000">
                    <a:alpha val="43137"/>
                  </a:srgbClr>
                </a:outerShdw>
              </a:effectLst>
              <a:latin typeface="Comic Sans MS" panose="030F0702030302020204" pitchFamily="66" charset="0"/>
            </a:endParaRPr>
          </a:p>
        </p:txBody>
      </p:sp>
    </p:spTree>
    <p:extLst>
      <p:ext uri="{BB962C8B-B14F-4D97-AF65-F5344CB8AC3E}">
        <p14:creationId xmlns:p14="http://schemas.microsoft.com/office/powerpoint/2010/main" val="84003369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84"/>
            <a:ext cx="8229600" cy="1143000"/>
          </a:xfrm>
        </p:spPr>
        <p:txBody>
          <a:bodyPr/>
          <a:lstStyle/>
          <a:p>
            <a:r>
              <a:rPr lang="it-IT" b="1" dirty="0">
                <a:solidFill>
                  <a:srgbClr val="FF0000"/>
                </a:solidFill>
                <a:effectLst>
                  <a:outerShdw blurRad="38100" dist="38100" dir="2700000" algn="tl">
                    <a:srgbClr val="000000">
                      <a:alpha val="43137"/>
                    </a:srgbClr>
                  </a:outerShdw>
                </a:effectLst>
                <a:latin typeface="Comic Sans MS" panose="030F0702030302020204" pitchFamily="66" charset="0"/>
              </a:rPr>
              <a:t>L</a:t>
            </a:r>
            <a:r>
              <a:rPr lang="it-IT" b="1" dirty="0" smtClean="0">
                <a:solidFill>
                  <a:srgbClr val="FF0000"/>
                </a:solidFill>
                <a:effectLst>
                  <a:outerShdw blurRad="38100" dist="38100" dir="2700000" algn="tl">
                    <a:srgbClr val="000000">
                      <a:alpha val="43137"/>
                    </a:srgbClr>
                  </a:outerShdw>
                </a:effectLst>
                <a:latin typeface="Comic Sans MS" panose="030F0702030302020204" pitchFamily="66" charset="0"/>
              </a:rPr>
              <a:t>e rinnovabili</a:t>
            </a:r>
            <a:endParaRPr lang="it-IT" b="1" dirty="0">
              <a:solidFill>
                <a:srgbClr val="FF0000"/>
              </a:solidFill>
              <a:effectLst>
                <a:outerShdw blurRad="38100" dist="38100" dir="2700000" algn="tl">
                  <a:srgbClr val="000000">
                    <a:alpha val="43137"/>
                  </a:srgbClr>
                </a:outerShdw>
              </a:effectLst>
              <a:latin typeface="Comic Sans MS" panose="030F0702030302020204" pitchFamily="66" charset="0"/>
            </a:endParaRPr>
          </a:p>
        </p:txBody>
      </p:sp>
      <p:sp>
        <p:nvSpPr>
          <p:cNvPr id="3" name="Segnaposto contenuto 2"/>
          <p:cNvSpPr>
            <a:spLocks noGrp="1"/>
          </p:cNvSpPr>
          <p:nvPr>
            <p:ph idx="1"/>
          </p:nvPr>
        </p:nvSpPr>
        <p:spPr>
          <a:xfrm>
            <a:off x="179512" y="908720"/>
            <a:ext cx="8856984" cy="5616624"/>
          </a:xfrm>
        </p:spPr>
        <p:txBody>
          <a:bodyPr>
            <a:normAutofit fontScale="85000" lnSpcReduction="20000"/>
          </a:bodyPr>
          <a:lstStyle/>
          <a:p>
            <a:r>
              <a:rPr lang="it-IT" dirty="0"/>
              <a:t>Energia rinnovabile  (WIKI</a:t>
            </a:r>
            <a:r>
              <a:rPr lang="it-IT" dirty="0" smtClean="0"/>
              <a:t>): </a:t>
            </a:r>
            <a:r>
              <a:rPr lang="it-IT" sz="3100" i="1" dirty="0" smtClean="0">
                <a:latin typeface="Times New Roman" panose="02020603050405020304" pitchFamily="18" charset="0"/>
                <a:cs typeface="Times New Roman" panose="02020603050405020304" pitchFamily="18" charset="0"/>
              </a:rPr>
              <a:t>Con </a:t>
            </a:r>
            <a:r>
              <a:rPr lang="it-IT" sz="3100" i="1" dirty="0">
                <a:latin typeface="Times New Roman" panose="02020603050405020304" pitchFamily="18" charset="0"/>
                <a:cs typeface="Times New Roman" panose="02020603050405020304" pitchFamily="18" charset="0"/>
              </a:rPr>
              <a:t>il termine </a:t>
            </a:r>
            <a:r>
              <a:rPr lang="it-IT" sz="3100" b="1" i="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energie rinnovabili </a:t>
            </a:r>
            <a:r>
              <a:rPr lang="it-IT" sz="3100" i="1" dirty="0">
                <a:latin typeface="Times New Roman" panose="02020603050405020304" pitchFamily="18" charset="0"/>
                <a:cs typeface="Times New Roman" panose="02020603050405020304" pitchFamily="18" charset="0"/>
              </a:rPr>
              <a:t>si intendono le forme di </a:t>
            </a:r>
            <a:r>
              <a:rPr lang="it-IT" sz="3100" i="1" dirty="0" smtClean="0">
                <a:latin typeface="Times New Roman" panose="02020603050405020304" pitchFamily="18" charset="0"/>
                <a:cs typeface="Times New Roman" panose="02020603050405020304" pitchFamily="18" charset="0"/>
              </a:rPr>
              <a:t>energia prodotte </a:t>
            </a:r>
            <a:r>
              <a:rPr lang="it-IT" sz="3100" i="1" dirty="0">
                <a:latin typeface="Times New Roman" panose="02020603050405020304" pitchFamily="18" charset="0"/>
                <a:cs typeface="Times New Roman" panose="02020603050405020304" pitchFamily="18" charset="0"/>
              </a:rPr>
              <a:t>da  </a:t>
            </a:r>
            <a:r>
              <a:rPr lang="it-IT" sz="3100" i="1" dirty="0" smtClean="0">
                <a:latin typeface="Times New Roman" panose="02020603050405020304" pitchFamily="18" charset="0"/>
                <a:cs typeface="Times New Roman" panose="02020603050405020304" pitchFamily="18" charset="0"/>
              </a:rPr>
              <a:t>fonti di energia </a:t>
            </a:r>
            <a:r>
              <a:rPr lang="it-IT" sz="3100" i="1" dirty="0">
                <a:latin typeface="Times New Roman" panose="02020603050405020304" pitchFamily="18" charset="0"/>
                <a:cs typeface="Times New Roman" panose="02020603050405020304" pitchFamily="18" charset="0"/>
              </a:rPr>
              <a:t>derivanti da particolari risorse naturali che per loro caratteristica intrinseca si rigenerano almeno alla stessa velocità con cui vengono </a:t>
            </a:r>
            <a:r>
              <a:rPr lang="it-IT" sz="3100" i="1" dirty="0" smtClean="0">
                <a:latin typeface="Times New Roman" panose="02020603050405020304" pitchFamily="18" charset="0"/>
                <a:cs typeface="Times New Roman" panose="02020603050405020304" pitchFamily="18" charset="0"/>
              </a:rPr>
              <a:t>consumate o </a:t>
            </a:r>
            <a:r>
              <a:rPr lang="it-IT" sz="3100" i="1" dirty="0">
                <a:latin typeface="Times New Roman" panose="02020603050405020304" pitchFamily="18" charset="0"/>
                <a:cs typeface="Times New Roman" panose="02020603050405020304" pitchFamily="18" charset="0"/>
              </a:rPr>
              <a:t>non sono "esauribili" nella scala dei tempi di "ere geologiche" e, per estensione, il cui utilizzo non pregiudica le stesse risorse naturali per le generazioni future. </a:t>
            </a:r>
            <a:endParaRPr lang="it-IT" dirty="0" smtClean="0"/>
          </a:p>
          <a:p>
            <a:r>
              <a:rPr lang="it-IT" sz="4600" b="1" dirty="0" smtClean="0">
                <a:solidFill>
                  <a:srgbClr val="FF0000"/>
                </a:solidFill>
                <a:effectLst>
                  <a:outerShdw blurRad="38100" dist="38100" dir="2700000" algn="tl">
                    <a:srgbClr val="000000">
                      <a:alpha val="43137"/>
                    </a:srgbClr>
                  </a:outerShdw>
                </a:effectLst>
                <a:latin typeface="Comic Sans MS" panose="030F0702030302020204" pitchFamily="66" charset="0"/>
              </a:rPr>
              <a:t>Le rinnovabili risolvono tre problemi:</a:t>
            </a:r>
          </a:p>
          <a:p>
            <a:pPr marL="0" indent="0" algn="ctr">
              <a:buNone/>
            </a:pPr>
            <a:r>
              <a:rPr lang="it-IT" sz="4600" b="1" dirty="0" smtClean="0">
                <a:solidFill>
                  <a:srgbClr val="002060"/>
                </a:solidFill>
                <a:effectLst>
                  <a:outerShdw blurRad="38100" dist="38100" dir="2700000" algn="tl">
                    <a:srgbClr val="000000">
                      <a:alpha val="43137"/>
                    </a:srgbClr>
                  </a:outerShdw>
                </a:effectLst>
                <a:latin typeface="Comic Sans MS" panose="030F0702030302020204" pitchFamily="66" charset="0"/>
              </a:rPr>
              <a:t>esaurimento delle fonti</a:t>
            </a:r>
          </a:p>
          <a:p>
            <a:pPr marL="0" indent="0" algn="ctr">
              <a:buNone/>
            </a:pPr>
            <a:r>
              <a:rPr lang="it-IT" sz="4600" b="1" dirty="0" smtClean="0">
                <a:solidFill>
                  <a:srgbClr val="002060"/>
                </a:solidFill>
                <a:effectLst>
                  <a:outerShdw blurRad="38100" dist="38100" dir="2700000" algn="tl">
                    <a:srgbClr val="000000">
                      <a:alpha val="43137"/>
                    </a:srgbClr>
                  </a:outerShdw>
                </a:effectLst>
                <a:latin typeface="Comic Sans MS" panose="030F0702030302020204" pitchFamily="66" charset="0"/>
              </a:rPr>
              <a:t>inquinamento dell’aria </a:t>
            </a:r>
          </a:p>
          <a:p>
            <a:pPr marL="0" indent="0" algn="ctr">
              <a:buNone/>
            </a:pPr>
            <a:r>
              <a:rPr lang="it-IT" sz="4600" b="1" dirty="0">
                <a:solidFill>
                  <a:srgbClr val="002060"/>
                </a:solidFill>
                <a:effectLst>
                  <a:outerShdw blurRad="38100" dist="38100" dir="2700000" algn="tl">
                    <a:srgbClr val="000000">
                      <a:alpha val="43137"/>
                    </a:srgbClr>
                  </a:outerShdw>
                </a:effectLst>
                <a:latin typeface="Comic Sans MS" panose="030F0702030302020204" pitchFamily="66" charset="0"/>
              </a:rPr>
              <a:t>emissioni di CO2</a:t>
            </a:r>
          </a:p>
          <a:p>
            <a:pPr marL="0" indent="0" algn="ctr">
              <a:buNone/>
            </a:pPr>
            <a:endParaRPr lang="it-IT" sz="4600" b="1" dirty="0">
              <a:solidFill>
                <a:srgbClr val="002060"/>
              </a:solidFill>
              <a:effectLst>
                <a:outerShdw blurRad="38100" dist="38100" dir="2700000" algn="tl">
                  <a:srgbClr val="000000">
                    <a:alpha val="43137"/>
                  </a:srgbClr>
                </a:outerShdw>
              </a:effectLst>
            </a:endParaRPr>
          </a:p>
        </p:txBody>
      </p:sp>
      <p:sp>
        <p:nvSpPr>
          <p:cNvPr id="4" name="Segnaposto numero diapositiva 3"/>
          <p:cNvSpPr>
            <a:spLocks noGrp="1"/>
          </p:cNvSpPr>
          <p:nvPr>
            <p:ph type="sldNum" sz="quarter" idx="12"/>
          </p:nvPr>
        </p:nvSpPr>
        <p:spPr/>
        <p:txBody>
          <a:bodyPr/>
          <a:lstStyle/>
          <a:p>
            <a:fld id="{B007B441-5312-499D-93C3-6E37886527FA}" type="slidenum">
              <a:rPr lang="it-IT" smtClean="0"/>
              <a:pPr/>
              <a:t>35</a:t>
            </a:fld>
            <a:endParaRPr lang="it-IT"/>
          </a:p>
        </p:txBody>
      </p:sp>
    </p:spTree>
    <p:extLst>
      <p:ext uri="{BB962C8B-B14F-4D97-AF65-F5344CB8AC3E}">
        <p14:creationId xmlns:p14="http://schemas.microsoft.com/office/powerpoint/2010/main" val="240401870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p:cNvSpPr>
            <a:spLocks noGrp="1"/>
          </p:cNvSpPr>
          <p:nvPr>
            <p:ph type="sldNum" sz="quarter" idx="12"/>
          </p:nvPr>
        </p:nvSpPr>
        <p:spPr/>
        <p:txBody>
          <a:bodyPr/>
          <a:lstStyle/>
          <a:p>
            <a:fld id="{B007B441-5312-499D-93C3-6E37886527FA}" type="slidenum">
              <a:rPr lang="it-IT" smtClean="0"/>
              <a:pPr/>
              <a:t>36</a:t>
            </a:fld>
            <a:endParaRPr lang="it-IT"/>
          </a:p>
        </p:txBody>
      </p:sp>
      <p:sp>
        <p:nvSpPr>
          <p:cNvPr id="3" name="Rettangolo 2"/>
          <p:cNvSpPr/>
          <p:nvPr/>
        </p:nvSpPr>
        <p:spPr>
          <a:xfrm>
            <a:off x="449220" y="1580186"/>
            <a:ext cx="8208912" cy="4154984"/>
          </a:xfrm>
          <a:prstGeom prst="rect">
            <a:avLst/>
          </a:prstGeom>
          <a:solidFill>
            <a:srgbClr val="FFFF00"/>
          </a:solidFill>
        </p:spPr>
        <p:txBody>
          <a:bodyPr wrap="square">
            <a:spAutoFit/>
          </a:bodyPr>
          <a:lstStyle/>
          <a:p>
            <a:r>
              <a:rPr lang="it-IT" sz="2400" b="1" i="1" dirty="0"/>
              <a:t>Le autorità hanno chiesto alle scuole di non far fare attività </a:t>
            </a:r>
            <a:r>
              <a:rPr lang="it-IT" sz="2400" b="1" i="1" dirty="0" smtClean="0"/>
              <a:t>di ginnastica </a:t>
            </a:r>
            <a:r>
              <a:rPr lang="it-IT" sz="2400" b="1" i="1" dirty="0"/>
              <a:t>all'aperto.   Oggi pomeriggio pensavamo di fare una passeggiata sulle vecchie mura della città, ma ci stiamo ancora chiedendo se uscire o no.  Solo nel tragitto in taxi dall'aeroporto all'albergo abbiamo accumulato in bocca un sapore amaro che non augura nulla di buono.  Dalla finestra dell'albergo si vede solo </a:t>
            </a:r>
            <a:r>
              <a:rPr lang="it-IT" sz="2400" b="1" i="1" dirty="0" smtClean="0"/>
              <a:t>latte…</a:t>
            </a:r>
            <a:r>
              <a:rPr lang="it-IT" sz="2400" b="1" i="1" dirty="0"/>
              <a:t>  Abbiamo anche l'impressione che ci sia un velo bianco sulle automobili e tutti gli oggetti.  Per fortuna ripartiamo </a:t>
            </a:r>
            <a:r>
              <a:rPr lang="it-IT" sz="2400" b="1" i="1" dirty="0" smtClean="0"/>
              <a:t>martedì.</a:t>
            </a:r>
            <a:r>
              <a:rPr lang="it-IT" sz="2400" b="1" i="1" dirty="0"/>
              <a:t>    Ma anche da Pechino, dove andremo, le notizie non sono buone.  Purtroppo il tempo è buono, non piove, e questo favorisce </a:t>
            </a:r>
            <a:r>
              <a:rPr lang="it-IT" sz="2400" b="1" i="1" dirty="0" smtClean="0"/>
              <a:t>l'accumulo  dello </a:t>
            </a:r>
            <a:r>
              <a:rPr lang="it-IT" sz="2400" b="1" i="1" dirty="0"/>
              <a:t>smog.</a:t>
            </a:r>
          </a:p>
        </p:txBody>
      </p:sp>
      <p:sp>
        <p:nvSpPr>
          <p:cNvPr id="4" name="CasellaDiTesto 3"/>
          <p:cNvSpPr txBox="1"/>
          <p:nvPr/>
        </p:nvSpPr>
        <p:spPr>
          <a:xfrm>
            <a:off x="425961" y="548680"/>
            <a:ext cx="7405169" cy="707886"/>
          </a:xfrm>
          <a:prstGeom prst="rect">
            <a:avLst/>
          </a:prstGeom>
          <a:noFill/>
        </p:spPr>
        <p:txBody>
          <a:bodyPr wrap="none" rtlCol="0">
            <a:spAutoFit/>
          </a:bodyPr>
          <a:lstStyle/>
          <a:p>
            <a:r>
              <a:rPr lang="it-IT" sz="2000" dirty="0" smtClean="0"/>
              <a:t>Domenica 23 febbraio 2014: un amico a  Xian, l’antica capitale cinese,</a:t>
            </a:r>
          </a:p>
          <a:p>
            <a:r>
              <a:rPr lang="it-IT" sz="2000" dirty="0" smtClean="0"/>
              <a:t> mi manda questo mail:</a:t>
            </a:r>
            <a:endParaRPr lang="it-IT" sz="2000" dirty="0"/>
          </a:p>
        </p:txBody>
      </p:sp>
    </p:spTree>
    <p:extLst>
      <p:ext uri="{BB962C8B-B14F-4D97-AF65-F5344CB8AC3E}">
        <p14:creationId xmlns:p14="http://schemas.microsoft.com/office/powerpoint/2010/main" val="319151932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Grp="1" noChangeAspect="1" noChangeArrowheads="1"/>
          </p:cNvPicPr>
          <p:nvPr>
            <p:ph idx="1"/>
          </p:nvPr>
        </p:nvPicPr>
        <p:blipFill>
          <a:blip r:embed="rId2" cstate="print"/>
          <a:srcRect/>
          <a:stretch>
            <a:fillRect/>
          </a:stretch>
        </p:blipFill>
        <p:spPr bwMode="auto">
          <a:xfrm>
            <a:off x="899593" y="919208"/>
            <a:ext cx="6984776" cy="5794776"/>
          </a:xfrm>
          <a:prstGeom prst="rect">
            <a:avLst/>
          </a:prstGeom>
          <a:noFill/>
          <a:ln w="9525">
            <a:noFill/>
            <a:miter lim="800000"/>
            <a:headEnd/>
            <a:tailEnd/>
          </a:ln>
        </p:spPr>
      </p:pic>
      <p:sp>
        <p:nvSpPr>
          <p:cNvPr id="3" name="Segnaposto numero diapositiva 2"/>
          <p:cNvSpPr>
            <a:spLocks noGrp="1"/>
          </p:cNvSpPr>
          <p:nvPr>
            <p:ph type="sldNum" sz="quarter" idx="12"/>
          </p:nvPr>
        </p:nvSpPr>
        <p:spPr/>
        <p:txBody>
          <a:bodyPr/>
          <a:lstStyle/>
          <a:p>
            <a:fld id="{B007B441-5312-499D-93C3-6E37886527FA}" type="slidenum">
              <a:rPr lang="it-IT" smtClean="0"/>
              <a:pPr/>
              <a:t>37</a:t>
            </a:fld>
            <a:endParaRPr lang="it-IT"/>
          </a:p>
        </p:txBody>
      </p:sp>
      <p:sp>
        <p:nvSpPr>
          <p:cNvPr id="4" name="Titolo 1"/>
          <p:cNvSpPr>
            <a:spLocks noGrp="1"/>
          </p:cNvSpPr>
          <p:nvPr>
            <p:ph type="title"/>
          </p:nvPr>
        </p:nvSpPr>
        <p:spPr>
          <a:xfrm>
            <a:off x="467544" y="44624"/>
            <a:ext cx="8229600" cy="936104"/>
          </a:xfrm>
        </p:spPr>
        <p:txBody>
          <a:bodyPr>
            <a:noAutofit/>
          </a:bodyPr>
          <a:lstStyle/>
          <a:p>
            <a:r>
              <a:rPr lang="it-IT" sz="2800" b="1" dirty="0" smtClean="0">
                <a:solidFill>
                  <a:srgbClr val="FF0000"/>
                </a:solidFill>
                <a:effectLst>
                  <a:outerShdw blurRad="38100" dist="38100" dir="2700000" algn="tl">
                    <a:srgbClr val="000000">
                      <a:alpha val="43137"/>
                    </a:srgbClr>
                  </a:outerShdw>
                </a:effectLst>
                <a:latin typeface="Comic Sans MS" pitchFamily="66" charset="0"/>
              </a:rPr>
              <a:t>Il nostro passato…4 km di ghiaccio,</a:t>
            </a:r>
            <a:br>
              <a:rPr lang="it-IT" sz="2800" b="1" dirty="0" smtClean="0">
                <a:solidFill>
                  <a:srgbClr val="FF0000"/>
                </a:solidFill>
                <a:effectLst>
                  <a:outerShdw blurRad="38100" dist="38100" dir="2700000" algn="tl">
                    <a:srgbClr val="000000">
                      <a:alpha val="43137"/>
                    </a:srgbClr>
                  </a:outerShdw>
                </a:effectLst>
                <a:latin typeface="Comic Sans MS" pitchFamily="66" charset="0"/>
              </a:rPr>
            </a:br>
            <a:r>
              <a:rPr lang="it-IT" sz="2800" b="1" dirty="0" smtClean="0">
                <a:solidFill>
                  <a:srgbClr val="FF0000"/>
                </a:solidFill>
                <a:effectLst>
                  <a:outerShdw blurRad="38100" dist="38100" dir="2700000" algn="tl">
                    <a:srgbClr val="000000">
                      <a:alpha val="43137"/>
                    </a:srgbClr>
                  </a:outerShdw>
                </a:effectLst>
                <a:latin typeface="Comic Sans MS" pitchFamily="66" charset="0"/>
              </a:rPr>
              <a:t> 1 milione di anni</a:t>
            </a:r>
            <a:endParaRPr lang="en-US" sz="2800" b="1" dirty="0">
              <a:solidFill>
                <a:srgbClr val="FF0000"/>
              </a:solidFill>
              <a:effectLst>
                <a:outerShdw blurRad="38100" dist="38100" dir="2700000" algn="tl">
                  <a:srgbClr val="000000">
                    <a:alpha val="43137"/>
                  </a:srgbClr>
                </a:outerShdw>
              </a:effectLst>
              <a:latin typeface="Comic Sans MS" pitchFamily="66" charset="0"/>
            </a:endParaRPr>
          </a:p>
        </p:txBody>
      </p:sp>
    </p:spTree>
    <p:extLst>
      <p:ext uri="{BB962C8B-B14F-4D97-AF65-F5344CB8AC3E}">
        <p14:creationId xmlns:p14="http://schemas.microsoft.com/office/powerpoint/2010/main" val="227947131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2" descr="http://2.bp.blogspot.com/_vSxn3Xgqa10/S-YLBvD7hbI/AAAAAAAAF6Q/Ld16TtsXb3o/s1600/Climate+Change-+Key+Indicators_NASA.jpg"/>
          <p:cNvPicPr>
            <a:picLocks noChangeAspect="1" noChangeArrowheads="1"/>
          </p:cNvPicPr>
          <p:nvPr/>
        </p:nvPicPr>
        <p:blipFill>
          <a:blip r:embed="rId2" cstate="print"/>
          <a:srcRect/>
          <a:stretch>
            <a:fillRect/>
          </a:stretch>
        </p:blipFill>
        <p:spPr bwMode="auto">
          <a:xfrm>
            <a:off x="0" y="569962"/>
            <a:ext cx="9137870" cy="6243414"/>
          </a:xfrm>
          <a:prstGeom prst="rect">
            <a:avLst/>
          </a:prstGeom>
          <a:noFill/>
        </p:spPr>
      </p:pic>
      <p:sp>
        <p:nvSpPr>
          <p:cNvPr id="2" name="Titolo 1"/>
          <p:cNvSpPr>
            <a:spLocks noGrp="1"/>
          </p:cNvSpPr>
          <p:nvPr>
            <p:ph type="title"/>
          </p:nvPr>
        </p:nvSpPr>
        <p:spPr>
          <a:xfrm>
            <a:off x="107504" y="72008"/>
            <a:ext cx="8083485" cy="692696"/>
          </a:xfrm>
        </p:spPr>
        <p:txBody>
          <a:bodyPr>
            <a:normAutofit fontScale="90000"/>
          </a:bodyPr>
          <a:lstStyle/>
          <a:p>
            <a:r>
              <a:rPr lang="it-IT" b="1" dirty="0" smtClean="0">
                <a:solidFill>
                  <a:srgbClr val="FF0000"/>
                </a:solidFill>
                <a:effectLst>
                  <a:outerShdw blurRad="38100" dist="38100" dir="2700000" algn="tl">
                    <a:srgbClr val="000000">
                      <a:alpha val="43137"/>
                    </a:srgbClr>
                  </a:outerShdw>
                </a:effectLst>
              </a:rPr>
              <a:t>Il fatto cruciale: questi sono dati</a:t>
            </a:r>
            <a:endParaRPr lang="it-IT" dirty="0"/>
          </a:p>
        </p:txBody>
      </p:sp>
      <p:sp>
        <p:nvSpPr>
          <p:cNvPr id="3" name="Segnaposto contenuto 2"/>
          <p:cNvSpPr>
            <a:spLocks noGrp="1"/>
          </p:cNvSpPr>
          <p:nvPr>
            <p:ph idx="1"/>
          </p:nvPr>
        </p:nvSpPr>
        <p:spPr/>
        <p:txBody>
          <a:bodyPr/>
          <a:lstStyle/>
          <a:p>
            <a:endParaRPr lang="it-IT" dirty="0" smtClean="0"/>
          </a:p>
          <a:p>
            <a:endParaRPr lang="it-IT" dirty="0"/>
          </a:p>
        </p:txBody>
      </p:sp>
      <p:sp>
        <p:nvSpPr>
          <p:cNvPr id="4" name="Segnaposto numero diapositiva 3"/>
          <p:cNvSpPr>
            <a:spLocks noGrp="1"/>
          </p:cNvSpPr>
          <p:nvPr>
            <p:ph type="sldNum" sz="quarter" idx="12"/>
          </p:nvPr>
        </p:nvSpPr>
        <p:spPr/>
        <p:txBody>
          <a:bodyPr/>
          <a:lstStyle/>
          <a:p>
            <a:fld id="{B007B441-5312-499D-93C3-6E37886527FA}" type="slidenum">
              <a:rPr lang="it-IT" smtClean="0"/>
              <a:pPr/>
              <a:t>38</a:t>
            </a:fld>
            <a:endParaRPr lang="it-IT"/>
          </a:p>
        </p:txBody>
      </p:sp>
      <p:sp>
        <p:nvSpPr>
          <p:cNvPr id="7" name="Rettangolo 6"/>
          <p:cNvSpPr/>
          <p:nvPr/>
        </p:nvSpPr>
        <p:spPr>
          <a:xfrm>
            <a:off x="107504" y="4941168"/>
            <a:ext cx="9065861" cy="1938992"/>
          </a:xfrm>
          <a:prstGeom prst="rect">
            <a:avLst/>
          </a:prstGeom>
          <a:solidFill>
            <a:schemeClr val="bg1"/>
          </a:solidFill>
        </p:spPr>
        <p:txBody>
          <a:bodyPr wrap="square">
            <a:spAutoFit/>
          </a:bodyPr>
          <a:lstStyle/>
          <a:p>
            <a:r>
              <a:rPr lang="en-US" sz="2000" dirty="0" smtClean="0">
                <a:solidFill>
                  <a:prstClr val="black"/>
                </a:solidFill>
              </a:rPr>
              <a:t>Le </a:t>
            </a:r>
            <a:r>
              <a:rPr lang="en-US" sz="2000" dirty="0" err="1" smtClean="0">
                <a:solidFill>
                  <a:prstClr val="black"/>
                </a:solidFill>
              </a:rPr>
              <a:t>bolle</a:t>
            </a:r>
            <a:r>
              <a:rPr lang="en-US" sz="2000" dirty="0" smtClean="0">
                <a:solidFill>
                  <a:prstClr val="black"/>
                </a:solidFill>
              </a:rPr>
              <a:t> </a:t>
            </a:r>
            <a:r>
              <a:rPr lang="en-US" sz="2000" dirty="0" err="1" smtClean="0">
                <a:solidFill>
                  <a:prstClr val="black"/>
                </a:solidFill>
              </a:rPr>
              <a:t>d’aria</a:t>
            </a:r>
            <a:r>
              <a:rPr lang="en-US" sz="2000" dirty="0" smtClean="0">
                <a:solidFill>
                  <a:prstClr val="black"/>
                </a:solidFill>
              </a:rPr>
              <a:t> </a:t>
            </a:r>
            <a:r>
              <a:rPr lang="en-US" sz="2000" dirty="0" err="1" smtClean="0">
                <a:solidFill>
                  <a:prstClr val="black"/>
                </a:solidFill>
              </a:rPr>
              <a:t>antartiche</a:t>
            </a:r>
            <a:r>
              <a:rPr lang="en-US" sz="2000" dirty="0" smtClean="0">
                <a:solidFill>
                  <a:prstClr val="black"/>
                </a:solidFill>
              </a:rPr>
              <a:t> </a:t>
            </a:r>
            <a:r>
              <a:rPr lang="en-US" sz="2000" dirty="0" err="1" smtClean="0">
                <a:solidFill>
                  <a:prstClr val="black"/>
                </a:solidFill>
              </a:rPr>
              <a:t>conservano</a:t>
            </a:r>
            <a:r>
              <a:rPr lang="en-US" sz="2000" dirty="0" smtClean="0">
                <a:solidFill>
                  <a:prstClr val="black"/>
                </a:solidFill>
              </a:rPr>
              <a:t> I </a:t>
            </a:r>
            <a:r>
              <a:rPr lang="en-US" sz="2000" dirty="0" err="1" smtClean="0">
                <a:solidFill>
                  <a:prstClr val="black"/>
                </a:solidFill>
              </a:rPr>
              <a:t>valori</a:t>
            </a:r>
            <a:r>
              <a:rPr lang="en-US" sz="2000" dirty="0" smtClean="0">
                <a:solidFill>
                  <a:prstClr val="black"/>
                </a:solidFill>
              </a:rPr>
              <a:t> di 800,000-anni </a:t>
            </a:r>
            <a:r>
              <a:rPr lang="en-US" sz="2000" dirty="0" err="1" smtClean="0">
                <a:solidFill>
                  <a:prstClr val="black"/>
                </a:solidFill>
              </a:rPr>
              <a:t>dei</a:t>
            </a:r>
            <a:r>
              <a:rPr lang="en-US" sz="2000" dirty="0" smtClean="0">
                <a:solidFill>
                  <a:prstClr val="black"/>
                </a:solidFill>
              </a:rPr>
              <a:t> </a:t>
            </a:r>
            <a:r>
              <a:rPr lang="en-US" sz="2000" dirty="0" err="1" smtClean="0">
                <a:solidFill>
                  <a:prstClr val="black"/>
                </a:solidFill>
              </a:rPr>
              <a:t>livelli</a:t>
            </a:r>
            <a:r>
              <a:rPr lang="en-US" sz="2000" dirty="0" smtClean="0">
                <a:solidFill>
                  <a:prstClr val="black"/>
                </a:solidFill>
              </a:rPr>
              <a:t> di CO2, </a:t>
            </a:r>
            <a:r>
              <a:rPr lang="en-US" sz="2000" dirty="0" err="1" smtClean="0">
                <a:solidFill>
                  <a:prstClr val="black"/>
                </a:solidFill>
              </a:rPr>
              <a:t>che</a:t>
            </a:r>
            <a:r>
              <a:rPr lang="en-US" sz="2000" dirty="0" smtClean="0">
                <a:solidFill>
                  <a:prstClr val="black"/>
                </a:solidFill>
              </a:rPr>
              <a:t> </a:t>
            </a:r>
            <a:r>
              <a:rPr lang="en-US" sz="2000" dirty="0" err="1" smtClean="0">
                <a:solidFill>
                  <a:prstClr val="black"/>
                </a:solidFill>
              </a:rPr>
              <a:t>sono</a:t>
            </a:r>
            <a:r>
              <a:rPr lang="en-US" sz="2000" dirty="0" smtClean="0">
                <a:solidFill>
                  <a:prstClr val="black"/>
                </a:solidFill>
              </a:rPr>
              <a:t> </a:t>
            </a:r>
            <a:r>
              <a:rPr lang="en-US" sz="2000" dirty="0" err="1" smtClean="0">
                <a:solidFill>
                  <a:prstClr val="black"/>
                </a:solidFill>
              </a:rPr>
              <a:t>naturalmente</a:t>
            </a:r>
            <a:r>
              <a:rPr lang="en-US" sz="2000" dirty="0" smtClean="0">
                <a:solidFill>
                  <a:prstClr val="black"/>
                </a:solidFill>
              </a:rPr>
              <a:t> </a:t>
            </a:r>
            <a:r>
              <a:rPr lang="en-US" sz="2000" dirty="0" err="1" smtClean="0">
                <a:solidFill>
                  <a:prstClr val="black"/>
                </a:solidFill>
              </a:rPr>
              <a:t>variati</a:t>
            </a:r>
            <a:r>
              <a:rPr lang="en-US" sz="2000" dirty="0" smtClean="0">
                <a:solidFill>
                  <a:prstClr val="black"/>
                </a:solidFill>
              </a:rPr>
              <a:t>  da  180 a circa 280 </a:t>
            </a:r>
            <a:r>
              <a:rPr lang="en-US" sz="2000" dirty="0" err="1" smtClean="0">
                <a:solidFill>
                  <a:prstClr val="black"/>
                </a:solidFill>
              </a:rPr>
              <a:t>parti</a:t>
            </a:r>
            <a:r>
              <a:rPr lang="en-US" sz="2000" dirty="0" smtClean="0">
                <a:solidFill>
                  <a:prstClr val="black"/>
                </a:solidFill>
              </a:rPr>
              <a:t> per </a:t>
            </a:r>
            <a:r>
              <a:rPr lang="en-US" sz="2000" dirty="0" err="1" smtClean="0">
                <a:solidFill>
                  <a:prstClr val="black"/>
                </a:solidFill>
              </a:rPr>
              <a:t>milione</a:t>
            </a:r>
            <a:r>
              <a:rPr lang="en-US" sz="2000" dirty="0" smtClean="0">
                <a:solidFill>
                  <a:prstClr val="black"/>
                </a:solidFill>
              </a:rPr>
              <a:t>. Da </a:t>
            </a:r>
            <a:r>
              <a:rPr lang="en-US" sz="2000" dirty="0" err="1" smtClean="0">
                <a:solidFill>
                  <a:prstClr val="black"/>
                </a:solidFill>
              </a:rPr>
              <a:t>quando</a:t>
            </a:r>
            <a:r>
              <a:rPr lang="en-US" sz="2000" dirty="0" smtClean="0">
                <a:solidFill>
                  <a:prstClr val="black"/>
                </a:solidFill>
              </a:rPr>
              <a:t> </a:t>
            </a:r>
            <a:r>
              <a:rPr lang="en-US" sz="2000" dirty="0" err="1" smtClean="0">
                <a:solidFill>
                  <a:prstClr val="black"/>
                </a:solidFill>
              </a:rPr>
              <a:t>l’uomo</a:t>
            </a:r>
            <a:r>
              <a:rPr lang="en-US" sz="2000" dirty="0" smtClean="0">
                <a:solidFill>
                  <a:prstClr val="black"/>
                </a:solidFill>
              </a:rPr>
              <a:t> ha </a:t>
            </a:r>
            <a:r>
              <a:rPr lang="en-US" sz="2000" dirty="0" err="1" smtClean="0">
                <a:solidFill>
                  <a:prstClr val="black"/>
                </a:solidFill>
              </a:rPr>
              <a:t>cominciato</a:t>
            </a:r>
            <a:r>
              <a:rPr lang="en-US" sz="2000" dirty="0" smtClean="0">
                <a:solidFill>
                  <a:prstClr val="black"/>
                </a:solidFill>
              </a:rPr>
              <a:t> a </a:t>
            </a:r>
            <a:r>
              <a:rPr lang="en-US" sz="2000" dirty="0" err="1" smtClean="0">
                <a:solidFill>
                  <a:prstClr val="black"/>
                </a:solidFill>
              </a:rPr>
              <a:t>bruciare</a:t>
            </a:r>
            <a:r>
              <a:rPr lang="en-US" sz="2000" dirty="0" smtClean="0">
                <a:solidFill>
                  <a:prstClr val="black"/>
                </a:solidFill>
              </a:rPr>
              <a:t> </a:t>
            </a:r>
            <a:r>
              <a:rPr lang="en-US" sz="2000" dirty="0" err="1" smtClean="0">
                <a:solidFill>
                  <a:prstClr val="black"/>
                </a:solidFill>
              </a:rPr>
              <a:t>grandi</a:t>
            </a:r>
            <a:r>
              <a:rPr lang="en-US" sz="2000" dirty="0" smtClean="0">
                <a:solidFill>
                  <a:prstClr val="black"/>
                </a:solidFill>
              </a:rPr>
              <a:t> </a:t>
            </a:r>
            <a:r>
              <a:rPr lang="en-US" sz="2000" dirty="0" err="1" smtClean="0">
                <a:solidFill>
                  <a:prstClr val="black"/>
                </a:solidFill>
              </a:rPr>
              <a:t>quantità</a:t>
            </a:r>
            <a:r>
              <a:rPr lang="en-US" sz="2000" dirty="0" smtClean="0">
                <a:solidFill>
                  <a:prstClr val="black"/>
                </a:solidFill>
              </a:rPr>
              <a:t> di </a:t>
            </a:r>
            <a:r>
              <a:rPr lang="en-US" sz="2000" dirty="0" err="1" smtClean="0">
                <a:solidFill>
                  <a:prstClr val="black"/>
                </a:solidFill>
              </a:rPr>
              <a:t>carbone</a:t>
            </a:r>
            <a:r>
              <a:rPr lang="en-US" sz="2000" dirty="0" smtClean="0">
                <a:solidFill>
                  <a:prstClr val="black"/>
                </a:solidFill>
              </a:rPr>
              <a:t> e </a:t>
            </a:r>
            <a:r>
              <a:rPr lang="en-US" sz="2000" dirty="0" err="1" smtClean="0">
                <a:solidFill>
                  <a:prstClr val="black"/>
                </a:solidFill>
              </a:rPr>
              <a:t>petrolio</a:t>
            </a:r>
            <a:r>
              <a:rPr lang="en-US" sz="2000" dirty="0" smtClean="0">
                <a:solidFill>
                  <a:prstClr val="black"/>
                </a:solidFill>
              </a:rPr>
              <a:t>  </a:t>
            </a:r>
            <a:r>
              <a:rPr lang="en-US" sz="2000" dirty="0" err="1" smtClean="0">
                <a:solidFill>
                  <a:prstClr val="black"/>
                </a:solidFill>
              </a:rPr>
              <a:t>nel</a:t>
            </a:r>
            <a:r>
              <a:rPr lang="en-US" sz="2000" dirty="0" smtClean="0">
                <a:solidFill>
                  <a:prstClr val="black"/>
                </a:solidFill>
              </a:rPr>
              <a:t> 19mo </a:t>
            </a:r>
            <a:r>
              <a:rPr lang="en-US" sz="2000" dirty="0" err="1" smtClean="0">
                <a:solidFill>
                  <a:prstClr val="black"/>
                </a:solidFill>
              </a:rPr>
              <a:t>secolo</a:t>
            </a:r>
            <a:r>
              <a:rPr lang="en-US" sz="2000" dirty="0" smtClean="0">
                <a:solidFill>
                  <a:prstClr val="black"/>
                </a:solidFill>
              </a:rPr>
              <a:t>,  le </a:t>
            </a:r>
            <a:r>
              <a:rPr lang="en-US" sz="2000" dirty="0" err="1" smtClean="0">
                <a:solidFill>
                  <a:prstClr val="black"/>
                </a:solidFill>
              </a:rPr>
              <a:t>concentrazioni</a:t>
            </a:r>
            <a:r>
              <a:rPr lang="en-US" sz="2000" dirty="0" smtClean="0">
                <a:solidFill>
                  <a:prstClr val="black"/>
                </a:solidFill>
              </a:rPr>
              <a:t> </a:t>
            </a:r>
            <a:r>
              <a:rPr lang="en-US" sz="2000" dirty="0" err="1" smtClean="0">
                <a:solidFill>
                  <a:prstClr val="black"/>
                </a:solidFill>
              </a:rPr>
              <a:t>sono</a:t>
            </a:r>
            <a:r>
              <a:rPr lang="en-US" sz="2000" dirty="0" smtClean="0">
                <a:solidFill>
                  <a:prstClr val="black"/>
                </a:solidFill>
              </a:rPr>
              <a:t> </a:t>
            </a:r>
            <a:r>
              <a:rPr lang="en-US" sz="2000" dirty="0" err="1" smtClean="0">
                <a:solidFill>
                  <a:prstClr val="black"/>
                </a:solidFill>
              </a:rPr>
              <a:t>salite</a:t>
            </a:r>
            <a:r>
              <a:rPr lang="en-US" sz="2000" dirty="0" smtClean="0">
                <a:solidFill>
                  <a:prstClr val="black"/>
                </a:solidFill>
              </a:rPr>
              <a:t> a  315 </a:t>
            </a:r>
            <a:r>
              <a:rPr lang="en-US" sz="2000" dirty="0" err="1" smtClean="0">
                <a:solidFill>
                  <a:prstClr val="black"/>
                </a:solidFill>
              </a:rPr>
              <a:t>parti</a:t>
            </a:r>
            <a:r>
              <a:rPr lang="en-US" sz="2000" dirty="0" smtClean="0">
                <a:solidFill>
                  <a:prstClr val="black"/>
                </a:solidFill>
              </a:rPr>
              <a:t> per </a:t>
            </a:r>
            <a:r>
              <a:rPr lang="en-US" sz="2000" dirty="0" err="1" smtClean="0">
                <a:solidFill>
                  <a:prstClr val="black"/>
                </a:solidFill>
              </a:rPr>
              <a:t>milione</a:t>
            </a:r>
            <a:r>
              <a:rPr lang="en-US" sz="2000" dirty="0" smtClean="0">
                <a:solidFill>
                  <a:prstClr val="black"/>
                </a:solidFill>
              </a:rPr>
              <a:t> </a:t>
            </a:r>
            <a:r>
              <a:rPr lang="en-US" sz="2000" dirty="0" err="1" smtClean="0">
                <a:solidFill>
                  <a:prstClr val="black"/>
                </a:solidFill>
              </a:rPr>
              <a:t>nel</a:t>
            </a:r>
            <a:r>
              <a:rPr lang="en-US" sz="2000" dirty="0" smtClean="0">
                <a:solidFill>
                  <a:prstClr val="black"/>
                </a:solidFill>
              </a:rPr>
              <a:t> 1958 (da </a:t>
            </a:r>
            <a:r>
              <a:rPr lang="en-US" sz="2000" dirty="0" err="1" smtClean="0">
                <a:solidFill>
                  <a:prstClr val="black"/>
                </a:solidFill>
              </a:rPr>
              <a:t>quando</a:t>
            </a:r>
            <a:r>
              <a:rPr lang="en-US" sz="2000" dirty="0" smtClean="0">
                <a:solidFill>
                  <a:prstClr val="black"/>
                </a:solidFill>
              </a:rPr>
              <a:t> </a:t>
            </a:r>
            <a:r>
              <a:rPr lang="en-US" sz="2000" dirty="0" err="1" smtClean="0">
                <a:solidFill>
                  <a:prstClr val="black"/>
                </a:solidFill>
              </a:rPr>
              <a:t>sono</a:t>
            </a:r>
            <a:r>
              <a:rPr lang="en-US" sz="2000" dirty="0" smtClean="0">
                <a:solidFill>
                  <a:prstClr val="black"/>
                </a:solidFill>
              </a:rPr>
              <a:t> </a:t>
            </a:r>
            <a:r>
              <a:rPr lang="en-US" sz="2000" dirty="0" err="1" smtClean="0">
                <a:solidFill>
                  <a:prstClr val="black"/>
                </a:solidFill>
              </a:rPr>
              <a:t>cominciate</a:t>
            </a:r>
            <a:r>
              <a:rPr lang="en-US" sz="2000" dirty="0" smtClean="0">
                <a:solidFill>
                  <a:prstClr val="black"/>
                </a:solidFill>
              </a:rPr>
              <a:t> le </a:t>
            </a:r>
            <a:r>
              <a:rPr lang="en-US" sz="2000" dirty="0" err="1" smtClean="0">
                <a:solidFill>
                  <a:prstClr val="black"/>
                </a:solidFill>
              </a:rPr>
              <a:t>misurazioni</a:t>
            </a:r>
            <a:r>
              <a:rPr lang="en-US" sz="2000" dirty="0" smtClean="0">
                <a:solidFill>
                  <a:prstClr val="black"/>
                </a:solidFill>
              </a:rPr>
              <a:t> </a:t>
            </a:r>
            <a:r>
              <a:rPr lang="en-US" sz="2000" dirty="0" err="1" smtClean="0">
                <a:solidFill>
                  <a:prstClr val="black"/>
                </a:solidFill>
              </a:rPr>
              <a:t>antartiche</a:t>
            </a:r>
            <a:r>
              <a:rPr lang="en-US" sz="2000" dirty="0" smtClean="0">
                <a:solidFill>
                  <a:prstClr val="black"/>
                </a:solidFill>
              </a:rPr>
              <a:t> di CO2) a 380 </a:t>
            </a:r>
            <a:r>
              <a:rPr lang="en-US" sz="2000" dirty="0" err="1" smtClean="0">
                <a:solidFill>
                  <a:prstClr val="black"/>
                </a:solidFill>
              </a:rPr>
              <a:t>parti</a:t>
            </a:r>
            <a:r>
              <a:rPr lang="en-US" sz="2000" dirty="0" smtClean="0">
                <a:solidFill>
                  <a:prstClr val="black"/>
                </a:solidFill>
              </a:rPr>
              <a:t> per </a:t>
            </a:r>
            <a:r>
              <a:rPr lang="en-US" sz="2000" dirty="0" err="1" smtClean="0">
                <a:solidFill>
                  <a:prstClr val="black"/>
                </a:solidFill>
              </a:rPr>
              <a:t>milione</a:t>
            </a:r>
            <a:r>
              <a:rPr lang="en-US" sz="2000" dirty="0" smtClean="0">
                <a:solidFill>
                  <a:prstClr val="black"/>
                </a:solidFill>
              </a:rPr>
              <a:t> </a:t>
            </a:r>
            <a:r>
              <a:rPr lang="en-US" sz="2000" dirty="0" err="1" smtClean="0">
                <a:solidFill>
                  <a:prstClr val="black"/>
                </a:solidFill>
              </a:rPr>
              <a:t>nel</a:t>
            </a:r>
            <a:r>
              <a:rPr lang="en-US" sz="2000" dirty="0" smtClean="0">
                <a:solidFill>
                  <a:prstClr val="black"/>
                </a:solidFill>
              </a:rPr>
              <a:t> 2007. (NASA graph by Robert </a:t>
            </a:r>
            <a:r>
              <a:rPr lang="en-US" sz="2000" dirty="0" err="1" smtClean="0">
                <a:solidFill>
                  <a:prstClr val="black"/>
                </a:solidFill>
              </a:rPr>
              <a:t>Simmon</a:t>
            </a:r>
            <a:r>
              <a:rPr lang="en-US" sz="2000" dirty="0" smtClean="0">
                <a:solidFill>
                  <a:prstClr val="black"/>
                </a:solidFill>
              </a:rPr>
              <a:t>, based on data from Keeling et al., 2008.)</a:t>
            </a:r>
            <a:endParaRPr lang="en-US" sz="2000" dirty="0">
              <a:solidFill>
                <a:prstClr val="black"/>
              </a:solidFill>
            </a:endParaRPr>
          </a:p>
        </p:txBody>
      </p:sp>
      <p:pic>
        <p:nvPicPr>
          <p:cNvPr id="8" name="Picture 2" descr="NASA.gov"/>
          <p:cNvPicPr>
            <a:picLocks noChangeAspect="1" noChangeArrowheads="1"/>
          </p:cNvPicPr>
          <p:nvPr/>
        </p:nvPicPr>
        <p:blipFill>
          <a:blip r:embed="rId3" cstate="print"/>
          <a:srcRect/>
          <a:stretch>
            <a:fillRect/>
          </a:stretch>
        </p:blipFill>
        <p:spPr bwMode="auto">
          <a:xfrm>
            <a:off x="8097158" y="32420"/>
            <a:ext cx="1047750" cy="876300"/>
          </a:xfrm>
          <a:prstGeom prst="rect">
            <a:avLst/>
          </a:prstGeom>
          <a:noFill/>
        </p:spPr>
      </p:pic>
      <p:pic>
        <p:nvPicPr>
          <p:cNvPr id="1026" name="Picture 2" descr="This graph, based on the comparison of atmospheric samples contained in ice cores and more recent direct  measurements, provides evidence that atmospheric CO2 has increased  since the Industrial Revolution.  (Source: [[LINK||http://www.ncdc.noaa.gov/paleo/icecore/||NOA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679" y="1412776"/>
            <a:ext cx="5590441" cy="3456384"/>
          </a:xfrm>
          <a:prstGeom prst="rect">
            <a:avLst/>
          </a:prstGeom>
          <a:noFill/>
          <a:extLst>
            <a:ext uri="{909E8E84-426E-40DD-AFC4-6F175D3DCCD1}">
              <a14:hiddenFill xmlns:a14="http://schemas.microsoft.com/office/drawing/2010/main">
                <a:solidFill>
                  <a:srgbClr val="FFFFFF"/>
                </a:solidFill>
              </a14:hiddenFill>
            </a:ext>
          </a:extLst>
        </p:spPr>
      </p:pic>
      <p:pic>
        <p:nvPicPr>
          <p:cNvPr id="325634" name="Picture 2" descr="https://pbs.twimg.com/media/B2Rxk-jCIAAunTj.jpg:larg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08104" y="1412776"/>
            <a:ext cx="3528392" cy="3528392"/>
          </a:xfrm>
          <a:prstGeom prst="rect">
            <a:avLst/>
          </a:prstGeom>
          <a:noFill/>
          <a:extLst>
            <a:ext uri="{909E8E84-426E-40DD-AFC4-6F175D3DCCD1}">
              <a14:hiddenFill xmlns:a14="http://schemas.microsoft.com/office/drawing/2010/main">
                <a:solidFill>
                  <a:srgbClr val="FFFFFF"/>
                </a:solidFill>
              </a14:hiddenFill>
            </a:ext>
          </a:extLst>
        </p:spPr>
      </p:pic>
      <p:sp>
        <p:nvSpPr>
          <p:cNvPr id="5" name="Rettangolo 4"/>
          <p:cNvSpPr/>
          <p:nvPr/>
        </p:nvSpPr>
        <p:spPr>
          <a:xfrm>
            <a:off x="5652120" y="908720"/>
            <a:ext cx="1872208" cy="3600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32973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496" y="1412776"/>
            <a:ext cx="5590441" cy="34563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3184715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2"/>
          <p:cNvSpPr/>
          <p:nvPr/>
        </p:nvSpPr>
        <p:spPr>
          <a:xfrm>
            <a:off x="0" y="5356373"/>
            <a:ext cx="8964488" cy="1384995"/>
          </a:xfrm>
          <a:prstGeom prst="rect">
            <a:avLst/>
          </a:prstGeom>
        </p:spPr>
        <p:txBody>
          <a:bodyPr wrap="square">
            <a:spAutoFit/>
          </a:bodyPr>
          <a:lstStyle/>
          <a:p>
            <a:r>
              <a:rPr lang="en-US" sz="2400" dirty="0" smtClean="0">
                <a:solidFill>
                  <a:prstClr val="black"/>
                </a:solidFill>
                <a:latin typeface="Comic Sans MS" panose="030F0702030302020204" pitchFamily="66" charset="0"/>
              </a:rPr>
              <a:t> </a:t>
            </a:r>
            <a:r>
              <a:rPr lang="en-US" sz="2000" dirty="0" smtClean="0">
                <a:solidFill>
                  <a:prstClr val="black"/>
                </a:solidFill>
                <a:latin typeface="Comic Sans MS" panose="030F0702030302020204" pitchFamily="66" charset="0"/>
              </a:rPr>
              <a:t>I </a:t>
            </a:r>
            <a:r>
              <a:rPr lang="en-US" sz="2000" dirty="0" err="1" smtClean="0">
                <a:solidFill>
                  <a:prstClr val="black"/>
                </a:solidFill>
                <a:latin typeface="Comic Sans MS" panose="030F0702030302020204" pitchFamily="66" charset="0"/>
              </a:rPr>
              <a:t>paleontologi</a:t>
            </a:r>
            <a:r>
              <a:rPr lang="en-US" sz="2000" dirty="0" smtClean="0">
                <a:solidFill>
                  <a:prstClr val="black"/>
                </a:solidFill>
                <a:latin typeface="Comic Sans MS" panose="030F0702030302020204" pitchFamily="66" charset="0"/>
              </a:rPr>
              <a:t> </a:t>
            </a:r>
            <a:r>
              <a:rPr lang="en-US" sz="2000" dirty="0" err="1" smtClean="0">
                <a:solidFill>
                  <a:prstClr val="black"/>
                </a:solidFill>
                <a:latin typeface="Comic Sans MS" panose="030F0702030302020204" pitchFamily="66" charset="0"/>
              </a:rPr>
              <a:t>usano</a:t>
            </a:r>
            <a:r>
              <a:rPr lang="en-US" sz="2000" dirty="0" smtClean="0">
                <a:solidFill>
                  <a:prstClr val="black"/>
                </a:solidFill>
                <a:latin typeface="Comic Sans MS" panose="030F0702030302020204" pitchFamily="66" charset="0"/>
              </a:rPr>
              <a:t> </a:t>
            </a:r>
            <a:r>
              <a:rPr lang="en-US" sz="2000" dirty="0" err="1" smtClean="0">
                <a:solidFill>
                  <a:prstClr val="black"/>
                </a:solidFill>
                <a:latin typeface="Comic Sans MS" panose="030F0702030302020204" pitchFamily="66" charset="0"/>
              </a:rPr>
              <a:t>i</a:t>
            </a:r>
            <a:r>
              <a:rPr lang="en-US" sz="2000" dirty="0" smtClean="0">
                <a:solidFill>
                  <a:prstClr val="black"/>
                </a:solidFill>
                <a:latin typeface="Comic Sans MS" panose="030F0702030302020204" pitchFamily="66" charset="0"/>
              </a:rPr>
              <a:t> </a:t>
            </a:r>
            <a:r>
              <a:rPr lang="en-US" sz="2000" dirty="0" err="1" smtClean="0">
                <a:solidFill>
                  <a:prstClr val="black"/>
                </a:solidFill>
                <a:latin typeface="Comic Sans MS" panose="030F0702030302020204" pitchFamily="66" charset="0"/>
              </a:rPr>
              <a:t>rapporti</a:t>
            </a:r>
            <a:r>
              <a:rPr lang="en-US" sz="2000" dirty="0" smtClean="0">
                <a:solidFill>
                  <a:prstClr val="black"/>
                </a:solidFill>
                <a:latin typeface="Comic Sans MS" panose="030F0702030302020204" pitchFamily="66" charset="0"/>
              </a:rPr>
              <a:t> </a:t>
            </a:r>
            <a:r>
              <a:rPr lang="en-US" sz="2000" dirty="0" err="1" smtClean="0">
                <a:solidFill>
                  <a:prstClr val="black"/>
                </a:solidFill>
                <a:latin typeface="Comic Sans MS" panose="030F0702030302020204" pitchFamily="66" charset="0"/>
              </a:rPr>
              <a:t>dell’ossigeno</a:t>
            </a:r>
            <a:r>
              <a:rPr lang="en-US" sz="2000" dirty="0" smtClean="0">
                <a:solidFill>
                  <a:prstClr val="black"/>
                </a:solidFill>
                <a:latin typeface="Comic Sans MS" panose="030F0702030302020204" pitchFamily="66" charset="0"/>
              </a:rPr>
              <a:t> </a:t>
            </a:r>
            <a:r>
              <a:rPr lang="en-US" sz="2000" dirty="0" err="1" smtClean="0">
                <a:solidFill>
                  <a:prstClr val="black"/>
                </a:solidFill>
                <a:latin typeface="Comic Sans MS" panose="030F0702030302020204" pitchFamily="66" charset="0"/>
              </a:rPr>
              <a:t>dell’acqua</a:t>
            </a:r>
            <a:r>
              <a:rPr lang="en-US" sz="2000" dirty="0" smtClean="0">
                <a:solidFill>
                  <a:prstClr val="black"/>
                </a:solidFill>
                <a:latin typeface="Comic Sans MS" panose="030F0702030302020204" pitchFamily="66" charset="0"/>
              </a:rPr>
              <a:t> </a:t>
            </a:r>
            <a:r>
              <a:rPr lang="en-US" sz="2000" dirty="0" err="1" smtClean="0">
                <a:solidFill>
                  <a:prstClr val="black"/>
                </a:solidFill>
                <a:latin typeface="Comic Sans MS" panose="030F0702030302020204" pitchFamily="66" charset="0"/>
              </a:rPr>
              <a:t>intrappolata</a:t>
            </a:r>
            <a:r>
              <a:rPr lang="en-US" sz="2000" dirty="0" smtClean="0">
                <a:solidFill>
                  <a:prstClr val="black"/>
                </a:solidFill>
                <a:latin typeface="Comic Sans MS" panose="030F0702030302020204" pitchFamily="66" charset="0"/>
              </a:rPr>
              <a:t> </a:t>
            </a:r>
            <a:r>
              <a:rPr lang="en-US" sz="2000" dirty="0" err="1" smtClean="0">
                <a:solidFill>
                  <a:prstClr val="black"/>
                </a:solidFill>
                <a:latin typeface="Comic Sans MS" panose="030F0702030302020204" pitchFamily="66" charset="0"/>
              </a:rPr>
              <a:t>dai</a:t>
            </a:r>
            <a:r>
              <a:rPr lang="en-US" sz="2000" dirty="0" smtClean="0">
                <a:solidFill>
                  <a:prstClr val="black"/>
                </a:solidFill>
                <a:latin typeface="Comic Sans MS" panose="030F0702030302020204" pitchFamily="66" charset="0"/>
              </a:rPr>
              <a:t> </a:t>
            </a:r>
            <a:r>
              <a:rPr lang="en-US" sz="2000" dirty="0" err="1" smtClean="0">
                <a:solidFill>
                  <a:prstClr val="black"/>
                </a:solidFill>
                <a:latin typeface="Comic Sans MS" panose="030F0702030302020204" pitchFamily="66" charset="0"/>
              </a:rPr>
              <a:t>ghiacci</a:t>
            </a:r>
            <a:r>
              <a:rPr lang="en-US" sz="2000" dirty="0" smtClean="0">
                <a:solidFill>
                  <a:prstClr val="black"/>
                </a:solidFill>
                <a:latin typeface="Comic Sans MS" panose="030F0702030302020204" pitchFamily="66" charset="0"/>
              </a:rPr>
              <a:t> per </a:t>
            </a:r>
            <a:r>
              <a:rPr lang="en-US" sz="2000" dirty="0" err="1" smtClean="0">
                <a:solidFill>
                  <a:prstClr val="black"/>
                </a:solidFill>
                <a:latin typeface="Comic Sans MS" panose="030F0702030302020204" pitchFamily="66" charset="0"/>
              </a:rPr>
              <a:t>misurare</a:t>
            </a:r>
            <a:r>
              <a:rPr lang="en-US" sz="2000" dirty="0" smtClean="0">
                <a:solidFill>
                  <a:prstClr val="black"/>
                </a:solidFill>
                <a:latin typeface="Comic Sans MS" panose="030F0702030302020204" pitchFamily="66" charset="0"/>
              </a:rPr>
              <a:t> le temperature e le </a:t>
            </a:r>
            <a:r>
              <a:rPr lang="en-US" sz="2000" dirty="0" err="1" smtClean="0">
                <a:solidFill>
                  <a:prstClr val="black"/>
                </a:solidFill>
                <a:latin typeface="Comic Sans MS" panose="030F0702030302020204" pitchFamily="66" charset="0"/>
              </a:rPr>
              <a:t>precipitazioni</a:t>
            </a:r>
            <a:r>
              <a:rPr lang="en-US" sz="2000" dirty="0" smtClean="0">
                <a:solidFill>
                  <a:prstClr val="black"/>
                </a:solidFill>
                <a:latin typeface="Comic Sans MS" panose="030F0702030302020204" pitchFamily="66" charset="0"/>
              </a:rPr>
              <a:t>  </a:t>
            </a:r>
            <a:r>
              <a:rPr lang="en-US" sz="2000" dirty="0" err="1" smtClean="0">
                <a:solidFill>
                  <a:prstClr val="black"/>
                </a:solidFill>
                <a:latin typeface="Comic Sans MS" panose="030F0702030302020204" pitchFamily="66" charset="0"/>
              </a:rPr>
              <a:t>passate</a:t>
            </a:r>
            <a:r>
              <a:rPr lang="en-US" sz="2000" dirty="0" smtClean="0">
                <a:solidFill>
                  <a:prstClr val="black"/>
                </a:solidFill>
                <a:latin typeface="Comic Sans MS" panose="030F0702030302020204" pitchFamily="66" charset="0"/>
              </a:rPr>
              <a:t>.</a:t>
            </a:r>
          </a:p>
          <a:p>
            <a:r>
              <a:rPr lang="en-US" sz="2000" dirty="0" err="1" smtClean="0">
                <a:solidFill>
                  <a:prstClr val="black"/>
                </a:solidFill>
                <a:latin typeface="Comic Sans MS" panose="030F0702030302020204" pitchFamily="66" charset="0"/>
              </a:rPr>
              <a:t>Nei</a:t>
            </a:r>
            <a:r>
              <a:rPr lang="en-US" sz="2000" dirty="0" smtClean="0">
                <a:solidFill>
                  <a:prstClr val="black"/>
                </a:solidFill>
                <a:latin typeface="Comic Sans MS" panose="030F0702030302020204" pitchFamily="66" charset="0"/>
              </a:rPr>
              <a:t> </a:t>
            </a:r>
            <a:r>
              <a:rPr lang="en-US" sz="2000" dirty="0" err="1" smtClean="0">
                <a:solidFill>
                  <a:prstClr val="black"/>
                </a:solidFill>
                <a:latin typeface="Comic Sans MS" panose="030F0702030302020204" pitchFamily="66" charset="0"/>
              </a:rPr>
              <a:t>ghiacci</a:t>
            </a:r>
            <a:r>
              <a:rPr lang="en-US" sz="2000" dirty="0" smtClean="0">
                <a:solidFill>
                  <a:prstClr val="black"/>
                </a:solidFill>
                <a:latin typeface="Comic Sans MS" panose="030F0702030302020204" pitchFamily="66" charset="0"/>
              </a:rPr>
              <a:t> </a:t>
            </a:r>
            <a:r>
              <a:rPr lang="en-US" sz="2000" dirty="0" err="1" smtClean="0">
                <a:solidFill>
                  <a:prstClr val="black"/>
                </a:solidFill>
                <a:latin typeface="Comic Sans MS" panose="030F0702030302020204" pitchFamily="66" charset="0"/>
              </a:rPr>
              <a:t>polari</a:t>
            </a:r>
            <a:r>
              <a:rPr lang="en-US" sz="2000" dirty="0" smtClean="0">
                <a:solidFill>
                  <a:prstClr val="black"/>
                </a:solidFill>
                <a:latin typeface="Comic Sans MS" panose="030F0702030302020204" pitchFamily="66" charset="0"/>
              </a:rPr>
              <a:t>,  la </a:t>
            </a:r>
            <a:r>
              <a:rPr lang="en-US" sz="2000" dirty="0" err="1" smtClean="0">
                <a:solidFill>
                  <a:prstClr val="black"/>
                </a:solidFill>
                <a:latin typeface="Comic Sans MS" panose="030F0702030302020204" pitchFamily="66" charset="0"/>
              </a:rPr>
              <a:t>misura</a:t>
            </a:r>
            <a:r>
              <a:rPr lang="en-US" sz="2000" dirty="0" smtClean="0">
                <a:solidFill>
                  <a:prstClr val="black"/>
                </a:solidFill>
                <a:latin typeface="Comic Sans MS" panose="030F0702030302020204" pitchFamily="66" charset="0"/>
              </a:rPr>
              <a:t> è </a:t>
            </a:r>
            <a:r>
              <a:rPr lang="en-US" sz="2000" dirty="0" err="1" smtClean="0">
                <a:solidFill>
                  <a:prstClr val="black"/>
                </a:solidFill>
                <a:latin typeface="Comic Sans MS" panose="030F0702030302020204" pitchFamily="66" charset="0"/>
              </a:rPr>
              <a:t>relativamente</a:t>
            </a:r>
            <a:r>
              <a:rPr lang="en-US" sz="2000" dirty="0" smtClean="0">
                <a:solidFill>
                  <a:prstClr val="black"/>
                </a:solidFill>
                <a:latin typeface="Comic Sans MS" panose="030F0702030302020204" pitchFamily="66" charset="0"/>
              </a:rPr>
              <a:t> </a:t>
            </a:r>
            <a:r>
              <a:rPr lang="en-US" sz="2000" dirty="0" err="1" smtClean="0">
                <a:solidFill>
                  <a:prstClr val="black"/>
                </a:solidFill>
                <a:latin typeface="Comic Sans MS" panose="030F0702030302020204" pitchFamily="66" charset="0"/>
              </a:rPr>
              <a:t>semplice</a:t>
            </a:r>
            <a:r>
              <a:rPr lang="en-US" sz="2000" dirty="0" smtClean="0">
                <a:solidFill>
                  <a:prstClr val="black"/>
                </a:solidFill>
                <a:latin typeface="Comic Sans MS" panose="030F0702030302020204" pitchFamily="66" charset="0"/>
              </a:rPr>
              <a:t>:  </a:t>
            </a:r>
            <a:r>
              <a:rPr lang="en-US" sz="2000" dirty="0" err="1" smtClean="0">
                <a:solidFill>
                  <a:prstClr val="black"/>
                </a:solidFill>
                <a:latin typeface="Comic Sans MS" panose="030F0702030302020204" pitchFamily="66" charset="0"/>
              </a:rPr>
              <a:t>meno</a:t>
            </a:r>
            <a:r>
              <a:rPr lang="en-US" sz="2000" dirty="0" smtClean="0">
                <a:solidFill>
                  <a:prstClr val="black"/>
                </a:solidFill>
                <a:latin typeface="Comic Sans MS" panose="030F0702030302020204" pitchFamily="66" charset="0"/>
              </a:rPr>
              <a:t> </a:t>
            </a:r>
            <a:r>
              <a:rPr lang="en-US" sz="2000" dirty="0" err="1" smtClean="0">
                <a:solidFill>
                  <a:prstClr val="black"/>
                </a:solidFill>
                <a:latin typeface="Comic Sans MS" panose="030F0702030302020204" pitchFamily="66" charset="0"/>
              </a:rPr>
              <a:t>ossigeno</a:t>
            </a:r>
            <a:r>
              <a:rPr lang="en-US" sz="2000" dirty="0" smtClean="0">
                <a:solidFill>
                  <a:prstClr val="black"/>
                </a:solidFill>
                <a:latin typeface="Comic Sans MS" panose="030F0702030302020204" pitchFamily="66" charset="0"/>
              </a:rPr>
              <a:t> </a:t>
            </a:r>
            <a:r>
              <a:rPr lang="en-US" sz="2000" dirty="0" err="1" smtClean="0">
                <a:solidFill>
                  <a:prstClr val="black"/>
                </a:solidFill>
                <a:latin typeface="Comic Sans MS" panose="030F0702030302020204" pitchFamily="66" charset="0"/>
              </a:rPr>
              <a:t>pesante</a:t>
            </a:r>
            <a:r>
              <a:rPr lang="en-US" sz="2000" dirty="0" smtClean="0">
                <a:solidFill>
                  <a:prstClr val="black"/>
                </a:solidFill>
                <a:latin typeface="Comic Sans MS" panose="030F0702030302020204" pitchFamily="66" charset="0"/>
              </a:rPr>
              <a:t> </a:t>
            </a:r>
            <a:r>
              <a:rPr lang="en-US" sz="2000" dirty="0" err="1" smtClean="0">
                <a:solidFill>
                  <a:prstClr val="black"/>
                </a:solidFill>
                <a:latin typeface="Comic Sans MS" panose="030F0702030302020204" pitchFamily="66" charset="0"/>
              </a:rPr>
              <a:t>nel</a:t>
            </a:r>
            <a:r>
              <a:rPr lang="en-US" sz="2000" dirty="0" smtClean="0">
                <a:solidFill>
                  <a:prstClr val="black"/>
                </a:solidFill>
                <a:latin typeface="Comic Sans MS" panose="030F0702030302020204" pitchFamily="66" charset="0"/>
              </a:rPr>
              <a:t> </a:t>
            </a:r>
            <a:r>
              <a:rPr lang="en-US" sz="2000" dirty="0" err="1" smtClean="0">
                <a:solidFill>
                  <a:prstClr val="black"/>
                </a:solidFill>
                <a:latin typeface="Comic Sans MS" panose="030F0702030302020204" pitchFamily="66" charset="0"/>
              </a:rPr>
              <a:t>ghiaccio</a:t>
            </a:r>
            <a:r>
              <a:rPr lang="en-US" sz="2000" dirty="0" smtClean="0">
                <a:solidFill>
                  <a:prstClr val="black"/>
                </a:solidFill>
                <a:latin typeface="Comic Sans MS" panose="030F0702030302020204" pitchFamily="66" charset="0"/>
              </a:rPr>
              <a:t>  </a:t>
            </a:r>
            <a:r>
              <a:rPr lang="en-US" sz="2000" dirty="0" err="1" smtClean="0">
                <a:solidFill>
                  <a:prstClr val="black"/>
                </a:solidFill>
                <a:latin typeface="Comic Sans MS" panose="030F0702030302020204" pitchFamily="66" charset="0"/>
              </a:rPr>
              <a:t>significa</a:t>
            </a:r>
            <a:r>
              <a:rPr lang="en-US" sz="2000" dirty="0" smtClean="0">
                <a:solidFill>
                  <a:prstClr val="black"/>
                </a:solidFill>
                <a:latin typeface="Comic Sans MS" panose="030F0702030302020204" pitchFamily="66" charset="0"/>
              </a:rPr>
              <a:t> </a:t>
            </a:r>
            <a:r>
              <a:rPr lang="en-US" sz="2000" dirty="0" err="1" smtClean="0">
                <a:solidFill>
                  <a:prstClr val="black"/>
                </a:solidFill>
                <a:latin typeface="Comic Sans MS" panose="030F0702030302020204" pitchFamily="66" charset="0"/>
              </a:rPr>
              <a:t>che</a:t>
            </a:r>
            <a:r>
              <a:rPr lang="en-US" sz="2000" dirty="0" smtClean="0">
                <a:solidFill>
                  <a:prstClr val="black"/>
                </a:solidFill>
                <a:latin typeface="Comic Sans MS" panose="030F0702030302020204" pitchFamily="66" charset="0"/>
              </a:rPr>
              <a:t> le temperature </a:t>
            </a:r>
            <a:r>
              <a:rPr lang="en-US" sz="2000" dirty="0" err="1" smtClean="0">
                <a:solidFill>
                  <a:prstClr val="black"/>
                </a:solidFill>
                <a:latin typeface="Comic Sans MS" panose="030F0702030302020204" pitchFamily="66" charset="0"/>
              </a:rPr>
              <a:t>erano</a:t>
            </a:r>
            <a:r>
              <a:rPr lang="en-US" sz="2000" dirty="0" smtClean="0">
                <a:solidFill>
                  <a:prstClr val="black"/>
                </a:solidFill>
                <a:latin typeface="Comic Sans MS" panose="030F0702030302020204" pitchFamily="66" charset="0"/>
              </a:rPr>
              <a:t> </a:t>
            </a:r>
            <a:r>
              <a:rPr lang="en-US" sz="2000" dirty="0" err="1" smtClean="0">
                <a:solidFill>
                  <a:prstClr val="black"/>
                </a:solidFill>
                <a:latin typeface="Comic Sans MS" panose="030F0702030302020204" pitchFamily="66" charset="0"/>
              </a:rPr>
              <a:t>più</a:t>
            </a:r>
            <a:r>
              <a:rPr lang="en-US" sz="2000" dirty="0" smtClean="0">
                <a:solidFill>
                  <a:prstClr val="black"/>
                </a:solidFill>
                <a:latin typeface="Comic Sans MS" panose="030F0702030302020204" pitchFamily="66" charset="0"/>
              </a:rPr>
              <a:t> </a:t>
            </a:r>
            <a:r>
              <a:rPr lang="en-US" sz="2000" dirty="0" err="1" smtClean="0">
                <a:solidFill>
                  <a:prstClr val="black"/>
                </a:solidFill>
                <a:latin typeface="Comic Sans MS" panose="030F0702030302020204" pitchFamily="66" charset="0"/>
              </a:rPr>
              <a:t>fredde</a:t>
            </a:r>
            <a:r>
              <a:rPr lang="en-US" sz="2000" dirty="0" smtClean="0">
                <a:solidFill>
                  <a:prstClr val="black"/>
                </a:solidFill>
                <a:latin typeface="Comic Sans MS" panose="030F0702030302020204" pitchFamily="66" charset="0"/>
              </a:rPr>
              <a:t>. </a:t>
            </a:r>
            <a:r>
              <a:rPr lang="en-US" sz="2000" dirty="0">
                <a:solidFill>
                  <a:prstClr val="black"/>
                </a:solidFill>
                <a:latin typeface="Comic Sans MS" panose="030F0702030302020204" pitchFamily="66" charset="0"/>
              </a:rPr>
              <a:t> </a:t>
            </a:r>
          </a:p>
        </p:txBody>
      </p:sp>
      <p:pic>
        <p:nvPicPr>
          <p:cNvPr id="4098" name="Picture 2"/>
          <p:cNvPicPr>
            <a:picLocks noChangeAspect="1" noChangeArrowheads="1"/>
          </p:cNvPicPr>
          <p:nvPr/>
        </p:nvPicPr>
        <p:blipFill>
          <a:blip r:embed="rId2" cstate="print"/>
          <a:srcRect/>
          <a:stretch>
            <a:fillRect/>
          </a:stretch>
        </p:blipFill>
        <p:spPr bwMode="auto">
          <a:xfrm>
            <a:off x="755575" y="1052737"/>
            <a:ext cx="7951805" cy="4320480"/>
          </a:xfrm>
          <a:prstGeom prst="rect">
            <a:avLst/>
          </a:prstGeom>
          <a:noFill/>
          <a:ln w="9525">
            <a:noFill/>
            <a:miter lim="800000"/>
            <a:headEnd/>
            <a:tailEnd/>
          </a:ln>
        </p:spPr>
      </p:pic>
      <p:sp>
        <p:nvSpPr>
          <p:cNvPr id="6" name="Rettangolo 5"/>
          <p:cNvSpPr/>
          <p:nvPr/>
        </p:nvSpPr>
        <p:spPr>
          <a:xfrm>
            <a:off x="0" y="683404"/>
            <a:ext cx="9144000" cy="369332"/>
          </a:xfrm>
          <a:prstGeom prst="rect">
            <a:avLst/>
          </a:prstGeom>
        </p:spPr>
        <p:txBody>
          <a:bodyPr wrap="square">
            <a:spAutoFit/>
          </a:bodyPr>
          <a:lstStyle/>
          <a:p>
            <a:r>
              <a:rPr lang="en-US" dirty="0" smtClean="0">
                <a:solidFill>
                  <a:prstClr val="black"/>
                </a:solidFill>
              </a:rPr>
              <a:t>http://earthobservatory.nasa.gov/Features/Paleoclimatology</a:t>
            </a:r>
            <a:endParaRPr lang="en-US" dirty="0">
              <a:solidFill>
                <a:prstClr val="black"/>
              </a:solidFill>
            </a:endParaRPr>
          </a:p>
        </p:txBody>
      </p:sp>
      <p:sp>
        <p:nvSpPr>
          <p:cNvPr id="5" name="Segnaposto numero diapositiva 4"/>
          <p:cNvSpPr>
            <a:spLocks noGrp="1"/>
          </p:cNvSpPr>
          <p:nvPr>
            <p:ph type="sldNum" sz="quarter" idx="12"/>
          </p:nvPr>
        </p:nvSpPr>
        <p:spPr/>
        <p:txBody>
          <a:bodyPr/>
          <a:lstStyle/>
          <a:p>
            <a:fld id="{B007B441-5312-499D-93C3-6E37886527FA}" type="slidenum">
              <a:rPr lang="it-IT" smtClean="0">
                <a:solidFill>
                  <a:prstClr val="black">
                    <a:tint val="75000"/>
                  </a:prstClr>
                </a:solidFill>
              </a:rPr>
              <a:pPr/>
              <a:t>39</a:t>
            </a:fld>
            <a:endParaRPr lang="it-IT">
              <a:solidFill>
                <a:prstClr val="black">
                  <a:tint val="75000"/>
                </a:prstClr>
              </a:solidFill>
            </a:endParaRPr>
          </a:p>
        </p:txBody>
      </p:sp>
      <p:sp>
        <p:nvSpPr>
          <p:cNvPr id="7" name="Titolo 1"/>
          <p:cNvSpPr>
            <a:spLocks noGrp="1"/>
          </p:cNvSpPr>
          <p:nvPr>
            <p:ph type="title"/>
          </p:nvPr>
        </p:nvSpPr>
        <p:spPr>
          <a:xfrm>
            <a:off x="457200" y="44624"/>
            <a:ext cx="8229600" cy="638944"/>
          </a:xfrm>
        </p:spPr>
        <p:txBody>
          <a:bodyPr>
            <a:normAutofit fontScale="90000"/>
          </a:bodyPr>
          <a:lstStyle/>
          <a:p>
            <a:r>
              <a:rPr lang="it-IT" b="1" dirty="0" smtClean="0">
                <a:solidFill>
                  <a:srgbClr val="FF0000"/>
                </a:solidFill>
                <a:latin typeface="Comic Sans MS" pitchFamily="66" charset="0"/>
              </a:rPr>
              <a:t>Le temperature</a:t>
            </a:r>
            <a:endParaRPr lang="en-US" b="1" dirty="0">
              <a:solidFill>
                <a:srgbClr val="FF0000"/>
              </a:solidFill>
              <a:latin typeface="Comic Sans MS" pitchFamily="66" charset="0"/>
            </a:endParaRPr>
          </a:p>
        </p:txBody>
      </p:sp>
    </p:spTree>
    <p:extLst>
      <p:ext uri="{BB962C8B-B14F-4D97-AF65-F5344CB8AC3E}">
        <p14:creationId xmlns:p14="http://schemas.microsoft.com/office/powerpoint/2010/main" val="224516197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563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7624" y="800100"/>
            <a:ext cx="1733550" cy="2628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Rettangolo 9"/>
          <p:cNvSpPr/>
          <p:nvPr/>
        </p:nvSpPr>
        <p:spPr>
          <a:xfrm>
            <a:off x="611560" y="2636912"/>
            <a:ext cx="2656114" cy="1196312"/>
          </a:xfrm>
          <a:prstGeom prst="rect">
            <a:avLst/>
          </a:prstGeom>
          <a:gradFill flip="none" rotWithShape="1">
            <a:gsLst>
              <a:gs pos="0">
                <a:schemeClr val="tx2">
                  <a:lumMod val="20000"/>
                  <a:lumOff val="80000"/>
                  <a:shade val="30000"/>
                  <a:satMod val="115000"/>
                </a:schemeClr>
              </a:gs>
              <a:gs pos="50000">
                <a:schemeClr val="tx2">
                  <a:lumMod val="20000"/>
                  <a:lumOff val="80000"/>
                  <a:shade val="67500"/>
                  <a:satMod val="115000"/>
                </a:schemeClr>
              </a:gs>
              <a:gs pos="100000">
                <a:schemeClr val="tx2">
                  <a:lumMod val="20000"/>
                  <a:lumOff val="80000"/>
                  <a:shade val="100000"/>
                  <a:satMod val="11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 name="Titolo 1"/>
          <p:cNvSpPr>
            <a:spLocks noGrp="1"/>
          </p:cNvSpPr>
          <p:nvPr>
            <p:ph type="title"/>
          </p:nvPr>
        </p:nvSpPr>
        <p:spPr>
          <a:xfrm>
            <a:off x="457200" y="274638"/>
            <a:ext cx="8229600" cy="850106"/>
          </a:xfrm>
        </p:spPr>
        <p:txBody>
          <a:bodyPr>
            <a:normAutofit/>
          </a:bodyPr>
          <a:lstStyle/>
          <a:p>
            <a:r>
              <a:rPr lang="it-IT" sz="4000" b="1" dirty="0" smtClean="0">
                <a:solidFill>
                  <a:srgbClr val="FF0000"/>
                </a:solidFill>
                <a:effectLst>
                  <a:outerShdw blurRad="38100" dist="38100" dir="2700000" algn="tl">
                    <a:srgbClr val="000000">
                      <a:alpha val="43137"/>
                    </a:srgbClr>
                  </a:outerShdw>
                </a:effectLst>
                <a:latin typeface="Comic Sans MS" panose="030F0702030302020204" pitchFamily="66" charset="0"/>
              </a:rPr>
              <a:t>kW e kWh</a:t>
            </a:r>
            <a:endParaRPr lang="it-IT" sz="4000" b="1" dirty="0">
              <a:solidFill>
                <a:srgbClr val="FF0000"/>
              </a:solidFill>
              <a:effectLst>
                <a:outerShdw blurRad="38100" dist="38100" dir="2700000" algn="tl">
                  <a:srgbClr val="000000">
                    <a:alpha val="43137"/>
                  </a:srgbClr>
                </a:outerShdw>
              </a:effectLst>
              <a:latin typeface="Comic Sans MS" panose="030F0702030302020204" pitchFamily="66" charset="0"/>
            </a:endParaRPr>
          </a:p>
        </p:txBody>
      </p:sp>
      <p:sp>
        <p:nvSpPr>
          <p:cNvPr id="4" name="Segnaposto numero diapositiva 3"/>
          <p:cNvSpPr>
            <a:spLocks noGrp="1"/>
          </p:cNvSpPr>
          <p:nvPr>
            <p:ph type="sldNum" sz="quarter" idx="12"/>
          </p:nvPr>
        </p:nvSpPr>
        <p:spPr/>
        <p:txBody>
          <a:bodyPr/>
          <a:lstStyle/>
          <a:p>
            <a:fld id="{B007B441-5312-499D-93C3-6E37886527FA}" type="slidenum">
              <a:rPr lang="it-IT" smtClean="0"/>
              <a:pPr/>
              <a:t>4</a:t>
            </a:fld>
            <a:endParaRPr lang="it-IT"/>
          </a:p>
        </p:txBody>
      </p:sp>
      <p:sp>
        <p:nvSpPr>
          <p:cNvPr id="5" name="AutoShape 2" descr="data:image/jpeg;base64,/9j/4AAQSkZJRgABAQAAAQABAAD/2wCEAAkGBw0MDQ0NDQwNDQwNDA0NDQwNDQ8MDQ0NFBEWFxYRFBQYHCggGBolHBQUIjEiJSkrLi4uGCA2ODUsNygwLisBCgoKDg0OFBAQFCwcHBwsLCwsLCwsLCwsLCwsLCwsLCwsLCwsLC0sLCwsLCwsLCwsLCwsLCwsLCwsLCwsLCssLP/AABEIAPwAyAMBIgACEQEDEQH/xAAcAAEBAAIDAQEAAAAAAAAAAAAAAQQFAgYHAwj/xAA5EAACAgIAAwUFBgQGAwAAAAAAAQIDBBEFEiEGBxMxQVFhcYGhFCIjMpGxcqLB0RVigpKywhYkRP/EABcBAQEBAQAAAAAAAAAAAAAAAAABAgP/xAAcEQEBAAIDAQEAAAAAAAAAAAAAAREhAjFBEmH/2gAMAwEAAhEDEQA/APYy6IihgGgAGhoABoaAAaAAAAAAAAJooA+d1sa4802oraW36tvSR1qfb7hkZSjKy2Li2n+FzLafubNl2q4IuJ4dmK7ZUuTjKNkVzcsovpuO1te46pgd12JWm7I48rH6qjxIR/hjNv8AuamMbamPW7j294Q//r1/FTcv+p1ztl3kQx7YUYkpOueJPIlkwhzS20/DjFSWl1XVtPzRvMTsBhVLT6rX5a8fGpX0hv6nR+8vgNHBLsPimKpTTv8ACniWycqZpQb6vz09eXl0LMZXXjn2a7ysmFlFmbK27DulKqcpV1xlVJJtWRlFLm8mnH2dd9NHaMrvX4PX0U7Zv2JVR/eezQ8Lw6uLZHB8e9OumPDP8RjGl8nNOLri62/Pl1Z5rT6HcpdhOGt7UMiH8GVcvo2Lhbh1a/vlxN6pxJTfpz3uP0jXI7f2Q7TLikL1LHljX48q1ZVJyf3bItwkuaMX10/T0Mb/AMEwlpwtzYNNNNZMn+6N1wjhFWH4rhKc7L5xnbbbJSnNxjyxXRLol5L4mbhLjDPZSMpGURSIoQAAAAAAAAAAAAAAAFACAUgAA8379anLhmPpNtZ0NJJt9a5na+2naH/CcGeWqvGmpwrhW5ckXKT85PT0jy27vcushZ4+HHnSUsdUWSrjG1S2nNy23Hp5JG+M9WRt+wVijlcBcmo74FlVS20uVqVOk/Y+h6weT8O7NYuVzZEZysWXHxpc2nXJyfNtdNrzft+Zx7s+0+c+J2cKvsd2PGGTyc25yplVLpyza3KDXt93kOU9Wx60UgMMjAYAIpxRQKAAgAAAAAAAAAQKoAAEAAAmzRcU7YcMw2425lbsXnVVu+xfFQ3r56Bhs+J4dGTTZVk1V3USjuddiUoNLr138D8v8eVNHEMlU7ePG+cYwiuX8Pf5Pgey8U7yaLPwaY10ws+5LJzZJQqi+jk6475tezZ4dxvw1k3qu95EPGm45DjyeKm983L6bOvGYm16el9guHPO4bJxybVGNk6lXOU9QS1pJKWtaaN13K2QVnFsdpq+m6mMvEfNY0nZCT3563Ffr7zVdyk//TyYv8v2pr9a4Gn4tXmcO43fkxslgWWX2SrvUXZTdTJr0X5k0uq80/T1F3prt78U8lxO8viNScbsfCy9eVtdtmK5L2uDizPw+8bKvdinTgYUYQlN23ZU5pcq6xX3V972efwMfFT5r0GjiONbOVdWRTZZBNzrhbCc4pPT2k+nUHgvZ7huTZmy4jw+ydeNXdOUr51xlGuEvvTjJOW7OVP0T6pAvwYfoNFOMTkYZAAAAAAAAAAAAAAAADF4nn1YlFmRdJRqqg5yb9iMo8p79ONSqpx8GDa8fmut16wi0oxfxb+heMzSOpcc7z8vKy1Yq4/Y4c0Y4NkpeFan63KLXM/Lp5fE6dn8VvyJyluNSk21VjxVFUfcoxN93bdn6+JZs3eubHxoRsnD0nKTajF+77sm/gdyysLLz8yyjgdGNjV4cIvItmo1QslP8kdRj56i38Dq08fctvrLb+O2coQT+Xn7D1Di+HxujrmcHrylDerIV/atr3csZa+Z1TM4tjQl+LwWivy2pUql/wDFaGjD0HuywXj4EG1qVttlsvem9R/lijvMoRsg4WQjZB+cJxU4v4p9Dy3hPeTj65fslvMvywpUZ/ouhu6u1/E8rphcEypb8pXRcEv16fUlXDst3ZbhlnSWDR/pi6/+LR1Ltz2GxZ4j/wAPxK4ZavrnHVjjzRe1JfeevYbWjhHajL62XYuBB+/xLF8kn+5x4j3YZ2VHdvaC+VmvJ0NV+e+ijNMmf1GP3WWRlwmmOtckr1Yn/mk5bfxjJP5g0cOznHsG+7h2F47x5SjX9p+zwrps3Bc1il15Y9WvPekCj3KJSRKcmQAAAAAAAAAAAAAAAEPz7305XicXnHfSmiqte59W/wBz9BnkPeZ2LryuJYzpunXkcQs5JO372PFqL15Lmi3yv29X6GuNWNd3QV+HhZ92vOxRT/hr3/2Z3Tuqq/B4jb628RnFv2+HVCP9zXcJ7L5fBuHXY7+z3Rc5Td0bpx/O0kuVw2/Q7b2K4HZwzBjj3ThO923XXTr3yOyyW9LaT6LS+RbdLem9OM4KX5kpfxJP9zmDDL5V0Qj1jXCL9sYRj+x9QAGgUAcWCsAEUiKAAAAAAAAAAAAAAAAAOqdscWVuVwhR0tcQqlKTeukd2aXv/Df6P2nazzjvU4zPBv4e1LlUpK1P156pPev9NrXzRYvHt3DtBFyqrimlGWVjxn168rsS0jbGDxZRcI7ipL7Tjcu9dJePDUuvsM8h4EKAgAUCAACMBlAkSkRQAAAAoAgAAAAAAAAAAM6h2w4JDP4hwxWrdNdeU7PLy56ZrT9HutfU7edK7eRzLsvh2Ng6jdZVm2uxtRjXGt0rbfs/Ea6e1Fi8XaFarJOHJzRjOH3n1XN+bfy6fqZpreCYdmPTCFs/Ete53Wejs0l093TXyNkQoAAgAUCFIAIyhgCIpEUAAUCAoAgAAFIAABQIAUCGPOEHZGek51wlBP1UbHFtfyR/QyDDyL4U2R30d8or57jBfvEDFwOLK7MycXknCWPXVJ88XHmU2+sd+a6eZtjGePFXxu8puqVL98dqS/r+pkgoCgCApABQAIwGAJEpIlAAAAAAAAApAAAAAFIABqeMpO7DUk3WrJyk09fejyuEX7dyS6e42xoe2fiRw3bTy89VlMlGXSM/xIpJv066LFnbOeSr4zdSf4GRGPNrpJxa5uX29G0bBM0/Zqc54itsrdLtsttjS1qVMZSb5H8+b9UbWmLUUn1fqQrmAAikAAFIAIykZQIinGJyAAAAAAAAAAAAAAAAAGo45di2WY+BktP7ZKXJW96tdWp8j16dPno25oeK4Fc+J8MyJ9XXHLhWmtpWOtNSXseuf9QsbOdk/GUdLwnFblvrz9Xr6GWfG1dYe+xf8ZH2CAAAAAAAAIwGUDjE5HFHIAAAAAAAAAAABSACkAAGt47XJ112Q6WVZNEov3SsUJr/AGykbI+WVXzwaXnuMl8YyT/oCOORUpSre2nXYpLT8+jTT+TZ9zHyZpOr2SujH+WX9j7sCgiKAAAAAARlIygRFIigAUgAAAACgQFIABQBAUAQx+I3eFRdYvOFVk1vy2otmSa3tHv7Fk8vmqZPS9UvP6bBHG9PJjh21Sj4X2iq+T3+aHJLSXzaNnowODY0KsXHhFaiqqml56fKm/rsz0FpoFIEAUAQFIAYDAERSIoAFAEBSACkKAIUAQoAAAAQ1XariEcPh+XkSTarom9JbbbWkv1aNsfDNx43VTrkk1OOtNb6+af66BGLhSdGNhxnGSkq8eqSfVxl4env5rXzNgYcZ+Nj1zlrmaqlL2c6a39UzNC0AAQAAAAARgMoERSIoAAACaKAAAAAAAAAAAABAAa3hlbqxWpeankyS3vo7ZuP9DPok5QhJrTcYtxfmm11Rp+F2uWDbN7er83Xo9RyrNL6G8ZVqAAIAAAACCFIygRFIjkVEBSEAFBRAUEEBQBAUgAFIAKvMhj3XRdkaObU5wnPS8+SOk3/ADIqsDgtU/sOmknZ404+zU5ykm/1NwY2VaqoxSXWU41wj7W/RGSCoCgggKCiAACMoYIIi7OCKEchshGByKcNjZRyBxTOWwAICC7BABRsgAJmidfJxqMn1V3DbeT/ACuFtSkl/uizeMwOJ1p2YdnVThk8qaetwnXNSi/c9RfxiixYzrIKTi2k+WXMt+j0+v1OZx31fwX9Sgctk2QEFBABQQAUEYA//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8" name="Figura a mano libera 7"/>
          <p:cNvSpPr/>
          <p:nvPr/>
        </p:nvSpPr>
        <p:spPr>
          <a:xfrm>
            <a:off x="611560" y="2352767"/>
            <a:ext cx="2656114" cy="1480457"/>
          </a:xfrm>
          <a:custGeom>
            <a:avLst/>
            <a:gdLst>
              <a:gd name="connsiteX0" fmla="*/ 14514 w 2656114"/>
              <a:gd name="connsiteY0" fmla="*/ 43543 h 1480457"/>
              <a:gd name="connsiteX1" fmla="*/ 0 w 2656114"/>
              <a:gd name="connsiteY1" fmla="*/ 1451429 h 1480457"/>
              <a:gd name="connsiteX2" fmla="*/ 2641600 w 2656114"/>
              <a:gd name="connsiteY2" fmla="*/ 1480457 h 1480457"/>
              <a:gd name="connsiteX3" fmla="*/ 2656114 w 2656114"/>
              <a:gd name="connsiteY3" fmla="*/ 0 h 1480457"/>
            </a:gdLst>
            <a:ahLst/>
            <a:cxnLst>
              <a:cxn ang="0">
                <a:pos x="connsiteX0" y="connsiteY0"/>
              </a:cxn>
              <a:cxn ang="0">
                <a:pos x="connsiteX1" y="connsiteY1"/>
              </a:cxn>
              <a:cxn ang="0">
                <a:pos x="connsiteX2" y="connsiteY2"/>
              </a:cxn>
              <a:cxn ang="0">
                <a:pos x="connsiteX3" y="connsiteY3"/>
              </a:cxn>
            </a:cxnLst>
            <a:rect l="l" t="t" r="r" b="b"/>
            <a:pathLst>
              <a:path w="2656114" h="1480457">
                <a:moveTo>
                  <a:pt x="14514" y="43543"/>
                </a:moveTo>
                <a:lnTo>
                  <a:pt x="0" y="1451429"/>
                </a:lnTo>
                <a:lnTo>
                  <a:pt x="2641600" y="1480457"/>
                </a:lnTo>
                <a:lnTo>
                  <a:pt x="2656114" y="0"/>
                </a:lnTo>
              </a:path>
            </a:pathLst>
          </a:cu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 name="CasellaDiTesto 10"/>
          <p:cNvSpPr txBox="1"/>
          <p:nvPr/>
        </p:nvSpPr>
        <p:spPr>
          <a:xfrm>
            <a:off x="2900597" y="1196752"/>
            <a:ext cx="5013745" cy="523220"/>
          </a:xfrm>
          <a:prstGeom prst="rect">
            <a:avLst/>
          </a:prstGeom>
          <a:noFill/>
        </p:spPr>
        <p:txBody>
          <a:bodyPr wrap="none" rtlCol="0">
            <a:spAutoFit/>
          </a:bodyPr>
          <a:lstStyle/>
          <a:p>
            <a:r>
              <a:rPr lang="it-IT" sz="2800" dirty="0" smtClean="0"/>
              <a:t>Litri al secondo -&gt; kW  </a:t>
            </a:r>
            <a:r>
              <a:rPr lang="it-IT" sz="2000" dirty="0" smtClean="0"/>
              <a:t> (= </a:t>
            </a:r>
            <a:r>
              <a:rPr lang="it-IT" sz="2400" dirty="0" smtClean="0"/>
              <a:t>1000 J/s)</a:t>
            </a:r>
            <a:endParaRPr lang="it-IT" sz="2400" dirty="0"/>
          </a:p>
        </p:txBody>
      </p:sp>
      <p:sp>
        <p:nvSpPr>
          <p:cNvPr id="14" name="CasellaDiTesto 13"/>
          <p:cNvSpPr txBox="1"/>
          <p:nvPr/>
        </p:nvSpPr>
        <p:spPr>
          <a:xfrm>
            <a:off x="3491880" y="2564904"/>
            <a:ext cx="5526769" cy="1384995"/>
          </a:xfrm>
          <a:prstGeom prst="rect">
            <a:avLst/>
          </a:prstGeom>
          <a:noFill/>
        </p:spPr>
        <p:txBody>
          <a:bodyPr wrap="none" rtlCol="0">
            <a:spAutoFit/>
          </a:bodyPr>
          <a:lstStyle/>
          <a:p>
            <a:r>
              <a:rPr lang="it-IT" sz="2800" dirty="0" smtClean="0"/>
              <a:t>Litri  raccolti -&gt; kWh   </a:t>
            </a:r>
            <a:r>
              <a:rPr lang="it-IT" sz="2400" dirty="0" smtClean="0"/>
              <a:t>(= 3.6 milioni di J)</a:t>
            </a:r>
          </a:p>
          <a:p>
            <a:endParaRPr lang="it-IT" sz="2800" dirty="0"/>
          </a:p>
          <a:p>
            <a:r>
              <a:rPr lang="it-IT" sz="2800" dirty="0" smtClean="0"/>
              <a:t>1 kWh circa 0.2 €</a:t>
            </a:r>
            <a:endParaRPr lang="it-IT" sz="2800" dirty="0"/>
          </a:p>
        </p:txBody>
      </p:sp>
      <p:sp>
        <p:nvSpPr>
          <p:cNvPr id="12" name="CasellaDiTesto 11"/>
          <p:cNvSpPr txBox="1"/>
          <p:nvPr/>
        </p:nvSpPr>
        <p:spPr>
          <a:xfrm>
            <a:off x="827584" y="4275869"/>
            <a:ext cx="7220246" cy="1754326"/>
          </a:xfrm>
          <a:prstGeom prst="rect">
            <a:avLst/>
          </a:prstGeom>
          <a:noFill/>
        </p:spPr>
        <p:txBody>
          <a:bodyPr wrap="none" rtlCol="0">
            <a:spAutoFit/>
          </a:bodyPr>
          <a:lstStyle/>
          <a:p>
            <a:r>
              <a:rPr lang="it-IT" sz="3600" dirty="0" smtClean="0"/>
              <a:t>Quanta acqua?   </a:t>
            </a:r>
          </a:p>
          <a:p>
            <a:r>
              <a:rPr lang="it-IT" sz="3600" dirty="0" smtClean="0"/>
              <a:t>Ad esempio,  </a:t>
            </a:r>
            <a:r>
              <a:rPr lang="it-IT" sz="3600" b="1" dirty="0" smtClean="0">
                <a:solidFill>
                  <a:srgbClr val="FF0000"/>
                </a:solidFill>
              </a:rPr>
              <a:t> 2 </a:t>
            </a:r>
            <a:r>
              <a:rPr lang="it-IT" sz="3600" dirty="0" smtClean="0"/>
              <a:t>kW per</a:t>
            </a:r>
            <a:r>
              <a:rPr lang="it-IT" sz="3600" b="1" dirty="0" smtClean="0">
                <a:solidFill>
                  <a:srgbClr val="FF0000"/>
                </a:solidFill>
              </a:rPr>
              <a:t> 3 </a:t>
            </a:r>
            <a:r>
              <a:rPr lang="it-IT" sz="3600" dirty="0" smtClean="0"/>
              <a:t>ore =</a:t>
            </a:r>
            <a:r>
              <a:rPr lang="it-IT" sz="3600" b="1" dirty="0" smtClean="0">
                <a:solidFill>
                  <a:srgbClr val="FF0000"/>
                </a:solidFill>
                <a:effectLst>
                  <a:outerShdw blurRad="38100" dist="38100" dir="2700000" algn="tl">
                    <a:srgbClr val="000000">
                      <a:alpha val="43137"/>
                    </a:srgbClr>
                  </a:outerShdw>
                </a:effectLst>
              </a:rPr>
              <a:t> 6 </a:t>
            </a:r>
            <a:r>
              <a:rPr lang="it-IT" sz="3600" dirty="0" smtClean="0"/>
              <a:t>kWh</a:t>
            </a:r>
          </a:p>
          <a:p>
            <a:r>
              <a:rPr lang="it-IT" sz="3600" dirty="0"/>
              <a:t> </a:t>
            </a:r>
            <a:r>
              <a:rPr lang="it-IT" sz="3600" dirty="0" smtClean="0"/>
              <a:t>                                                       1.2 €</a:t>
            </a:r>
            <a:endParaRPr lang="it-IT" sz="3600" dirty="0"/>
          </a:p>
        </p:txBody>
      </p:sp>
      <p:pic>
        <p:nvPicPr>
          <p:cNvPr id="13" name="Picture 4" descr="C:\Documents and Settings\Utente\Impostazioni locali\Temporary Internet Files\Content.IE5\B3PLJIVD\MCj02306550000[1].wmf"/>
          <p:cNvPicPr>
            <a:picLocks noChangeAspect="1" noChangeArrowheads="1"/>
          </p:cNvPicPr>
          <p:nvPr/>
        </p:nvPicPr>
        <p:blipFill>
          <a:blip r:embed="rId3" cstate="print"/>
          <a:srcRect/>
          <a:stretch>
            <a:fillRect/>
          </a:stretch>
        </p:blipFill>
        <p:spPr bwMode="auto">
          <a:xfrm>
            <a:off x="3240032" y="5533450"/>
            <a:ext cx="1583024" cy="1135910"/>
          </a:xfrm>
          <a:prstGeom prst="rect">
            <a:avLst/>
          </a:prstGeom>
          <a:noFill/>
        </p:spPr>
      </p:pic>
    </p:spTree>
    <p:extLst>
      <p:ext uri="{BB962C8B-B14F-4D97-AF65-F5344CB8AC3E}">
        <p14:creationId xmlns:p14="http://schemas.microsoft.com/office/powerpoint/2010/main" val="84501502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p:cNvSpPr>
            <a:spLocks noGrp="1"/>
          </p:cNvSpPr>
          <p:nvPr>
            <p:ph type="sldNum" sz="quarter" idx="12"/>
          </p:nvPr>
        </p:nvSpPr>
        <p:spPr/>
        <p:txBody>
          <a:bodyPr/>
          <a:lstStyle/>
          <a:p>
            <a:fld id="{B007B441-5312-499D-93C3-6E37886527FA}" type="slidenum">
              <a:rPr lang="it-IT" smtClean="0"/>
              <a:pPr/>
              <a:t>40</a:t>
            </a:fld>
            <a:endParaRPr lang="it-IT"/>
          </a:p>
        </p:txBody>
      </p:sp>
      <p:pic>
        <p:nvPicPr>
          <p:cNvPr id="1026" name="Picture 2" descr="http://upload.wikimedia.org/wikipedia/commons/thumb/b/b8/Vostok_Petit_data.svg/800px-Vostok_Petit_data.svg.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496" y="135949"/>
            <a:ext cx="8771184" cy="6578388"/>
          </a:xfrm>
          <a:prstGeom prst="rect">
            <a:avLst/>
          </a:prstGeom>
          <a:noFill/>
          <a:extLst>
            <a:ext uri="{909E8E84-426E-40DD-AFC4-6F175D3DCCD1}">
              <a14:hiddenFill xmlns:a14="http://schemas.microsoft.com/office/drawing/2010/main">
                <a:solidFill>
                  <a:srgbClr val="FFFFFF"/>
                </a:solidFill>
              </a14:hiddenFill>
            </a:ext>
          </a:extLst>
        </p:spPr>
      </p:pic>
      <p:cxnSp>
        <p:nvCxnSpPr>
          <p:cNvPr id="4" name="Connettore 1 3"/>
          <p:cNvCxnSpPr/>
          <p:nvPr/>
        </p:nvCxnSpPr>
        <p:spPr>
          <a:xfrm flipV="1">
            <a:off x="8532483" y="1772816"/>
            <a:ext cx="123854" cy="936104"/>
          </a:xfrm>
          <a:prstGeom prst="line">
            <a:avLst/>
          </a:prstGeom>
          <a:ln w="19050">
            <a:solidFill>
              <a:srgbClr val="00B05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 name="Connettore 2 4"/>
          <p:cNvCxnSpPr/>
          <p:nvPr/>
        </p:nvCxnSpPr>
        <p:spPr>
          <a:xfrm flipV="1">
            <a:off x="4932040" y="1959142"/>
            <a:ext cx="0" cy="4392488"/>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6" name="CasellaDiTesto 5"/>
          <p:cNvSpPr txBox="1"/>
          <p:nvPr/>
        </p:nvSpPr>
        <p:spPr>
          <a:xfrm>
            <a:off x="5148064" y="2487777"/>
            <a:ext cx="1037463" cy="707886"/>
          </a:xfrm>
          <a:prstGeom prst="rect">
            <a:avLst/>
          </a:prstGeom>
          <a:noFill/>
        </p:spPr>
        <p:txBody>
          <a:bodyPr wrap="none" rtlCol="0">
            <a:spAutoFit/>
          </a:bodyPr>
          <a:lstStyle/>
          <a:p>
            <a:r>
              <a:rPr lang="it-IT" sz="2000" b="1" i="1" dirty="0" smtClean="0">
                <a:solidFill>
                  <a:srgbClr val="FF0000"/>
                </a:solidFill>
              </a:rPr>
              <a:t>Homo</a:t>
            </a:r>
          </a:p>
          <a:p>
            <a:r>
              <a:rPr lang="it-IT" sz="2000" b="1" i="1" dirty="0" smtClean="0">
                <a:solidFill>
                  <a:srgbClr val="FF0000"/>
                </a:solidFill>
              </a:rPr>
              <a:t> sapiens</a:t>
            </a:r>
            <a:endParaRPr lang="it-IT" sz="2000" b="1" i="1" dirty="0">
              <a:solidFill>
                <a:srgbClr val="FF0000"/>
              </a:solidFill>
            </a:endParaRPr>
          </a:p>
        </p:txBody>
      </p:sp>
      <p:sp>
        <p:nvSpPr>
          <p:cNvPr id="3" name="CasellaDiTesto 2"/>
          <p:cNvSpPr txBox="1"/>
          <p:nvPr/>
        </p:nvSpPr>
        <p:spPr>
          <a:xfrm>
            <a:off x="6444208" y="219998"/>
            <a:ext cx="1656184" cy="369332"/>
          </a:xfrm>
          <a:prstGeom prst="rect">
            <a:avLst/>
          </a:prstGeom>
          <a:solidFill>
            <a:srgbClr val="FFFF00"/>
          </a:solidFill>
        </p:spPr>
        <p:txBody>
          <a:bodyPr wrap="square" rtlCol="0">
            <a:spAutoFit/>
          </a:bodyPr>
          <a:lstStyle/>
          <a:p>
            <a:r>
              <a:rPr lang="it-IT" dirty="0" smtClean="0"/>
              <a:t>TEMPERATURA</a:t>
            </a:r>
            <a:endParaRPr lang="it-IT" dirty="0"/>
          </a:p>
        </p:txBody>
      </p:sp>
      <p:sp>
        <p:nvSpPr>
          <p:cNvPr id="8" name="CasellaDiTesto 7"/>
          <p:cNvSpPr txBox="1"/>
          <p:nvPr/>
        </p:nvSpPr>
        <p:spPr>
          <a:xfrm>
            <a:off x="7020272" y="2411596"/>
            <a:ext cx="1008112" cy="369332"/>
          </a:xfrm>
          <a:prstGeom prst="rect">
            <a:avLst/>
          </a:prstGeom>
          <a:solidFill>
            <a:srgbClr val="FFFF00"/>
          </a:solidFill>
        </p:spPr>
        <p:txBody>
          <a:bodyPr wrap="square" rtlCol="0">
            <a:spAutoFit/>
          </a:bodyPr>
          <a:lstStyle/>
          <a:p>
            <a:r>
              <a:rPr lang="it-IT" dirty="0" smtClean="0"/>
              <a:t>CO2</a:t>
            </a:r>
            <a:endParaRPr lang="it-IT" dirty="0"/>
          </a:p>
        </p:txBody>
      </p:sp>
      <p:sp>
        <p:nvSpPr>
          <p:cNvPr id="9" name="CasellaDiTesto 8"/>
          <p:cNvSpPr txBox="1"/>
          <p:nvPr/>
        </p:nvSpPr>
        <p:spPr>
          <a:xfrm>
            <a:off x="6677165" y="4581128"/>
            <a:ext cx="1287760" cy="369332"/>
          </a:xfrm>
          <a:prstGeom prst="rect">
            <a:avLst/>
          </a:prstGeom>
          <a:solidFill>
            <a:srgbClr val="FFFF00"/>
          </a:solidFill>
        </p:spPr>
        <p:txBody>
          <a:bodyPr wrap="square" rtlCol="0">
            <a:spAutoFit/>
          </a:bodyPr>
          <a:lstStyle/>
          <a:p>
            <a:r>
              <a:rPr lang="it-IT" dirty="0" smtClean="0"/>
              <a:t>POLVERI</a:t>
            </a:r>
            <a:endParaRPr lang="it-IT" dirty="0"/>
          </a:p>
        </p:txBody>
      </p:sp>
      <p:sp>
        <p:nvSpPr>
          <p:cNvPr id="10" name="CasellaDiTesto 9"/>
          <p:cNvSpPr txBox="1"/>
          <p:nvPr/>
        </p:nvSpPr>
        <p:spPr>
          <a:xfrm>
            <a:off x="3484984" y="6454802"/>
            <a:ext cx="1872208" cy="369332"/>
          </a:xfrm>
          <a:prstGeom prst="rect">
            <a:avLst/>
          </a:prstGeom>
          <a:solidFill>
            <a:srgbClr val="FFFF00"/>
          </a:solidFill>
        </p:spPr>
        <p:txBody>
          <a:bodyPr wrap="square" rtlCol="0">
            <a:spAutoFit/>
          </a:bodyPr>
          <a:lstStyle/>
          <a:p>
            <a:r>
              <a:rPr lang="it-IT" dirty="0" smtClean="0"/>
              <a:t>MIGLIAIA DI ANNI</a:t>
            </a:r>
            <a:endParaRPr lang="it-IT" dirty="0"/>
          </a:p>
        </p:txBody>
      </p:sp>
    </p:spTree>
    <p:extLst>
      <p:ext uri="{BB962C8B-B14F-4D97-AF65-F5344CB8AC3E}">
        <p14:creationId xmlns:p14="http://schemas.microsoft.com/office/powerpoint/2010/main" val="730160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descr="Carbon_Cycle.gif"/>
          <p:cNvPicPr>
            <a:picLocks noChangeAspect="1"/>
          </p:cNvPicPr>
          <p:nvPr/>
        </p:nvPicPr>
        <p:blipFill>
          <a:blip r:embed="rId2" cstate="print"/>
          <a:stretch>
            <a:fillRect/>
          </a:stretch>
        </p:blipFill>
        <p:spPr>
          <a:xfrm>
            <a:off x="611560" y="1196391"/>
            <a:ext cx="7867685" cy="4366566"/>
          </a:xfrm>
          <a:prstGeom prst="rect">
            <a:avLst/>
          </a:prstGeom>
        </p:spPr>
      </p:pic>
      <p:sp>
        <p:nvSpPr>
          <p:cNvPr id="5" name="Rettangolo 4"/>
          <p:cNvSpPr/>
          <p:nvPr/>
        </p:nvSpPr>
        <p:spPr>
          <a:xfrm>
            <a:off x="107505" y="5551492"/>
            <a:ext cx="8875796" cy="1261884"/>
          </a:xfrm>
          <a:prstGeom prst="rect">
            <a:avLst/>
          </a:prstGeom>
        </p:spPr>
        <p:txBody>
          <a:bodyPr wrap="square">
            <a:spAutoFit/>
          </a:bodyPr>
          <a:lstStyle/>
          <a:p>
            <a:r>
              <a:rPr lang="it-IT" sz="2400" i="1" dirty="0" smtClean="0"/>
              <a:t>Figure 1: Ciclo del Carbonio. I numeri rappresentano gli scambi di CO2 in </a:t>
            </a:r>
            <a:r>
              <a:rPr lang="it-IT" sz="2400" i="1" dirty="0" err="1" smtClean="0"/>
              <a:t>gigaton</a:t>
            </a:r>
            <a:r>
              <a:rPr lang="it-IT" sz="2400" i="1" dirty="0" smtClean="0"/>
              <a:t>       (miliardi di tonnellate)   </a:t>
            </a:r>
            <a:endParaRPr lang="it-IT" sz="2800" b="1" i="1" dirty="0" smtClean="0">
              <a:solidFill>
                <a:srgbClr val="FF0000"/>
              </a:solidFill>
              <a:effectLst>
                <a:outerShdw blurRad="38100" dist="38100" dir="2700000" algn="tl">
                  <a:srgbClr val="000000">
                    <a:alpha val="43137"/>
                  </a:srgbClr>
                </a:outerShdw>
              </a:effectLst>
            </a:endParaRPr>
          </a:p>
          <a:p>
            <a:r>
              <a:rPr lang="it-IT" sz="2800" b="1" dirty="0" smtClean="0">
                <a:solidFill>
                  <a:srgbClr val="FF0000"/>
                </a:solidFill>
                <a:effectLst>
                  <a:outerShdw blurRad="38100" dist="38100" dir="2700000" algn="tl">
                    <a:srgbClr val="000000">
                      <a:alpha val="43137"/>
                    </a:srgbClr>
                  </a:outerShdw>
                </a:effectLst>
              </a:rPr>
              <a:t>http://www.ipcc.ch/</a:t>
            </a:r>
            <a:r>
              <a:rPr lang="it-IT" sz="2800" b="1" dirty="0" err="1" smtClean="0">
                <a:solidFill>
                  <a:srgbClr val="FF0000"/>
                </a:solidFill>
                <a:effectLst>
                  <a:outerShdw blurRad="38100" dist="38100" dir="2700000" algn="tl">
                    <a:srgbClr val="000000">
                      <a:alpha val="43137"/>
                    </a:srgbClr>
                  </a:outerShdw>
                </a:effectLst>
              </a:rPr>
              <a:t>ipccrepor</a:t>
            </a:r>
            <a:r>
              <a:rPr lang="it-IT" sz="2800" b="1" i="1" dirty="0" err="1" smtClean="0">
                <a:solidFill>
                  <a:srgbClr val="FF0000"/>
                </a:solidFill>
                <a:effectLst>
                  <a:outerShdw blurRad="38100" dist="38100" dir="2700000" algn="tl">
                    <a:srgbClr val="000000">
                      <a:alpha val="43137"/>
                    </a:srgbClr>
                  </a:outerShdw>
                </a:effectLst>
              </a:rPr>
              <a:t>ts</a:t>
            </a:r>
            <a:r>
              <a:rPr lang="it-IT" sz="2800" b="1" i="1" dirty="0" smtClean="0">
                <a:solidFill>
                  <a:srgbClr val="FF0000"/>
                </a:solidFill>
                <a:effectLst>
                  <a:outerShdw blurRad="38100" dist="38100" dir="2700000" algn="tl">
                    <a:srgbClr val="000000">
                      <a:alpha val="43137"/>
                    </a:srgbClr>
                  </a:outerShdw>
                </a:effectLst>
              </a:rPr>
              <a:t>/ar4-wg1.htm</a:t>
            </a:r>
            <a:endParaRPr lang="it-IT" sz="2800" b="1" dirty="0">
              <a:solidFill>
                <a:srgbClr val="FF0000"/>
              </a:solidFill>
              <a:effectLst>
                <a:outerShdw blurRad="38100" dist="38100" dir="2700000" algn="tl">
                  <a:srgbClr val="000000">
                    <a:alpha val="43137"/>
                  </a:srgbClr>
                </a:outerShdw>
              </a:effectLst>
            </a:endParaRPr>
          </a:p>
        </p:txBody>
      </p:sp>
      <p:sp>
        <p:nvSpPr>
          <p:cNvPr id="6" name="CasellaDiTesto 5"/>
          <p:cNvSpPr txBox="1"/>
          <p:nvPr/>
        </p:nvSpPr>
        <p:spPr>
          <a:xfrm>
            <a:off x="107505" y="332656"/>
            <a:ext cx="8875795" cy="707886"/>
          </a:xfrm>
          <a:prstGeom prst="rect">
            <a:avLst/>
          </a:prstGeom>
          <a:noFill/>
        </p:spPr>
        <p:txBody>
          <a:bodyPr wrap="square" rtlCol="0">
            <a:spAutoFit/>
          </a:bodyPr>
          <a:lstStyle/>
          <a:p>
            <a:r>
              <a:rPr lang="it-IT" sz="4000" b="1" dirty="0" smtClean="0">
                <a:solidFill>
                  <a:srgbClr val="FF0000"/>
                </a:solidFill>
                <a:effectLst>
                  <a:outerShdw blurRad="38100" dist="38100" dir="2700000" algn="tl">
                    <a:srgbClr val="000000">
                      <a:alpha val="43137"/>
                    </a:srgbClr>
                  </a:outerShdw>
                </a:effectLst>
              </a:rPr>
              <a:t>Natura  439 + 332 - 450 - 338 = - 17 </a:t>
            </a:r>
            <a:r>
              <a:rPr lang="it-IT" sz="4000" b="1" dirty="0" err="1" smtClean="0">
                <a:solidFill>
                  <a:srgbClr val="FF0000"/>
                </a:solidFill>
                <a:effectLst>
                  <a:outerShdw blurRad="38100" dist="38100" dir="2700000" algn="tl">
                    <a:srgbClr val="000000">
                      <a:alpha val="43137"/>
                    </a:srgbClr>
                  </a:outerShdw>
                </a:effectLst>
              </a:rPr>
              <a:t>Gton</a:t>
            </a:r>
            <a:endParaRPr lang="en-US" sz="4000" b="1" dirty="0">
              <a:solidFill>
                <a:srgbClr val="FF0000"/>
              </a:solidFill>
              <a:effectLst>
                <a:outerShdw blurRad="38100" dist="38100" dir="2700000" algn="tl">
                  <a:srgbClr val="000000">
                    <a:alpha val="43137"/>
                  </a:srgbClr>
                </a:outerShdw>
              </a:effectLst>
            </a:endParaRPr>
          </a:p>
        </p:txBody>
      </p:sp>
      <p:sp>
        <p:nvSpPr>
          <p:cNvPr id="7" name="Segnaposto numero diapositiva 6"/>
          <p:cNvSpPr>
            <a:spLocks noGrp="1"/>
          </p:cNvSpPr>
          <p:nvPr>
            <p:ph type="sldNum" sz="quarter" idx="12"/>
          </p:nvPr>
        </p:nvSpPr>
        <p:spPr/>
        <p:txBody>
          <a:bodyPr/>
          <a:lstStyle/>
          <a:p>
            <a:fld id="{B007B441-5312-499D-93C3-6E37886527FA}" type="slidenum">
              <a:rPr lang="it-IT" smtClean="0"/>
              <a:pPr/>
              <a:t>41</a:t>
            </a:fld>
            <a:endParaRPr lang="it-IT" dirty="0"/>
          </a:p>
        </p:txBody>
      </p:sp>
      <p:sp>
        <p:nvSpPr>
          <p:cNvPr id="8" name="CasellaDiTesto 7"/>
          <p:cNvSpPr txBox="1"/>
          <p:nvPr/>
        </p:nvSpPr>
        <p:spPr>
          <a:xfrm>
            <a:off x="2411760" y="5733256"/>
            <a:ext cx="1224136" cy="369332"/>
          </a:xfrm>
          <a:prstGeom prst="rect">
            <a:avLst/>
          </a:prstGeom>
          <a:noFill/>
        </p:spPr>
        <p:txBody>
          <a:bodyPr wrap="square" rtlCol="0">
            <a:spAutoFit/>
          </a:bodyPr>
          <a:lstStyle/>
          <a:p>
            <a:endParaRPr lang="en-US" dirty="0"/>
          </a:p>
        </p:txBody>
      </p:sp>
      <p:sp>
        <p:nvSpPr>
          <p:cNvPr id="2" name="Ovale 1"/>
          <p:cNvSpPr/>
          <p:nvPr/>
        </p:nvSpPr>
        <p:spPr>
          <a:xfrm>
            <a:off x="1043608" y="1844824"/>
            <a:ext cx="1368152" cy="144016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1494246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p:cNvSpPr>
            <a:spLocks noGrp="1"/>
          </p:cNvSpPr>
          <p:nvPr>
            <p:ph type="sldNum" sz="quarter" idx="12"/>
          </p:nvPr>
        </p:nvSpPr>
        <p:spPr/>
        <p:txBody>
          <a:bodyPr/>
          <a:lstStyle/>
          <a:p>
            <a:fld id="{B007B441-5312-499D-93C3-6E37886527FA}" type="slidenum">
              <a:rPr lang="it-IT" smtClean="0"/>
              <a:pPr/>
              <a:t>42</a:t>
            </a:fld>
            <a:endParaRPr lang="it-IT"/>
          </a:p>
        </p:txBody>
      </p:sp>
      <p:sp>
        <p:nvSpPr>
          <p:cNvPr id="5" name="Segnaposto contenuto 4"/>
          <p:cNvSpPr txBox="1">
            <a:spLocks noGrp="1"/>
          </p:cNvSpPr>
          <p:nvPr>
            <p:ph idx="1"/>
          </p:nvPr>
        </p:nvSpPr>
        <p:spPr>
          <a:prstGeom prst="rect">
            <a:avLst/>
          </a:prstGeom>
          <a:noFill/>
        </p:spPr>
        <p:txBody>
          <a:bodyPr wrap="square" rtlCol="0">
            <a:spAutoFit/>
          </a:bodyPr>
          <a:lstStyle/>
          <a:p>
            <a:r>
              <a:rPr lang="it-IT" b="1" dirty="0" smtClean="0">
                <a:solidFill>
                  <a:schemeClr val="bg1"/>
                </a:solidFill>
              </a:rPr>
              <a:t>Nature  439 + 332 - 450 - 338 = - 17</a:t>
            </a:r>
            <a:endParaRPr lang="en-US" b="1" dirty="0">
              <a:solidFill>
                <a:schemeClr val="bg1"/>
              </a:solidFill>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67744" y="2687637"/>
            <a:ext cx="4114800" cy="493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CasellaDiTesto 6"/>
          <p:cNvSpPr txBox="1"/>
          <p:nvPr/>
        </p:nvSpPr>
        <p:spPr>
          <a:xfrm>
            <a:off x="107504" y="64705"/>
            <a:ext cx="9036496" cy="4524315"/>
          </a:xfrm>
          <a:prstGeom prst="rect">
            <a:avLst/>
          </a:prstGeom>
          <a:noFill/>
        </p:spPr>
        <p:txBody>
          <a:bodyPr wrap="square" rtlCol="0">
            <a:spAutoFit/>
          </a:bodyPr>
          <a:lstStyle/>
          <a:p>
            <a:r>
              <a:rPr lang="it-IT" sz="3600" b="1" dirty="0" smtClean="0"/>
              <a:t>Natura  439 + 332 - 450 - 338 =  - 17</a:t>
            </a:r>
          </a:p>
          <a:p>
            <a:r>
              <a:rPr lang="it-IT" sz="3600" b="1" dirty="0" smtClean="0"/>
              <a:t>Uomo                                          =  + 30</a:t>
            </a:r>
          </a:p>
          <a:p>
            <a:r>
              <a:rPr lang="it-IT" sz="3600" b="1" dirty="0" smtClean="0"/>
              <a:t>Bilancio                 =  +13  (43%, + 2 </a:t>
            </a:r>
            <a:r>
              <a:rPr lang="it-IT" sz="3600" b="1" dirty="0" err="1" smtClean="0"/>
              <a:t>ppmv</a:t>
            </a:r>
            <a:r>
              <a:rPr lang="it-IT" sz="3600" b="1" dirty="0" smtClean="0"/>
              <a:t>/</a:t>
            </a:r>
            <a:r>
              <a:rPr lang="it-IT" sz="3600" b="1" dirty="0" err="1" smtClean="0"/>
              <a:t>year</a:t>
            </a:r>
            <a:r>
              <a:rPr lang="it-IT" sz="3600" b="1" dirty="0" smtClean="0"/>
              <a:t>)</a:t>
            </a:r>
          </a:p>
          <a:p>
            <a:endParaRPr lang="it-IT" sz="1200" b="1" dirty="0" smtClean="0"/>
          </a:p>
          <a:p>
            <a:r>
              <a:rPr lang="it-IT" sz="2400" b="1" dirty="0" smtClean="0">
                <a:solidFill>
                  <a:srgbClr val="FF0000"/>
                </a:solidFill>
                <a:effectLst>
                  <a:outerShdw blurRad="38100" dist="38100" dir="2700000" algn="tl">
                    <a:srgbClr val="000000">
                      <a:alpha val="43137"/>
                    </a:srgbClr>
                  </a:outerShdw>
                </a:effectLst>
                <a:latin typeface="Comic Sans MS" panose="030F0702030302020204" pitchFamily="66" charset="0"/>
              </a:rPr>
              <a:t>Anche se i dati fossero un po’ imprecisi, comunque il risultato finale è giusto perché è misurato! </a:t>
            </a:r>
          </a:p>
          <a:p>
            <a:r>
              <a:rPr lang="it-IT" sz="2400" b="1" dirty="0" smtClean="0">
                <a:solidFill>
                  <a:srgbClr val="FF0000"/>
                </a:solidFill>
                <a:effectLst>
                  <a:outerShdw blurRad="38100" dist="38100" dir="2700000" algn="tl">
                    <a:srgbClr val="000000">
                      <a:alpha val="43137"/>
                    </a:srgbClr>
                  </a:outerShdw>
                </a:effectLst>
                <a:latin typeface="Comic Sans MS" panose="030F0702030302020204" pitchFamily="66" charset="0"/>
              </a:rPr>
              <a:t>A questo punto non è importante sapere chi è il responsabile di queste 13 </a:t>
            </a:r>
            <a:r>
              <a:rPr lang="it-IT" sz="2400" b="1" dirty="0" err="1" smtClean="0">
                <a:solidFill>
                  <a:srgbClr val="FF0000"/>
                </a:solidFill>
                <a:effectLst>
                  <a:outerShdw blurRad="38100" dist="38100" dir="2700000" algn="tl">
                    <a:srgbClr val="000000">
                      <a:alpha val="43137"/>
                    </a:srgbClr>
                  </a:outerShdw>
                </a:effectLst>
                <a:latin typeface="Comic Sans MS" panose="030F0702030302020204" pitchFamily="66" charset="0"/>
              </a:rPr>
              <a:t>Gton</a:t>
            </a:r>
            <a:r>
              <a:rPr lang="it-IT" sz="2400" b="1" dirty="0" smtClean="0">
                <a:solidFill>
                  <a:srgbClr val="FF0000"/>
                </a:solidFill>
                <a:effectLst>
                  <a:outerShdw blurRad="38100" dist="38100" dir="2700000" algn="tl">
                    <a:srgbClr val="000000">
                      <a:alpha val="43137"/>
                    </a:srgbClr>
                  </a:outerShdw>
                </a:effectLst>
                <a:latin typeface="Comic Sans MS" panose="030F0702030302020204" pitchFamily="66" charset="0"/>
              </a:rPr>
              <a:t>/anno circa, è importante, di questo eccesso di CO2, sapere: </a:t>
            </a:r>
          </a:p>
          <a:p>
            <a:pPr marL="514350" indent="-514350">
              <a:buAutoNum type="arabicParenR"/>
            </a:pPr>
            <a:r>
              <a:rPr lang="it-IT" sz="2400" b="1" dirty="0" smtClean="0">
                <a:solidFill>
                  <a:srgbClr val="6600FF"/>
                </a:solidFill>
                <a:effectLst>
                  <a:outerShdw blurRad="38100" dist="38100" dir="2700000" algn="tl">
                    <a:srgbClr val="000000">
                      <a:alpha val="43137"/>
                    </a:srgbClr>
                  </a:outerShdw>
                </a:effectLst>
                <a:latin typeface="Comic Sans MS" panose="030F0702030302020204" pitchFamily="66" charset="0"/>
              </a:rPr>
              <a:t>che conseguenze avrà e </a:t>
            </a:r>
          </a:p>
          <a:p>
            <a:r>
              <a:rPr lang="it-IT" sz="2400" b="1" dirty="0" smtClean="0">
                <a:solidFill>
                  <a:srgbClr val="6600FF"/>
                </a:solidFill>
                <a:effectLst>
                  <a:outerShdw blurRad="38100" dist="38100" dir="2700000" algn="tl">
                    <a:srgbClr val="000000">
                      <a:alpha val="43137"/>
                    </a:srgbClr>
                  </a:outerShdw>
                </a:effectLst>
                <a:latin typeface="Comic Sans MS" panose="030F0702030302020204" pitchFamily="66" charset="0"/>
              </a:rPr>
              <a:t>2) se l’uomo può intervenire per modificarlo </a:t>
            </a:r>
          </a:p>
        </p:txBody>
      </p:sp>
      <p:pic>
        <p:nvPicPr>
          <p:cNvPr id="327682" name="Picture 2" descr="Latitudinal patterns of increased crop produc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496" y="4581128"/>
            <a:ext cx="8640960" cy="22768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108633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p:cNvSpPr>
            <a:spLocks noGrp="1"/>
          </p:cNvSpPr>
          <p:nvPr>
            <p:ph type="sldNum" sz="quarter" idx="12"/>
          </p:nvPr>
        </p:nvSpPr>
        <p:spPr/>
        <p:txBody>
          <a:bodyPr/>
          <a:lstStyle/>
          <a:p>
            <a:fld id="{B007B441-5312-499D-93C3-6E37886527FA}" type="slidenum">
              <a:rPr lang="it-IT" smtClean="0"/>
              <a:pPr/>
              <a:t>43</a:t>
            </a:fld>
            <a:endParaRPr lang="it-IT"/>
          </a:p>
        </p:txBody>
      </p:sp>
      <p:sp>
        <p:nvSpPr>
          <p:cNvPr id="2" name="CasellaDiTesto 1"/>
          <p:cNvSpPr txBox="1"/>
          <p:nvPr/>
        </p:nvSpPr>
        <p:spPr>
          <a:xfrm>
            <a:off x="2411760" y="5774749"/>
            <a:ext cx="4834978" cy="830997"/>
          </a:xfrm>
          <a:prstGeom prst="rect">
            <a:avLst/>
          </a:prstGeom>
          <a:solidFill>
            <a:srgbClr val="FFFF00"/>
          </a:solidFill>
        </p:spPr>
        <p:txBody>
          <a:bodyPr wrap="none" rtlCol="0">
            <a:spAutoFit/>
          </a:bodyPr>
          <a:lstStyle/>
          <a:p>
            <a:r>
              <a:rPr lang="it-IT" sz="2400" b="1" dirty="0" smtClean="0"/>
              <a:t>CO2 totale in atmosfera: 2600 </a:t>
            </a:r>
            <a:r>
              <a:rPr lang="it-IT" sz="2400" b="1" dirty="0" err="1" smtClean="0"/>
              <a:t>Gton</a:t>
            </a:r>
            <a:r>
              <a:rPr lang="it-IT" sz="2400" b="1" dirty="0" smtClean="0"/>
              <a:t>. </a:t>
            </a:r>
          </a:p>
          <a:p>
            <a:pPr algn="ctr"/>
            <a:r>
              <a:rPr lang="it-IT" sz="2400" b="1" dirty="0" smtClean="0">
                <a:solidFill>
                  <a:srgbClr val="FF0000"/>
                </a:solidFill>
                <a:effectLst>
                  <a:outerShdw blurRad="38100" dist="38100" dir="2700000" algn="tl">
                    <a:srgbClr val="000000">
                      <a:alpha val="43137"/>
                    </a:srgbClr>
                  </a:outerShdw>
                </a:effectLst>
              </a:rPr>
              <a:t>Incremento annuo: 10 -12 </a:t>
            </a:r>
            <a:r>
              <a:rPr lang="it-IT" sz="2400" b="1" dirty="0" err="1" smtClean="0">
                <a:solidFill>
                  <a:srgbClr val="FF0000"/>
                </a:solidFill>
                <a:effectLst>
                  <a:outerShdw blurRad="38100" dist="38100" dir="2700000" algn="tl">
                    <a:srgbClr val="000000">
                      <a:alpha val="43137"/>
                    </a:srgbClr>
                  </a:outerShdw>
                </a:effectLst>
              </a:rPr>
              <a:t>Gton</a:t>
            </a:r>
            <a:r>
              <a:rPr lang="it-IT" sz="2400" b="1" dirty="0" smtClean="0">
                <a:solidFill>
                  <a:srgbClr val="FF0000"/>
                </a:solidFill>
                <a:effectLst>
                  <a:outerShdw blurRad="38100" dist="38100" dir="2700000" algn="tl">
                    <a:srgbClr val="000000">
                      <a:alpha val="43137"/>
                    </a:srgbClr>
                  </a:outerShdw>
                </a:effectLst>
              </a:rPr>
              <a:t> CO2</a:t>
            </a:r>
            <a:endParaRPr lang="it-IT" sz="2400" b="1" dirty="0">
              <a:solidFill>
                <a:srgbClr val="FF0000"/>
              </a:solidFill>
              <a:effectLst>
                <a:outerShdw blurRad="38100" dist="38100" dir="2700000" algn="tl">
                  <a:srgbClr val="000000">
                    <a:alpha val="43137"/>
                  </a:srgbClr>
                </a:outerShdw>
              </a:effectLst>
            </a:endParaRPr>
          </a:p>
        </p:txBody>
      </p:sp>
      <p:sp>
        <p:nvSpPr>
          <p:cNvPr id="3" name="Rettangolo 2"/>
          <p:cNvSpPr/>
          <p:nvPr/>
        </p:nvSpPr>
        <p:spPr>
          <a:xfrm>
            <a:off x="683568" y="4477738"/>
            <a:ext cx="7200800" cy="1200329"/>
          </a:xfrm>
          <a:prstGeom prst="rect">
            <a:avLst/>
          </a:prstGeom>
          <a:solidFill>
            <a:schemeClr val="bg1"/>
          </a:solidFill>
        </p:spPr>
        <p:txBody>
          <a:bodyPr wrap="square">
            <a:spAutoFit/>
          </a:bodyPr>
          <a:lstStyle/>
          <a:p>
            <a:r>
              <a:rPr lang="it-IT" sz="2400" b="1" dirty="0">
                <a:solidFill>
                  <a:schemeClr val="tx2"/>
                </a:solidFill>
                <a:effectLst>
                  <a:outerShdw blurRad="38100" dist="38100" dir="2700000" algn="tl">
                    <a:srgbClr val="000000">
                      <a:alpha val="43137"/>
                    </a:srgbClr>
                  </a:outerShdw>
                </a:effectLst>
              </a:rPr>
              <a:t>10 </a:t>
            </a:r>
            <a:r>
              <a:rPr lang="it-IT" sz="2400" b="1" dirty="0" err="1">
                <a:solidFill>
                  <a:schemeClr val="tx2"/>
                </a:solidFill>
                <a:effectLst>
                  <a:outerShdw blurRad="38100" dist="38100" dir="2700000" algn="tl">
                    <a:srgbClr val="000000">
                      <a:alpha val="43137"/>
                    </a:srgbClr>
                  </a:outerShdw>
                </a:effectLst>
              </a:rPr>
              <a:t>Gtons</a:t>
            </a:r>
            <a:r>
              <a:rPr lang="it-IT" sz="2400" b="1" dirty="0">
                <a:solidFill>
                  <a:schemeClr val="tx2"/>
                </a:solidFill>
                <a:effectLst>
                  <a:outerShdw blurRad="38100" dist="38100" dir="2700000" algn="tl">
                    <a:srgbClr val="000000">
                      <a:alpha val="43137"/>
                    </a:srgbClr>
                  </a:outerShdw>
                </a:effectLst>
              </a:rPr>
              <a:t> = 100  laghi di Garda all’anno in </a:t>
            </a:r>
            <a:r>
              <a:rPr lang="it-IT" sz="2400" b="1" dirty="0" smtClean="0">
                <a:solidFill>
                  <a:schemeClr val="tx2"/>
                </a:solidFill>
                <a:effectLst>
                  <a:outerShdw blurRad="38100" dist="38100" dir="2700000" algn="tl">
                    <a:srgbClr val="000000">
                      <a:alpha val="43137"/>
                    </a:srgbClr>
                  </a:outerShdw>
                </a:effectLst>
              </a:rPr>
              <a:t>atmosfera;</a:t>
            </a:r>
          </a:p>
          <a:p>
            <a:r>
              <a:rPr lang="it-IT" sz="2400" b="1" dirty="0" smtClean="0">
                <a:solidFill>
                  <a:schemeClr val="tx2"/>
                </a:solidFill>
                <a:effectLst>
                  <a:outerShdw blurRad="38100" dist="38100" dir="2700000" algn="tl">
                    <a:srgbClr val="000000">
                      <a:alpha val="43137"/>
                    </a:srgbClr>
                  </a:outerShdw>
                </a:effectLst>
              </a:rPr>
              <a:t> se </a:t>
            </a:r>
            <a:r>
              <a:rPr lang="it-IT" sz="2400" b="1" dirty="0">
                <a:solidFill>
                  <a:schemeClr val="tx2"/>
                </a:solidFill>
                <a:effectLst>
                  <a:outerShdw blurRad="38100" dist="38100" dir="2700000" algn="tl">
                    <a:srgbClr val="000000">
                      <a:alpha val="43137"/>
                    </a:srgbClr>
                  </a:outerShdw>
                </a:effectLst>
              </a:rPr>
              <a:t>questo volume occupasse tutta l’Italia, avrebbe una </a:t>
            </a:r>
            <a:r>
              <a:rPr lang="it-IT" sz="2400" b="1" dirty="0" smtClean="0">
                <a:solidFill>
                  <a:schemeClr val="tx2"/>
                </a:solidFill>
                <a:effectLst>
                  <a:outerShdw blurRad="38100" dist="38100" dir="2700000" algn="tl">
                    <a:srgbClr val="000000">
                      <a:alpha val="43137"/>
                    </a:srgbClr>
                  </a:outerShdw>
                </a:effectLst>
              </a:rPr>
              <a:t>  </a:t>
            </a:r>
            <a:r>
              <a:rPr lang="it-IT" sz="2400" b="1" dirty="0">
                <a:solidFill>
                  <a:schemeClr val="tx2"/>
                </a:solidFill>
                <a:effectLst>
                  <a:outerShdw blurRad="38100" dist="38100" dir="2700000" algn="tl">
                    <a:srgbClr val="000000">
                      <a:alpha val="43137"/>
                    </a:srgbClr>
                  </a:outerShdw>
                </a:effectLst>
              </a:rPr>
              <a:t>altezza di 16 </a:t>
            </a:r>
            <a:r>
              <a:rPr lang="it-IT" sz="2400" b="1" dirty="0" smtClean="0">
                <a:solidFill>
                  <a:schemeClr val="tx2"/>
                </a:solidFill>
                <a:effectLst>
                  <a:outerShdw blurRad="38100" dist="38100" dir="2700000" algn="tl">
                    <a:srgbClr val="000000">
                      <a:alpha val="43137"/>
                    </a:srgbClr>
                  </a:outerShdw>
                </a:effectLst>
              </a:rPr>
              <a:t>metri</a:t>
            </a:r>
          </a:p>
        </p:txBody>
      </p:sp>
      <p:pic>
        <p:nvPicPr>
          <p:cNvPr id="3307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5656" y="-1"/>
            <a:ext cx="5771082" cy="44091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6" name="Connettore 1 5"/>
          <p:cNvCxnSpPr/>
          <p:nvPr/>
        </p:nvCxnSpPr>
        <p:spPr>
          <a:xfrm flipV="1">
            <a:off x="1259632" y="2582157"/>
            <a:ext cx="7488832" cy="7200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7" name="CasellaDiTesto 6"/>
          <p:cNvSpPr txBox="1"/>
          <p:nvPr/>
        </p:nvSpPr>
        <p:spPr>
          <a:xfrm>
            <a:off x="7452320" y="2132856"/>
            <a:ext cx="1525739" cy="400110"/>
          </a:xfrm>
          <a:prstGeom prst="rect">
            <a:avLst/>
          </a:prstGeom>
          <a:noFill/>
        </p:spPr>
        <p:txBody>
          <a:bodyPr wrap="none" rtlCol="0">
            <a:spAutoFit/>
          </a:bodyPr>
          <a:lstStyle/>
          <a:p>
            <a:r>
              <a:rPr lang="it-IT" sz="2000" b="1" dirty="0" smtClean="0">
                <a:solidFill>
                  <a:srgbClr val="FF0000"/>
                </a:solidFill>
                <a:effectLst>
                  <a:outerShdw blurRad="38100" dist="38100" dir="2700000" algn="tl">
                    <a:srgbClr val="000000">
                      <a:alpha val="43137"/>
                    </a:srgbClr>
                  </a:outerShdw>
                </a:effectLst>
              </a:rPr>
              <a:t>10 </a:t>
            </a:r>
            <a:r>
              <a:rPr lang="it-IT" sz="2000" b="1" dirty="0" err="1" smtClean="0">
                <a:solidFill>
                  <a:srgbClr val="FF0000"/>
                </a:solidFill>
                <a:effectLst>
                  <a:outerShdw blurRad="38100" dist="38100" dir="2700000" algn="tl">
                    <a:srgbClr val="000000">
                      <a:alpha val="43137"/>
                    </a:srgbClr>
                  </a:outerShdw>
                </a:effectLst>
              </a:rPr>
              <a:t>GTon</a:t>
            </a:r>
            <a:r>
              <a:rPr lang="it-IT" sz="2000" b="1" dirty="0" smtClean="0">
                <a:solidFill>
                  <a:srgbClr val="FF0000"/>
                </a:solidFill>
                <a:effectLst>
                  <a:outerShdw blurRad="38100" dist="38100" dir="2700000" algn="tl">
                    <a:srgbClr val="000000">
                      <a:alpha val="43137"/>
                    </a:srgbClr>
                  </a:outerShdw>
                </a:effectLst>
              </a:rPr>
              <a:t> CO2</a:t>
            </a:r>
            <a:endParaRPr lang="it-IT" sz="2000" b="1" dirty="0">
              <a:solidFill>
                <a:srgbClr val="FF0000"/>
              </a:solidFill>
              <a:effectLst>
                <a:outerShdw blurRad="38100" dist="38100" dir="2700000" algn="tl">
                  <a:srgbClr val="000000">
                    <a:alpha val="43137"/>
                  </a:srgbClr>
                </a:outerShdw>
              </a:effectLst>
            </a:endParaRPr>
          </a:p>
        </p:txBody>
      </p:sp>
      <p:sp>
        <p:nvSpPr>
          <p:cNvPr id="5" name="CasellaDiTesto 4"/>
          <p:cNvSpPr txBox="1"/>
          <p:nvPr/>
        </p:nvSpPr>
        <p:spPr>
          <a:xfrm>
            <a:off x="467544" y="239737"/>
            <a:ext cx="947695" cy="3785652"/>
          </a:xfrm>
          <a:prstGeom prst="rect">
            <a:avLst/>
          </a:prstGeom>
          <a:noFill/>
        </p:spPr>
        <p:txBody>
          <a:bodyPr wrap="none" rtlCol="0">
            <a:spAutoFit/>
          </a:bodyPr>
          <a:lstStyle/>
          <a:p>
            <a:r>
              <a:rPr lang="it-IT" b="1" dirty="0" smtClean="0"/>
              <a:t>          37</a:t>
            </a:r>
          </a:p>
          <a:p>
            <a:endParaRPr lang="it-IT" sz="800" b="1" dirty="0"/>
          </a:p>
          <a:p>
            <a:r>
              <a:rPr lang="it-IT" b="1" dirty="0" smtClean="0"/>
              <a:t>     </a:t>
            </a:r>
            <a:r>
              <a:rPr lang="it-IT" sz="900" b="1" dirty="0" smtClean="0"/>
              <a:t>    </a:t>
            </a:r>
            <a:r>
              <a:rPr lang="it-IT" b="1" dirty="0" smtClean="0"/>
              <a:t> </a:t>
            </a:r>
          </a:p>
          <a:p>
            <a:r>
              <a:rPr lang="it-IT" b="1" dirty="0"/>
              <a:t> </a:t>
            </a:r>
            <a:r>
              <a:rPr lang="it-IT" b="1" dirty="0" smtClean="0"/>
              <a:t>         30</a:t>
            </a:r>
          </a:p>
          <a:p>
            <a:endParaRPr lang="it-IT" b="1" dirty="0"/>
          </a:p>
          <a:p>
            <a:r>
              <a:rPr lang="it-IT" b="1" dirty="0" smtClean="0"/>
              <a:t>          22</a:t>
            </a:r>
          </a:p>
          <a:p>
            <a:endParaRPr lang="it-IT" sz="800" b="1" dirty="0"/>
          </a:p>
          <a:p>
            <a:endParaRPr lang="it-IT" b="1" dirty="0"/>
          </a:p>
          <a:p>
            <a:r>
              <a:rPr lang="it-IT" b="1" dirty="0" smtClean="0"/>
              <a:t>CO2  15</a:t>
            </a:r>
          </a:p>
          <a:p>
            <a:endParaRPr lang="it-IT" b="1" dirty="0" smtClean="0"/>
          </a:p>
          <a:p>
            <a:endParaRPr lang="it-IT" sz="800" b="1" dirty="0"/>
          </a:p>
          <a:p>
            <a:r>
              <a:rPr lang="it-IT" b="1" dirty="0" smtClean="0"/>
              <a:t>           7</a:t>
            </a:r>
          </a:p>
          <a:p>
            <a:endParaRPr lang="it-IT" b="1" dirty="0"/>
          </a:p>
          <a:p>
            <a:r>
              <a:rPr lang="it-IT" b="1" dirty="0" smtClean="0"/>
              <a:t>            0</a:t>
            </a:r>
          </a:p>
          <a:p>
            <a:endParaRPr lang="it-IT" b="1" dirty="0"/>
          </a:p>
        </p:txBody>
      </p:sp>
    </p:spTree>
    <p:extLst>
      <p:ext uri="{BB962C8B-B14F-4D97-AF65-F5344CB8AC3E}">
        <p14:creationId xmlns:p14="http://schemas.microsoft.com/office/powerpoint/2010/main" val="428982107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p:cNvSpPr>
            <a:spLocks noGrp="1"/>
          </p:cNvSpPr>
          <p:nvPr>
            <p:ph type="sldNum" sz="quarter" idx="12"/>
          </p:nvPr>
        </p:nvSpPr>
        <p:spPr/>
        <p:txBody>
          <a:bodyPr/>
          <a:lstStyle/>
          <a:p>
            <a:fld id="{B007B441-5312-499D-93C3-6E37886527FA}" type="slidenum">
              <a:rPr lang="it-IT" smtClean="0"/>
              <a:pPr/>
              <a:t>44</a:t>
            </a:fld>
            <a:endParaRPr lang="it-IT"/>
          </a:p>
        </p:txBody>
      </p:sp>
      <p:pic>
        <p:nvPicPr>
          <p:cNvPr id="1026" name="Picture 2"/>
          <p:cNvPicPr>
            <a:picLocks noChangeAspect="1" noChangeArrowheads="1"/>
          </p:cNvPicPr>
          <p:nvPr/>
        </p:nvPicPr>
        <p:blipFill>
          <a:blip r:embed="rId2" cstate="print"/>
          <a:srcRect/>
          <a:stretch>
            <a:fillRect/>
          </a:stretch>
        </p:blipFill>
        <p:spPr bwMode="auto">
          <a:xfrm>
            <a:off x="353998" y="205983"/>
            <a:ext cx="8248536" cy="6336704"/>
          </a:xfrm>
          <a:prstGeom prst="rect">
            <a:avLst/>
          </a:prstGeom>
          <a:noFill/>
          <a:ln w="9525">
            <a:noFill/>
            <a:miter lim="800000"/>
            <a:headEnd/>
            <a:tailEnd/>
          </a:ln>
        </p:spPr>
      </p:pic>
    </p:spTree>
    <p:extLst>
      <p:ext uri="{BB962C8B-B14F-4D97-AF65-F5344CB8AC3E}">
        <p14:creationId xmlns:p14="http://schemas.microsoft.com/office/powerpoint/2010/main" val="278398360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p:cNvSpPr>
            <a:spLocks noGrp="1"/>
          </p:cNvSpPr>
          <p:nvPr>
            <p:ph type="sldNum" sz="quarter" idx="12"/>
          </p:nvPr>
        </p:nvSpPr>
        <p:spPr/>
        <p:txBody>
          <a:bodyPr/>
          <a:lstStyle/>
          <a:p>
            <a:fld id="{B007B441-5312-499D-93C3-6E37886527FA}" type="slidenum">
              <a:rPr lang="it-IT" smtClean="0"/>
              <a:pPr/>
              <a:t>45</a:t>
            </a:fld>
            <a:endParaRPr lang="it-IT"/>
          </a:p>
        </p:txBody>
      </p:sp>
      <p:pic>
        <p:nvPicPr>
          <p:cNvPr id="3276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496" y="44624"/>
            <a:ext cx="5688632" cy="39250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2768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4018139"/>
            <a:ext cx="8843144" cy="24351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CasellaDiTesto 4"/>
          <p:cNvSpPr txBox="1"/>
          <p:nvPr/>
        </p:nvSpPr>
        <p:spPr>
          <a:xfrm>
            <a:off x="267252" y="4866405"/>
            <a:ext cx="652743" cy="369332"/>
          </a:xfrm>
          <a:prstGeom prst="rect">
            <a:avLst/>
          </a:prstGeom>
          <a:solidFill>
            <a:schemeClr val="bg1"/>
          </a:solidFill>
        </p:spPr>
        <p:txBody>
          <a:bodyPr wrap="none" rtlCol="0">
            <a:spAutoFit/>
          </a:bodyPr>
          <a:lstStyle/>
          <a:p>
            <a:r>
              <a:rPr lang="it-IT" dirty="0" smtClean="0"/>
              <a:t>1845</a:t>
            </a:r>
            <a:endParaRPr lang="it-IT" dirty="0"/>
          </a:p>
        </p:txBody>
      </p:sp>
      <p:sp>
        <p:nvSpPr>
          <p:cNvPr id="6" name="CasellaDiTesto 5"/>
          <p:cNvSpPr txBox="1"/>
          <p:nvPr/>
        </p:nvSpPr>
        <p:spPr>
          <a:xfrm>
            <a:off x="4355976" y="4931876"/>
            <a:ext cx="652743" cy="369332"/>
          </a:xfrm>
          <a:prstGeom prst="rect">
            <a:avLst/>
          </a:prstGeom>
          <a:solidFill>
            <a:schemeClr val="bg1"/>
          </a:solidFill>
        </p:spPr>
        <p:txBody>
          <a:bodyPr wrap="none" rtlCol="0">
            <a:spAutoFit/>
          </a:bodyPr>
          <a:lstStyle/>
          <a:p>
            <a:r>
              <a:rPr lang="it-IT" dirty="0" smtClean="0"/>
              <a:t>1925</a:t>
            </a:r>
            <a:endParaRPr lang="it-IT" dirty="0"/>
          </a:p>
        </p:txBody>
      </p:sp>
      <p:sp>
        <p:nvSpPr>
          <p:cNvPr id="7" name="CasellaDiTesto 6"/>
          <p:cNvSpPr txBox="1"/>
          <p:nvPr/>
        </p:nvSpPr>
        <p:spPr>
          <a:xfrm>
            <a:off x="7519657" y="5003884"/>
            <a:ext cx="652743" cy="369332"/>
          </a:xfrm>
          <a:prstGeom prst="rect">
            <a:avLst/>
          </a:prstGeom>
          <a:solidFill>
            <a:schemeClr val="bg1"/>
          </a:solidFill>
        </p:spPr>
        <p:txBody>
          <a:bodyPr wrap="none" rtlCol="0">
            <a:spAutoFit/>
          </a:bodyPr>
          <a:lstStyle/>
          <a:p>
            <a:r>
              <a:rPr lang="it-IT" dirty="0" smtClean="0"/>
              <a:t>1985</a:t>
            </a:r>
            <a:endParaRPr lang="it-IT" dirty="0"/>
          </a:p>
        </p:txBody>
      </p:sp>
      <p:sp>
        <p:nvSpPr>
          <p:cNvPr id="8" name="CasellaDiTesto 7"/>
          <p:cNvSpPr txBox="1"/>
          <p:nvPr/>
        </p:nvSpPr>
        <p:spPr>
          <a:xfrm>
            <a:off x="5580112" y="116632"/>
            <a:ext cx="3076483" cy="2585323"/>
          </a:xfrm>
          <a:prstGeom prst="rect">
            <a:avLst/>
          </a:prstGeom>
          <a:solidFill>
            <a:schemeClr val="bg2"/>
          </a:solidFill>
        </p:spPr>
        <p:txBody>
          <a:bodyPr wrap="none" rtlCol="0">
            <a:spAutoFit/>
          </a:bodyPr>
          <a:lstStyle/>
          <a:p>
            <a:pPr algn="ctr"/>
            <a:r>
              <a:rPr lang="it-IT" sz="5400" b="1" dirty="0" smtClean="0">
                <a:solidFill>
                  <a:srgbClr val="FF0000"/>
                </a:solidFill>
                <a:effectLst>
                  <a:outerShdw blurRad="38100" dist="38100" dir="2700000" algn="tl">
                    <a:srgbClr val="000000">
                      <a:alpha val="43137"/>
                    </a:srgbClr>
                  </a:outerShdw>
                </a:effectLst>
                <a:latin typeface="Comic Sans MS" panose="030F0702030302020204" pitchFamily="66" charset="0"/>
              </a:rPr>
              <a:t>Che</a:t>
            </a:r>
          </a:p>
          <a:p>
            <a:pPr algn="ctr"/>
            <a:r>
              <a:rPr lang="it-IT" sz="5400" b="1" dirty="0" smtClean="0">
                <a:solidFill>
                  <a:srgbClr val="FF0000"/>
                </a:solidFill>
                <a:effectLst>
                  <a:outerShdw blurRad="38100" dist="38100" dir="2700000" algn="tl">
                    <a:srgbClr val="000000">
                      <a:alpha val="43137"/>
                    </a:srgbClr>
                  </a:outerShdw>
                </a:effectLst>
                <a:latin typeface="Comic Sans MS" panose="030F0702030302020204" pitchFamily="66" charset="0"/>
              </a:rPr>
              <a:t> succede</a:t>
            </a:r>
          </a:p>
          <a:p>
            <a:pPr algn="ctr"/>
            <a:r>
              <a:rPr lang="it-IT" sz="5400" b="1" dirty="0" smtClean="0">
                <a:solidFill>
                  <a:srgbClr val="FF0000"/>
                </a:solidFill>
                <a:effectLst>
                  <a:outerShdw blurRad="38100" dist="38100" dir="2700000" algn="tl">
                    <a:srgbClr val="000000">
                      <a:alpha val="43137"/>
                    </a:srgbClr>
                  </a:outerShdw>
                </a:effectLst>
                <a:latin typeface="Comic Sans MS" panose="030F0702030302020204" pitchFamily="66" charset="0"/>
              </a:rPr>
              <a:t> ?</a:t>
            </a:r>
            <a:endParaRPr lang="it-IT" sz="5400" b="1" dirty="0">
              <a:solidFill>
                <a:srgbClr val="FF0000"/>
              </a:solidFill>
              <a:effectLst>
                <a:outerShdw blurRad="38100" dist="38100" dir="2700000" algn="tl">
                  <a:srgbClr val="000000">
                    <a:alpha val="43137"/>
                  </a:srgbClr>
                </a:outerShdw>
              </a:effectLst>
              <a:latin typeface="Comic Sans MS" panose="030F0702030302020204" pitchFamily="66" charset="0"/>
            </a:endParaRPr>
          </a:p>
        </p:txBody>
      </p:sp>
    </p:spTree>
    <p:extLst>
      <p:ext uri="{BB962C8B-B14F-4D97-AF65-F5344CB8AC3E}">
        <p14:creationId xmlns:p14="http://schemas.microsoft.com/office/powerpoint/2010/main" val="197049057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p:cNvSpPr>
            <a:spLocks noGrp="1"/>
          </p:cNvSpPr>
          <p:nvPr>
            <p:ph type="sldNum" sz="quarter" idx="12"/>
          </p:nvPr>
        </p:nvSpPr>
        <p:spPr/>
        <p:txBody>
          <a:bodyPr/>
          <a:lstStyle/>
          <a:p>
            <a:fld id="{B007B441-5312-499D-93C3-6E37886527FA}" type="slidenum">
              <a:rPr lang="it-IT" smtClean="0"/>
              <a:pPr/>
              <a:t>46</a:t>
            </a:fld>
            <a:endParaRPr lang="it-IT"/>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3515" y="567844"/>
            <a:ext cx="7398584" cy="61015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CasellaDiTesto 2"/>
          <p:cNvSpPr txBox="1"/>
          <p:nvPr/>
        </p:nvSpPr>
        <p:spPr>
          <a:xfrm>
            <a:off x="1890667" y="44624"/>
            <a:ext cx="5338256" cy="523220"/>
          </a:xfrm>
          <a:prstGeom prst="rect">
            <a:avLst/>
          </a:prstGeom>
          <a:solidFill>
            <a:srgbClr val="FFC000"/>
          </a:solidFill>
        </p:spPr>
        <p:txBody>
          <a:bodyPr wrap="none" rtlCol="0">
            <a:spAutoFit/>
          </a:bodyPr>
          <a:lstStyle/>
          <a:p>
            <a:r>
              <a:rPr lang="it-IT" sz="2800" b="1" dirty="0" smtClean="0">
                <a:solidFill>
                  <a:srgbClr val="FF0000"/>
                </a:solidFill>
                <a:effectLst>
                  <a:outerShdw blurRad="38100" dist="38100" dir="2700000" algn="tl">
                    <a:srgbClr val="000000">
                      <a:alpha val="43137"/>
                    </a:srgbClr>
                  </a:outerShdw>
                </a:effectLst>
              </a:rPr>
              <a:t>Ultimo Rapporto IPCC  marzo 2014</a:t>
            </a:r>
            <a:endParaRPr lang="it-IT" sz="2800" b="1" dirty="0">
              <a:solidFill>
                <a:srgbClr val="FF0000"/>
              </a:solidFill>
              <a:effectLst>
                <a:outerShdw blurRad="38100" dist="38100" dir="2700000" algn="tl">
                  <a:srgbClr val="000000">
                    <a:alpha val="43137"/>
                  </a:srgbClr>
                </a:outerShdw>
              </a:effectLst>
            </a:endParaRPr>
          </a:p>
        </p:txBody>
      </p:sp>
      <p:cxnSp>
        <p:nvCxnSpPr>
          <p:cNvPr id="5" name="Connettore 1 4"/>
          <p:cNvCxnSpPr/>
          <p:nvPr/>
        </p:nvCxnSpPr>
        <p:spPr>
          <a:xfrm>
            <a:off x="1475656" y="4166333"/>
            <a:ext cx="6840760" cy="0"/>
          </a:xfrm>
          <a:prstGeom prst="line">
            <a:avLst/>
          </a:prstGeom>
        </p:spPr>
        <p:style>
          <a:lnRef idx="1">
            <a:schemeClr val="accent1"/>
          </a:lnRef>
          <a:fillRef idx="0">
            <a:schemeClr val="accent1"/>
          </a:fillRef>
          <a:effectRef idx="0">
            <a:schemeClr val="accent1"/>
          </a:effectRef>
          <a:fontRef idx="minor">
            <a:schemeClr val="tx1"/>
          </a:fontRef>
        </p:style>
      </p:cxnSp>
      <p:pic>
        <p:nvPicPr>
          <p:cNvPr id="3389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02367" y="1124744"/>
            <a:ext cx="3133758" cy="24938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83966264"/>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p:cNvSpPr>
            <a:spLocks noGrp="1"/>
          </p:cNvSpPr>
          <p:nvPr>
            <p:ph type="sldNum" sz="quarter" idx="12"/>
          </p:nvPr>
        </p:nvSpPr>
        <p:spPr/>
        <p:txBody>
          <a:bodyPr/>
          <a:lstStyle/>
          <a:p>
            <a:fld id="{B007B441-5312-499D-93C3-6E37886527FA}" type="slidenum">
              <a:rPr lang="it-IT" smtClean="0"/>
              <a:pPr/>
              <a:t>47</a:t>
            </a:fld>
            <a:endParaRPr lang="it-IT"/>
          </a:p>
        </p:txBody>
      </p:sp>
      <p:sp>
        <p:nvSpPr>
          <p:cNvPr id="5" name="Rettangolo 4"/>
          <p:cNvSpPr/>
          <p:nvPr/>
        </p:nvSpPr>
        <p:spPr>
          <a:xfrm>
            <a:off x="0" y="760630"/>
            <a:ext cx="9006360" cy="6124754"/>
          </a:xfrm>
          <a:prstGeom prst="rect">
            <a:avLst/>
          </a:prstGeom>
        </p:spPr>
        <p:txBody>
          <a:bodyPr wrap="square">
            <a:spAutoFit/>
          </a:bodyPr>
          <a:lstStyle/>
          <a:p>
            <a:r>
              <a:rPr lang="it-IT" sz="2800" b="1" dirty="0" smtClean="0">
                <a:solidFill>
                  <a:srgbClr val="FF0000"/>
                </a:solidFill>
              </a:rPr>
              <a:t>Accordo USA-CINA</a:t>
            </a:r>
            <a:r>
              <a:rPr lang="it-IT" sz="2800" dirty="0" smtClean="0">
                <a:solidFill>
                  <a:srgbClr val="FF0000"/>
                </a:solidFill>
              </a:rPr>
              <a:t>,  </a:t>
            </a:r>
          </a:p>
          <a:p>
            <a:r>
              <a:rPr lang="it-IT" sz="2800" b="1" dirty="0" smtClean="0">
                <a:solidFill>
                  <a:srgbClr val="FF0000"/>
                </a:solidFill>
              </a:rPr>
              <a:t>12 novembre 2014</a:t>
            </a:r>
          </a:p>
          <a:p>
            <a:endParaRPr lang="it-IT" sz="2800" b="1" dirty="0" smtClean="0">
              <a:solidFill>
                <a:srgbClr val="FF0000"/>
              </a:solidFill>
            </a:endParaRPr>
          </a:p>
          <a:p>
            <a:endParaRPr lang="it-IT" sz="2800" b="1" dirty="0">
              <a:solidFill>
                <a:srgbClr val="FF0000"/>
              </a:solidFill>
            </a:endParaRPr>
          </a:p>
          <a:p>
            <a:endParaRPr lang="it-IT" sz="2800" b="1" dirty="0" smtClean="0">
              <a:solidFill>
                <a:srgbClr val="FF0000"/>
              </a:solidFill>
            </a:endParaRPr>
          </a:p>
          <a:p>
            <a:r>
              <a:rPr lang="it-IT" sz="2800" dirty="0" smtClean="0"/>
              <a:t>Come parte dell'intesa, Obama ha annunciato che gli Usa si sono impegnati per una riduzione del 26-28% delle emissioni entro il 2025, mentre Pechino si impegna a diminuire il picco delle emissioni entro il 2030, se non prima.</a:t>
            </a:r>
            <a:br>
              <a:rPr lang="it-IT" sz="2800" dirty="0" smtClean="0"/>
            </a:br>
            <a:r>
              <a:rPr lang="it-IT" sz="2800" dirty="0" smtClean="0"/>
              <a:t>Per raggiungere l'obiettivo </a:t>
            </a:r>
            <a:r>
              <a:rPr lang="it-IT" sz="2800" dirty="0" err="1" smtClean="0"/>
              <a:t>Xi</a:t>
            </a:r>
            <a:r>
              <a:rPr lang="it-IT" sz="2800" dirty="0" smtClean="0"/>
              <a:t> ha annunciato che le cosiddette fonti energetiche pulite, come l'energia solare </a:t>
            </a:r>
            <a:r>
              <a:rPr lang="it-IT" sz="2800" dirty="0"/>
              <a:t>e eolica, potrebbe rappresentare il 20 per cento della produzione totale cinese entro il 2030</a:t>
            </a:r>
            <a:r>
              <a:rPr lang="it-IT" sz="2800" b="1" dirty="0" smtClean="0">
                <a:solidFill>
                  <a:srgbClr val="FF0000"/>
                </a:solidFill>
                <a:effectLst>
                  <a:outerShdw blurRad="38100" dist="38100" dir="2700000" algn="tl">
                    <a:srgbClr val="000000">
                      <a:alpha val="43137"/>
                    </a:srgbClr>
                  </a:outerShdw>
                </a:effectLst>
              </a:rPr>
              <a:t>.  (Europa: -40% nel 2030, -80% nel 2050 rispetto al 1990   </a:t>
            </a:r>
            <a:r>
              <a:rPr lang="it-IT" sz="2800" b="1" dirty="0" err="1" smtClean="0">
                <a:solidFill>
                  <a:srgbClr val="FF0000"/>
                </a:solidFill>
                <a:effectLst>
                  <a:outerShdw blurRad="38100" dist="38100" dir="2700000" algn="tl">
                    <a:srgbClr val="000000">
                      <a:alpha val="43137"/>
                    </a:srgbClr>
                  </a:outerShdw>
                </a:effectLst>
              </a:rPr>
              <a:t>ndr</a:t>
            </a:r>
            <a:r>
              <a:rPr lang="it-IT" sz="2800" b="1" dirty="0" smtClean="0">
                <a:solidFill>
                  <a:srgbClr val="FF0000"/>
                </a:solidFill>
                <a:effectLst>
                  <a:outerShdw blurRad="38100" dist="38100" dir="2700000" algn="tl">
                    <a:srgbClr val="000000">
                      <a:alpha val="43137"/>
                    </a:srgbClr>
                  </a:outerShdw>
                </a:effectLst>
              </a:rPr>
              <a:t>)</a:t>
            </a:r>
            <a:endParaRPr lang="it-IT" sz="2800" b="1" dirty="0">
              <a:solidFill>
                <a:srgbClr val="FF0000"/>
              </a:solidFill>
              <a:effectLst>
                <a:outerShdw blurRad="38100" dist="38100" dir="2700000" algn="tl">
                  <a:srgbClr val="000000">
                    <a:alpha val="43137"/>
                  </a:srgbClr>
                </a:outerShdw>
              </a:effectLst>
            </a:endParaRPr>
          </a:p>
        </p:txBody>
      </p:sp>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92080" y="44624"/>
            <a:ext cx="3359473" cy="28389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CasellaDiTesto 5"/>
          <p:cNvSpPr txBox="1"/>
          <p:nvPr/>
        </p:nvSpPr>
        <p:spPr>
          <a:xfrm>
            <a:off x="96245" y="145871"/>
            <a:ext cx="3898760" cy="369332"/>
          </a:xfrm>
          <a:prstGeom prst="rect">
            <a:avLst/>
          </a:prstGeom>
          <a:solidFill>
            <a:schemeClr val="bg2"/>
          </a:solidFill>
        </p:spPr>
        <p:txBody>
          <a:bodyPr wrap="none" rtlCol="0">
            <a:spAutoFit/>
          </a:bodyPr>
          <a:lstStyle/>
          <a:p>
            <a:r>
              <a:rPr lang="it-IT" dirty="0" smtClean="0"/>
              <a:t>DA «</a:t>
            </a:r>
            <a:r>
              <a:rPr lang="it-IT" b="1" dirty="0" smtClean="0">
                <a:latin typeface="Times New Roman" panose="02020603050405020304" pitchFamily="18" charset="0"/>
                <a:cs typeface="Times New Roman" panose="02020603050405020304" pitchFamily="18" charset="0"/>
              </a:rPr>
              <a:t>La Repubblica</a:t>
            </a:r>
            <a:r>
              <a:rPr lang="it-IT" dirty="0" smtClean="0"/>
              <a:t>», Novembre 2014</a:t>
            </a:r>
            <a:endParaRPr lang="it-IT" dirty="0"/>
          </a:p>
        </p:txBody>
      </p:sp>
    </p:spTree>
    <p:extLst>
      <p:ext uri="{BB962C8B-B14F-4D97-AF65-F5344CB8AC3E}">
        <p14:creationId xmlns:p14="http://schemas.microsoft.com/office/powerpoint/2010/main" val="228192500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0530" name="Picture 2"/>
          <p:cNvPicPr>
            <a:picLocks noGrp="1" noChangeAspect="1" noChangeArrowheads="1"/>
          </p:cNvPicPr>
          <p:nvPr>
            <p:ph idx="1"/>
          </p:nvPr>
        </p:nvPicPr>
        <p:blipFill>
          <a:blip r:embed="rId3" cstate="print"/>
          <a:srcRect/>
          <a:stretch>
            <a:fillRect/>
          </a:stretch>
        </p:blipFill>
        <p:spPr bwMode="auto">
          <a:xfrm>
            <a:off x="1883177" y="1584176"/>
            <a:ext cx="6175541" cy="4797152"/>
          </a:xfrm>
          <a:prstGeom prst="rect">
            <a:avLst/>
          </a:prstGeom>
          <a:noFill/>
          <a:ln w="9525">
            <a:noFill/>
            <a:miter lim="800000"/>
            <a:headEnd/>
            <a:tailEnd/>
          </a:ln>
        </p:spPr>
      </p:pic>
      <p:sp>
        <p:nvSpPr>
          <p:cNvPr id="3" name="Segnaposto numero diapositiva 2"/>
          <p:cNvSpPr>
            <a:spLocks noGrp="1"/>
          </p:cNvSpPr>
          <p:nvPr>
            <p:ph type="sldNum" sz="quarter" idx="12"/>
          </p:nvPr>
        </p:nvSpPr>
        <p:spPr/>
        <p:txBody>
          <a:bodyPr/>
          <a:lstStyle/>
          <a:p>
            <a:fld id="{B007B441-5312-499D-93C3-6E37886527FA}" type="slidenum">
              <a:rPr lang="it-IT" smtClean="0"/>
              <a:pPr/>
              <a:t>48</a:t>
            </a:fld>
            <a:endParaRPr lang="it-IT"/>
          </a:p>
        </p:txBody>
      </p:sp>
      <p:sp>
        <p:nvSpPr>
          <p:cNvPr id="5" name="Titolo 1"/>
          <p:cNvSpPr>
            <a:spLocks noGrp="1"/>
          </p:cNvSpPr>
          <p:nvPr>
            <p:ph type="title"/>
          </p:nvPr>
        </p:nvSpPr>
        <p:spPr>
          <a:xfrm>
            <a:off x="5508104" y="332656"/>
            <a:ext cx="3456384" cy="1512167"/>
          </a:xfrm>
        </p:spPr>
        <p:txBody>
          <a:bodyPr>
            <a:noAutofit/>
          </a:bodyPr>
          <a:lstStyle/>
          <a:p>
            <a:r>
              <a:rPr lang="it-IT" b="1" dirty="0" smtClean="0">
                <a:solidFill>
                  <a:schemeClr val="accent6">
                    <a:lumMod val="75000"/>
                  </a:schemeClr>
                </a:solidFill>
                <a:effectLst>
                  <a:outerShdw blurRad="38100" dist="38100" dir="2700000" algn="tl">
                    <a:srgbClr val="000000">
                      <a:alpha val="43137"/>
                    </a:srgbClr>
                  </a:outerShdw>
                </a:effectLst>
              </a:rPr>
              <a:t>IL </a:t>
            </a:r>
            <a:br>
              <a:rPr lang="it-IT" b="1" dirty="0" smtClean="0">
                <a:solidFill>
                  <a:schemeClr val="accent6">
                    <a:lumMod val="75000"/>
                  </a:schemeClr>
                </a:solidFill>
                <a:effectLst>
                  <a:outerShdw blurRad="38100" dist="38100" dir="2700000" algn="tl">
                    <a:srgbClr val="000000">
                      <a:alpha val="43137"/>
                    </a:srgbClr>
                  </a:outerShdw>
                </a:effectLst>
              </a:rPr>
            </a:br>
            <a:r>
              <a:rPr lang="it-IT" b="1" dirty="0" smtClean="0">
                <a:solidFill>
                  <a:schemeClr val="accent6">
                    <a:lumMod val="75000"/>
                  </a:schemeClr>
                </a:solidFill>
                <a:effectLst>
                  <a:outerShdw blurRad="38100" dist="38100" dir="2700000" algn="tl">
                    <a:srgbClr val="000000">
                      <a:alpha val="43137"/>
                    </a:srgbClr>
                  </a:outerShdw>
                </a:effectLst>
              </a:rPr>
              <a:t>Fotovoltaico</a:t>
            </a:r>
            <a:endParaRPr lang="it-IT" b="1" dirty="0">
              <a:solidFill>
                <a:schemeClr val="accent6">
                  <a:lumMod val="75000"/>
                </a:schemeClr>
              </a:solidFill>
              <a:effectLst>
                <a:outerShdw blurRad="38100" dist="38100" dir="2700000" algn="tl">
                  <a:srgbClr val="000000">
                    <a:alpha val="43137"/>
                  </a:srgbClr>
                </a:outerShdw>
              </a:effectLst>
            </a:endParaRPr>
          </a:p>
        </p:txBody>
      </p:sp>
      <p:pic>
        <p:nvPicPr>
          <p:cNvPr id="324610" name="Picture 2" descr="http://www.imille.org/wp-content/uploads/SolarparkTh%C3%BCngen-020-1024x768.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512" y="483494"/>
            <a:ext cx="4791436" cy="35935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0487261"/>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magine 5" descr="Solar%20Cell%20Description.jpg"/>
          <p:cNvPicPr>
            <a:picLocks noChangeAspect="1"/>
          </p:cNvPicPr>
          <p:nvPr/>
        </p:nvPicPr>
        <p:blipFill>
          <a:blip r:embed="rId2" cstate="print"/>
          <a:stretch>
            <a:fillRect/>
          </a:stretch>
        </p:blipFill>
        <p:spPr>
          <a:xfrm>
            <a:off x="500034" y="1430918"/>
            <a:ext cx="8178154" cy="5212792"/>
          </a:xfrm>
          <a:prstGeom prst="rect">
            <a:avLst/>
          </a:prstGeom>
        </p:spPr>
      </p:pic>
      <p:sp>
        <p:nvSpPr>
          <p:cNvPr id="7" name="CasellaDiTesto 6"/>
          <p:cNvSpPr txBox="1"/>
          <p:nvPr/>
        </p:nvSpPr>
        <p:spPr>
          <a:xfrm>
            <a:off x="2000232" y="142852"/>
            <a:ext cx="4955203" cy="923330"/>
          </a:xfrm>
          <a:prstGeom prst="rect">
            <a:avLst/>
          </a:prstGeom>
          <a:noFill/>
        </p:spPr>
        <p:txBody>
          <a:bodyPr wrap="none" rtlCol="0">
            <a:spAutoFit/>
          </a:bodyPr>
          <a:lstStyle/>
          <a:p>
            <a:r>
              <a:rPr lang="it-IT" sz="5400" b="1" dirty="0" smtClean="0">
                <a:solidFill>
                  <a:schemeClr val="accent6">
                    <a:lumMod val="75000"/>
                  </a:schemeClr>
                </a:solidFill>
                <a:effectLst>
                  <a:outerShdw blurRad="38100" dist="38100" dir="2700000" algn="tl">
                    <a:srgbClr val="000000">
                      <a:alpha val="43137"/>
                    </a:srgbClr>
                  </a:outerShdw>
                </a:effectLst>
                <a:latin typeface="Comic Sans MS" pitchFamily="66" charset="0"/>
              </a:rPr>
              <a:t>Come funziona</a:t>
            </a:r>
            <a:endParaRPr lang="it-IT" sz="5400" b="1" dirty="0">
              <a:solidFill>
                <a:schemeClr val="accent6">
                  <a:lumMod val="75000"/>
                </a:schemeClr>
              </a:solidFill>
              <a:effectLst>
                <a:outerShdw blurRad="38100" dist="38100" dir="2700000" algn="tl">
                  <a:srgbClr val="000000">
                    <a:alpha val="43137"/>
                  </a:srgbClr>
                </a:outerShdw>
              </a:effectLst>
              <a:latin typeface="Comic Sans MS" pitchFamily="66" charset="0"/>
            </a:endParaRPr>
          </a:p>
        </p:txBody>
      </p:sp>
    </p:spTree>
    <p:extLst>
      <p:ext uri="{BB962C8B-B14F-4D97-AF65-F5344CB8AC3E}">
        <p14:creationId xmlns:p14="http://schemas.microsoft.com/office/powerpoint/2010/main" val="132078005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1" y="352976"/>
            <a:ext cx="9144000" cy="3724096"/>
          </a:xfrm>
          <a:prstGeom prst="rect">
            <a:avLst/>
          </a:prstGeom>
          <a:noFill/>
        </p:spPr>
        <p:txBody>
          <a:bodyPr wrap="square" rtlCol="0">
            <a:spAutoFit/>
          </a:bodyPr>
          <a:lstStyle/>
          <a:p>
            <a:pPr algn="ctr"/>
            <a:r>
              <a:rPr lang="it-IT" sz="3600" dirty="0" smtClean="0">
                <a:solidFill>
                  <a:srgbClr val="FF0000"/>
                </a:solidFill>
                <a:effectLst>
                  <a:outerShdw blurRad="38100" dist="38100" dir="2700000" algn="tl">
                    <a:srgbClr val="000000">
                      <a:alpha val="43137"/>
                    </a:srgbClr>
                  </a:outerShdw>
                </a:effectLst>
                <a:latin typeface="Comic Sans MS" pitchFamily="66" charset="0"/>
              </a:rPr>
              <a:t>La filastrocca dei Multipli  </a:t>
            </a:r>
          </a:p>
          <a:p>
            <a:pPr algn="ctr"/>
            <a:r>
              <a:rPr lang="it-IT" sz="3600" dirty="0" smtClean="0">
                <a:solidFill>
                  <a:srgbClr val="FF0000"/>
                </a:solidFill>
                <a:effectLst>
                  <a:outerShdw blurRad="38100" dist="38100" dir="2700000" algn="tl">
                    <a:srgbClr val="000000">
                      <a:alpha val="43137"/>
                    </a:srgbClr>
                  </a:outerShdw>
                </a:effectLst>
                <a:latin typeface="Comic Sans MS" pitchFamily="66" charset="0"/>
              </a:rPr>
              <a:t>kilo-Mega-Giga-</a:t>
            </a:r>
            <a:r>
              <a:rPr lang="it-IT" sz="3600" dirty="0" err="1" smtClean="0">
                <a:solidFill>
                  <a:srgbClr val="FF0000"/>
                </a:solidFill>
                <a:effectLst>
                  <a:outerShdw blurRad="38100" dist="38100" dir="2700000" algn="tl">
                    <a:srgbClr val="000000">
                      <a:alpha val="43137"/>
                    </a:srgbClr>
                  </a:outerShdw>
                </a:effectLst>
                <a:latin typeface="Comic Sans MS" pitchFamily="66" charset="0"/>
              </a:rPr>
              <a:t>Tera</a:t>
            </a:r>
            <a:endParaRPr lang="it-IT" sz="3600" dirty="0" smtClean="0">
              <a:solidFill>
                <a:srgbClr val="FF0000"/>
              </a:solidFill>
              <a:effectLst>
                <a:outerShdw blurRad="38100" dist="38100" dir="2700000" algn="tl">
                  <a:srgbClr val="000000">
                    <a:alpha val="43137"/>
                  </a:srgbClr>
                </a:outerShdw>
              </a:effectLst>
              <a:latin typeface="Comic Sans MS" pitchFamily="66" charset="0"/>
            </a:endParaRPr>
          </a:p>
          <a:p>
            <a:pPr algn="ctr"/>
            <a:endParaRPr lang="it-IT" sz="2000" dirty="0" smtClean="0">
              <a:solidFill>
                <a:srgbClr val="FF0000"/>
              </a:solidFill>
              <a:effectLst>
                <a:outerShdw blurRad="38100" dist="38100" dir="2700000" algn="tl">
                  <a:srgbClr val="000000">
                    <a:alpha val="43137"/>
                  </a:srgbClr>
                </a:outerShdw>
              </a:effectLst>
              <a:latin typeface="Comic Sans MS" pitchFamily="66" charset="0"/>
            </a:endParaRPr>
          </a:p>
          <a:p>
            <a:pPr algn="ctr"/>
            <a:r>
              <a:rPr lang="it-IT" dirty="0" smtClean="0">
                <a:latin typeface="Comic Sans MS" pitchFamily="66" charset="0"/>
              </a:rPr>
              <a:t> </a:t>
            </a:r>
            <a:r>
              <a:rPr lang="it-IT" sz="2400" dirty="0" smtClean="0">
                <a:latin typeface="Comic Sans MS" pitchFamily="66" charset="0"/>
              </a:rPr>
              <a:t>Potenza installata                               energia consumata</a:t>
            </a:r>
          </a:p>
          <a:p>
            <a:endParaRPr lang="it-IT" sz="2400" dirty="0" smtClean="0">
              <a:latin typeface="Comic Sans MS" pitchFamily="66" charset="0"/>
            </a:endParaRPr>
          </a:p>
          <a:p>
            <a:r>
              <a:rPr lang="it-IT" sz="2400" b="1" dirty="0">
                <a:solidFill>
                  <a:srgbClr val="CC6600"/>
                </a:solidFill>
                <a:latin typeface="Comic Sans MS" pitchFamily="66" charset="0"/>
              </a:rPr>
              <a:t>k</a:t>
            </a:r>
            <a:r>
              <a:rPr lang="it-IT" sz="2400" b="1" dirty="0" smtClean="0">
                <a:solidFill>
                  <a:srgbClr val="CC6600"/>
                </a:solidFill>
                <a:latin typeface="Comic Sans MS" pitchFamily="66" charset="0"/>
              </a:rPr>
              <a:t>ilo</a:t>
            </a:r>
            <a:r>
              <a:rPr lang="it-IT" sz="2400" dirty="0" smtClean="0">
                <a:latin typeface="Comic Sans MS" pitchFamily="66" charset="0"/>
              </a:rPr>
              <a:t> Watt    kW    1 000  Watt          </a:t>
            </a:r>
            <a:r>
              <a:rPr lang="it-IT" sz="2400" b="1" dirty="0" err="1" smtClean="0">
                <a:solidFill>
                  <a:srgbClr val="CC6600"/>
                </a:solidFill>
                <a:latin typeface="Comic Sans MS" pitchFamily="66" charset="0"/>
              </a:rPr>
              <a:t>kilo</a:t>
            </a:r>
            <a:r>
              <a:rPr lang="it-IT" sz="2400" dirty="0" err="1" smtClean="0">
                <a:latin typeface="Comic Sans MS" pitchFamily="66" charset="0"/>
              </a:rPr>
              <a:t>Watthora</a:t>
            </a:r>
            <a:r>
              <a:rPr lang="it-IT" sz="2400" dirty="0" smtClean="0">
                <a:latin typeface="Comic Sans MS" pitchFamily="66" charset="0"/>
              </a:rPr>
              <a:t>     kWh                                                     </a:t>
            </a:r>
            <a:r>
              <a:rPr lang="it-IT" sz="2400" dirty="0" smtClean="0">
                <a:solidFill>
                  <a:srgbClr val="FF0000"/>
                </a:solidFill>
                <a:latin typeface="Comic Sans MS" pitchFamily="66" charset="0"/>
              </a:rPr>
              <a:t>                </a:t>
            </a:r>
          </a:p>
          <a:p>
            <a:r>
              <a:rPr lang="it-IT" sz="2400" b="1" dirty="0" err="1" smtClean="0">
                <a:solidFill>
                  <a:srgbClr val="CC6600"/>
                </a:solidFill>
                <a:latin typeface="Comic Sans MS" pitchFamily="66" charset="0"/>
              </a:rPr>
              <a:t>Mega</a:t>
            </a:r>
            <a:r>
              <a:rPr lang="it-IT" sz="2400" dirty="0" err="1" smtClean="0">
                <a:latin typeface="Comic Sans MS" pitchFamily="66" charset="0"/>
              </a:rPr>
              <a:t>Watt</a:t>
            </a:r>
            <a:r>
              <a:rPr lang="it-IT" sz="2400" dirty="0" smtClean="0">
                <a:latin typeface="Comic Sans MS" pitchFamily="66" charset="0"/>
              </a:rPr>
              <a:t>  MW   1 000  kW            </a:t>
            </a:r>
            <a:r>
              <a:rPr lang="it-IT" sz="2400" b="1" dirty="0" err="1" smtClean="0">
                <a:solidFill>
                  <a:srgbClr val="CC6600"/>
                </a:solidFill>
                <a:latin typeface="Comic Sans MS" pitchFamily="66" charset="0"/>
              </a:rPr>
              <a:t>Mega</a:t>
            </a:r>
            <a:r>
              <a:rPr lang="it-IT" sz="2400" dirty="0" err="1" smtClean="0">
                <a:latin typeface="Comic Sans MS" pitchFamily="66" charset="0"/>
              </a:rPr>
              <a:t>Watthora</a:t>
            </a:r>
            <a:r>
              <a:rPr lang="it-IT" sz="2400" dirty="0" smtClean="0">
                <a:latin typeface="Comic Sans MS" pitchFamily="66" charset="0"/>
              </a:rPr>
              <a:t>    MWh</a:t>
            </a:r>
          </a:p>
          <a:p>
            <a:r>
              <a:rPr lang="it-IT" sz="2400" b="1" dirty="0" err="1" smtClean="0">
                <a:solidFill>
                  <a:srgbClr val="CC6600"/>
                </a:solidFill>
                <a:latin typeface="Comic Sans MS" pitchFamily="66" charset="0"/>
              </a:rPr>
              <a:t>Giga</a:t>
            </a:r>
            <a:r>
              <a:rPr lang="it-IT" sz="2400" dirty="0" err="1" smtClean="0">
                <a:latin typeface="Comic Sans MS" pitchFamily="66" charset="0"/>
              </a:rPr>
              <a:t>Watt</a:t>
            </a:r>
            <a:r>
              <a:rPr lang="it-IT" sz="2400" dirty="0" smtClean="0">
                <a:latin typeface="Comic Sans MS" pitchFamily="66" charset="0"/>
              </a:rPr>
              <a:t>   GW     1 000  </a:t>
            </a:r>
            <a:r>
              <a:rPr lang="it-IT" sz="2400" dirty="0" err="1" smtClean="0">
                <a:latin typeface="Comic Sans MS" pitchFamily="66" charset="0"/>
              </a:rPr>
              <a:t>Mw</a:t>
            </a:r>
            <a:r>
              <a:rPr lang="it-IT" sz="2400" dirty="0" smtClean="0">
                <a:latin typeface="Comic Sans MS" pitchFamily="66" charset="0"/>
              </a:rPr>
              <a:t>            </a:t>
            </a:r>
            <a:r>
              <a:rPr lang="it-IT" sz="2400" b="1" dirty="0" err="1" smtClean="0">
                <a:solidFill>
                  <a:srgbClr val="CC6600"/>
                </a:solidFill>
                <a:latin typeface="Comic Sans MS" pitchFamily="66" charset="0"/>
              </a:rPr>
              <a:t>Giga</a:t>
            </a:r>
            <a:r>
              <a:rPr lang="it-IT" sz="2400" dirty="0" err="1" smtClean="0">
                <a:latin typeface="Comic Sans MS" pitchFamily="66" charset="0"/>
              </a:rPr>
              <a:t>Watthora</a:t>
            </a:r>
            <a:r>
              <a:rPr lang="it-IT" sz="2400" dirty="0" smtClean="0">
                <a:latin typeface="Comic Sans MS" pitchFamily="66" charset="0"/>
              </a:rPr>
              <a:t>     </a:t>
            </a:r>
            <a:r>
              <a:rPr lang="it-IT" sz="2400" dirty="0" err="1" smtClean="0">
                <a:latin typeface="Comic Sans MS" pitchFamily="66" charset="0"/>
              </a:rPr>
              <a:t>GWh</a:t>
            </a:r>
            <a:endParaRPr lang="it-IT" sz="2400" dirty="0" smtClean="0">
              <a:latin typeface="Comic Sans MS" pitchFamily="66" charset="0"/>
            </a:endParaRPr>
          </a:p>
          <a:p>
            <a:r>
              <a:rPr lang="it-IT" sz="2400" b="1" dirty="0" err="1" smtClean="0">
                <a:solidFill>
                  <a:srgbClr val="CC6600"/>
                </a:solidFill>
                <a:latin typeface="Comic Sans MS" pitchFamily="66" charset="0"/>
              </a:rPr>
              <a:t>Tera</a:t>
            </a:r>
            <a:r>
              <a:rPr lang="it-IT" sz="2400" dirty="0" err="1" smtClean="0">
                <a:latin typeface="Comic Sans MS" pitchFamily="66" charset="0"/>
              </a:rPr>
              <a:t>Watt</a:t>
            </a:r>
            <a:r>
              <a:rPr lang="it-IT" sz="2400" dirty="0" smtClean="0">
                <a:latin typeface="Comic Sans MS" pitchFamily="66" charset="0"/>
              </a:rPr>
              <a:t>  TW     1 000 GW            </a:t>
            </a:r>
            <a:r>
              <a:rPr lang="it-IT" sz="2400" b="1" dirty="0" err="1" smtClean="0">
                <a:solidFill>
                  <a:srgbClr val="CC6600"/>
                </a:solidFill>
                <a:latin typeface="Comic Sans MS" pitchFamily="66" charset="0"/>
              </a:rPr>
              <a:t>Tera</a:t>
            </a:r>
            <a:r>
              <a:rPr lang="it-IT" sz="2400" dirty="0" err="1" smtClean="0">
                <a:latin typeface="Comic Sans MS" pitchFamily="66" charset="0"/>
              </a:rPr>
              <a:t>Watthora</a:t>
            </a:r>
            <a:r>
              <a:rPr lang="it-IT" sz="2400" dirty="0" smtClean="0">
                <a:latin typeface="Comic Sans MS" pitchFamily="66" charset="0"/>
              </a:rPr>
              <a:t>     </a:t>
            </a:r>
            <a:r>
              <a:rPr lang="it-IT" sz="2400" dirty="0" err="1" smtClean="0">
                <a:latin typeface="Comic Sans MS" pitchFamily="66" charset="0"/>
              </a:rPr>
              <a:t>TWh</a:t>
            </a:r>
            <a:endParaRPr lang="it-IT" sz="2400" dirty="0">
              <a:latin typeface="Comic Sans MS" pitchFamily="66" charset="0"/>
            </a:endParaRPr>
          </a:p>
        </p:txBody>
      </p:sp>
      <p:sp>
        <p:nvSpPr>
          <p:cNvPr id="5" name="Segnaposto numero diapositiva 4"/>
          <p:cNvSpPr>
            <a:spLocks noGrp="1"/>
          </p:cNvSpPr>
          <p:nvPr>
            <p:ph type="sldNum" sz="quarter" idx="12"/>
          </p:nvPr>
        </p:nvSpPr>
        <p:spPr/>
        <p:txBody>
          <a:bodyPr/>
          <a:lstStyle/>
          <a:p>
            <a:fld id="{B007B441-5312-499D-93C3-6E37886527FA}" type="slidenum">
              <a:rPr lang="it-IT" smtClean="0"/>
              <a:pPr/>
              <a:t>5</a:t>
            </a:fld>
            <a:endParaRPr lang="it-IT"/>
          </a:p>
        </p:txBody>
      </p:sp>
      <p:sp>
        <p:nvSpPr>
          <p:cNvPr id="2" name="CasellaDiTesto 1"/>
          <p:cNvSpPr txBox="1"/>
          <p:nvPr/>
        </p:nvSpPr>
        <p:spPr>
          <a:xfrm>
            <a:off x="1137582" y="4941168"/>
            <a:ext cx="7369582" cy="830997"/>
          </a:xfrm>
          <a:prstGeom prst="rect">
            <a:avLst/>
          </a:prstGeom>
          <a:noFill/>
        </p:spPr>
        <p:txBody>
          <a:bodyPr wrap="none" rtlCol="0">
            <a:spAutoFit/>
          </a:bodyPr>
          <a:lstStyle/>
          <a:p>
            <a:r>
              <a:rPr lang="it-IT" sz="4800" b="1" dirty="0" smtClean="0">
                <a:solidFill>
                  <a:srgbClr val="FF0000"/>
                </a:solidFill>
                <a:effectLst>
                  <a:outerShdw blurRad="38100" dist="38100" dir="2700000" algn="tl">
                    <a:srgbClr val="000000">
                      <a:alpha val="43137"/>
                    </a:srgbClr>
                  </a:outerShdw>
                </a:effectLst>
              </a:rPr>
              <a:t>Il debito italiano: 2 </a:t>
            </a:r>
            <a:r>
              <a:rPr lang="it-IT" sz="4800" b="1" dirty="0" err="1" smtClean="0">
                <a:solidFill>
                  <a:srgbClr val="FF0000"/>
                </a:solidFill>
                <a:effectLst>
                  <a:outerShdw blurRad="38100" dist="38100" dir="2700000" algn="tl">
                    <a:srgbClr val="000000">
                      <a:alpha val="43137"/>
                    </a:srgbClr>
                  </a:outerShdw>
                </a:effectLst>
              </a:rPr>
              <a:t>TeraEuro</a:t>
            </a:r>
            <a:endParaRPr lang="it-IT" sz="4800" b="1" dirty="0">
              <a:solidFill>
                <a:srgbClr val="FF0000"/>
              </a:solidFill>
              <a:effectLst>
                <a:outerShdw blurRad="38100" dist="38100" dir="2700000" algn="tl">
                  <a:srgbClr val="000000">
                    <a:alpha val="43137"/>
                  </a:srgbClr>
                </a:outerShdw>
              </a:effectLst>
            </a:endParaRPr>
          </a:p>
        </p:txBody>
      </p:sp>
      <p:sp>
        <p:nvSpPr>
          <p:cNvPr id="3" name="CasellaDiTesto 2"/>
          <p:cNvSpPr txBox="1"/>
          <p:nvPr/>
        </p:nvSpPr>
        <p:spPr>
          <a:xfrm>
            <a:off x="35496" y="4293096"/>
            <a:ext cx="8452955" cy="584775"/>
          </a:xfrm>
          <a:prstGeom prst="rect">
            <a:avLst/>
          </a:prstGeom>
          <a:noFill/>
        </p:spPr>
        <p:txBody>
          <a:bodyPr wrap="none" rtlCol="0">
            <a:spAutoFit/>
          </a:bodyPr>
          <a:lstStyle/>
          <a:p>
            <a:r>
              <a:rPr lang="it-IT" sz="3200" b="1" dirty="0" smtClean="0">
                <a:solidFill>
                  <a:srgbClr val="FF0000"/>
                </a:solidFill>
                <a:effectLst>
                  <a:outerShdw blurRad="38100" dist="38100" dir="2700000" algn="tl">
                    <a:srgbClr val="000000">
                      <a:alpha val="43137"/>
                    </a:srgbClr>
                  </a:outerShdw>
                </a:effectLst>
                <a:latin typeface="Comic Sans MS" panose="030F0702030302020204" pitchFamily="66" charset="0"/>
              </a:rPr>
              <a:t>kW kWh, </a:t>
            </a:r>
            <a:r>
              <a:rPr lang="it-IT" sz="3200" b="1" dirty="0" err="1" smtClean="0">
                <a:solidFill>
                  <a:srgbClr val="6600FF"/>
                </a:solidFill>
                <a:effectLst>
                  <a:outerShdw blurRad="38100" dist="38100" dir="2700000" algn="tl">
                    <a:srgbClr val="000000">
                      <a:alpha val="43137"/>
                    </a:srgbClr>
                  </a:outerShdw>
                </a:effectLst>
                <a:latin typeface="Comic Sans MS" panose="030F0702030302020204" pitchFamily="66" charset="0"/>
              </a:rPr>
              <a:t>kWe</a:t>
            </a:r>
            <a:r>
              <a:rPr lang="it-IT" sz="3200" b="1" dirty="0" smtClean="0">
                <a:solidFill>
                  <a:srgbClr val="6600FF"/>
                </a:solidFill>
                <a:effectLst>
                  <a:outerShdw blurRad="38100" dist="38100" dir="2700000" algn="tl">
                    <a:srgbClr val="000000">
                      <a:alpha val="43137"/>
                    </a:srgbClr>
                  </a:outerShdw>
                </a:effectLst>
                <a:latin typeface="Comic Sans MS" panose="030F0702030302020204" pitchFamily="66" charset="0"/>
              </a:rPr>
              <a:t> </a:t>
            </a:r>
            <a:r>
              <a:rPr lang="it-IT" sz="3200" b="1" dirty="0" err="1" smtClean="0">
                <a:solidFill>
                  <a:srgbClr val="6600FF"/>
                </a:solidFill>
                <a:effectLst>
                  <a:outerShdw blurRad="38100" dist="38100" dir="2700000" algn="tl">
                    <a:srgbClr val="000000">
                      <a:alpha val="43137"/>
                    </a:srgbClr>
                  </a:outerShdw>
                </a:effectLst>
                <a:latin typeface="Comic Sans MS" panose="030F0702030302020204" pitchFamily="66" charset="0"/>
              </a:rPr>
              <a:t>kWhe</a:t>
            </a:r>
            <a:r>
              <a:rPr lang="it-IT" sz="3200" b="1" dirty="0" smtClean="0">
                <a:solidFill>
                  <a:srgbClr val="FF0000"/>
                </a:solidFill>
                <a:effectLst>
                  <a:outerShdw blurRad="38100" dist="38100" dir="2700000" algn="tl">
                    <a:srgbClr val="000000">
                      <a:alpha val="43137"/>
                    </a:srgbClr>
                  </a:outerShdw>
                </a:effectLst>
                <a:latin typeface="Comic Sans MS" panose="030F0702030302020204" pitchFamily="66" charset="0"/>
              </a:rPr>
              <a:t>, </a:t>
            </a:r>
            <a:r>
              <a:rPr lang="it-IT" sz="3200" b="1" dirty="0" err="1" smtClean="0">
                <a:solidFill>
                  <a:schemeClr val="accent6">
                    <a:lumMod val="50000"/>
                  </a:schemeClr>
                </a:solidFill>
                <a:effectLst>
                  <a:outerShdw blurRad="38100" dist="38100" dir="2700000" algn="tl">
                    <a:srgbClr val="000000">
                      <a:alpha val="43137"/>
                    </a:srgbClr>
                  </a:outerShdw>
                </a:effectLst>
                <a:latin typeface="Comic Sans MS" panose="030F0702030302020204" pitchFamily="66" charset="0"/>
              </a:rPr>
              <a:t>kWt</a:t>
            </a:r>
            <a:r>
              <a:rPr lang="it-IT" sz="3200" b="1" dirty="0" smtClean="0">
                <a:solidFill>
                  <a:schemeClr val="accent6">
                    <a:lumMod val="50000"/>
                  </a:schemeClr>
                </a:solidFill>
                <a:effectLst>
                  <a:outerShdw blurRad="38100" dist="38100" dir="2700000" algn="tl">
                    <a:srgbClr val="000000">
                      <a:alpha val="43137"/>
                    </a:srgbClr>
                  </a:outerShdw>
                </a:effectLst>
                <a:latin typeface="Comic Sans MS" panose="030F0702030302020204" pitchFamily="66" charset="0"/>
              </a:rPr>
              <a:t>, </a:t>
            </a:r>
            <a:r>
              <a:rPr lang="it-IT" sz="3200" b="1" dirty="0" err="1" smtClean="0">
                <a:solidFill>
                  <a:schemeClr val="accent6">
                    <a:lumMod val="50000"/>
                  </a:schemeClr>
                </a:solidFill>
                <a:effectLst>
                  <a:outerShdw blurRad="38100" dist="38100" dir="2700000" algn="tl">
                    <a:srgbClr val="000000">
                      <a:alpha val="43137"/>
                    </a:srgbClr>
                  </a:outerShdw>
                </a:effectLst>
                <a:latin typeface="Comic Sans MS" panose="030F0702030302020204" pitchFamily="66" charset="0"/>
              </a:rPr>
              <a:t>kWht</a:t>
            </a:r>
            <a:r>
              <a:rPr lang="it-IT" sz="3200" b="1" dirty="0" smtClean="0">
                <a:solidFill>
                  <a:srgbClr val="FF0000"/>
                </a:solidFill>
                <a:effectLst>
                  <a:outerShdw blurRad="38100" dist="38100" dir="2700000" algn="tl">
                    <a:srgbClr val="000000">
                      <a:alpha val="43137"/>
                    </a:srgbClr>
                  </a:outerShdw>
                </a:effectLst>
                <a:latin typeface="Comic Sans MS" panose="030F0702030302020204" pitchFamily="66" charset="0"/>
              </a:rPr>
              <a:t>, </a:t>
            </a:r>
            <a:r>
              <a:rPr lang="it-IT" sz="3200" b="1" dirty="0" err="1" smtClean="0">
                <a:solidFill>
                  <a:srgbClr val="007434"/>
                </a:solidFill>
                <a:effectLst>
                  <a:outerShdw blurRad="38100" dist="38100" dir="2700000" algn="tl">
                    <a:srgbClr val="000000">
                      <a:alpha val="43137"/>
                    </a:srgbClr>
                  </a:outerShdw>
                </a:effectLst>
                <a:latin typeface="Comic Sans MS" panose="030F0702030302020204" pitchFamily="66" charset="0"/>
              </a:rPr>
              <a:t>kWp</a:t>
            </a:r>
            <a:r>
              <a:rPr lang="it-IT" sz="3200" b="1" dirty="0" smtClean="0">
                <a:solidFill>
                  <a:srgbClr val="FF0000"/>
                </a:solidFill>
                <a:effectLst>
                  <a:outerShdw blurRad="38100" dist="38100" dir="2700000" algn="tl">
                    <a:srgbClr val="000000">
                      <a:alpha val="43137"/>
                    </a:srgbClr>
                  </a:outerShdw>
                </a:effectLst>
                <a:latin typeface="Comic Sans MS" panose="030F0702030302020204" pitchFamily="66" charset="0"/>
              </a:rPr>
              <a:t> </a:t>
            </a:r>
            <a:endParaRPr lang="it-IT" sz="3200" b="1" dirty="0">
              <a:solidFill>
                <a:srgbClr val="FF0000"/>
              </a:solidFill>
              <a:effectLst>
                <a:outerShdw blurRad="38100" dist="38100" dir="2700000" algn="tl">
                  <a:srgbClr val="000000">
                    <a:alpha val="43137"/>
                  </a:srgbClr>
                </a:outerShdw>
              </a:effectLst>
              <a:latin typeface="Comic Sans MS" panose="030F0702030302020204" pitchFamily="66" charset="0"/>
            </a:endParaRPr>
          </a:p>
        </p:txBody>
      </p:sp>
    </p:spTree>
    <p:extLst>
      <p:ext uri="{BB962C8B-B14F-4D97-AF65-F5344CB8AC3E}">
        <p14:creationId xmlns:p14="http://schemas.microsoft.com/office/powerpoint/2010/main" val="212939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563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576" y="800100"/>
            <a:ext cx="1733550" cy="2628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Rettangolo 9"/>
          <p:cNvSpPr/>
          <p:nvPr/>
        </p:nvSpPr>
        <p:spPr>
          <a:xfrm>
            <a:off x="251520" y="2636912"/>
            <a:ext cx="2656114" cy="1196312"/>
          </a:xfrm>
          <a:prstGeom prst="rect">
            <a:avLst/>
          </a:prstGeom>
          <a:gradFill flip="none" rotWithShape="1">
            <a:gsLst>
              <a:gs pos="0">
                <a:schemeClr val="tx2">
                  <a:lumMod val="20000"/>
                  <a:lumOff val="80000"/>
                  <a:shade val="30000"/>
                  <a:satMod val="115000"/>
                </a:schemeClr>
              </a:gs>
              <a:gs pos="50000">
                <a:schemeClr val="tx2">
                  <a:lumMod val="20000"/>
                  <a:lumOff val="80000"/>
                  <a:shade val="67500"/>
                  <a:satMod val="115000"/>
                </a:schemeClr>
              </a:gs>
              <a:gs pos="100000">
                <a:schemeClr val="tx2">
                  <a:lumMod val="20000"/>
                  <a:lumOff val="80000"/>
                  <a:shade val="100000"/>
                  <a:satMod val="11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 name="Titolo 1"/>
          <p:cNvSpPr>
            <a:spLocks noGrp="1"/>
          </p:cNvSpPr>
          <p:nvPr>
            <p:ph type="title"/>
          </p:nvPr>
        </p:nvSpPr>
        <p:spPr>
          <a:xfrm>
            <a:off x="457200" y="274638"/>
            <a:ext cx="8229600" cy="706090"/>
          </a:xfrm>
        </p:spPr>
        <p:txBody>
          <a:bodyPr>
            <a:normAutofit/>
          </a:bodyPr>
          <a:lstStyle/>
          <a:p>
            <a:r>
              <a:rPr lang="it-IT" sz="3600" b="1" dirty="0" smtClean="0">
                <a:solidFill>
                  <a:srgbClr val="FF0000"/>
                </a:solidFill>
                <a:effectLst>
                  <a:outerShdw blurRad="38100" dist="38100" dir="2700000" algn="tl">
                    <a:srgbClr val="000000">
                      <a:alpha val="43137"/>
                    </a:srgbClr>
                  </a:outerShdw>
                </a:effectLst>
                <a:latin typeface="Comic Sans MS" panose="030F0702030302020204" pitchFamily="66" charset="0"/>
              </a:rPr>
              <a:t>Fonti intermittenti: </a:t>
            </a:r>
            <a:r>
              <a:rPr lang="it-IT" sz="3600" b="1" dirty="0" err="1" smtClean="0">
                <a:solidFill>
                  <a:srgbClr val="FF0000"/>
                </a:solidFill>
                <a:effectLst>
                  <a:outerShdw blurRad="38100" dist="38100" dir="2700000" algn="tl">
                    <a:srgbClr val="000000">
                      <a:alpha val="43137"/>
                    </a:srgbClr>
                  </a:outerShdw>
                </a:effectLst>
                <a:latin typeface="Comic Sans MS" panose="030F0702030302020204" pitchFamily="66" charset="0"/>
              </a:rPr>
              <a:t>kWp</a:t>
            </a:r>
            <a:r>
              <a:rPr lang="it-IT" sz="3600" b="1" dirty="0" smtClean="0">
                <a:solidFill>
                  <a:srgbClr val="FF0000"/>
                </a:solidFill>
                <a:effectLst>
                  <a:outerShdw blurRad="38100" dist="38100" dir="2700000" algn="tl">
                    <a:srgbClr val="000000">
                      <a:alpha val="43137"/>
                    </a:srgbClr>
                  </a:outerShdw>
                </a:effectLst>
                <a:latin typeface="Comic Sans MS" panose="030F0702030302020204" pitchFamily="66" charset="0"/>
              </a:rPr>
              <a:t> e kWh</a:t>
            </a:r>
            <a:endParaRPr lang="it-IT" sz="3600" b="1" dirty="0">
              <a:solidFill>
                <a:srgbClr val="FF0000"/>
              </a:solidFill>
              <a:effectLst>
                <a:outerShdw blurRad="38100" dist="38100" dir="2700000" algn="tl">
                  <a:srgbClr val="000000">
                    <a:alpha val="43137"/>
                  </a:srgbClr>
                </a:outerShdw>
              </a:effectLst>
              <a:latin typeface="Comic Sans MS" panose="030F0702030302020204" pitchFamily="66" charset="0"/>
            </a:endParaRPr>
          </a:p>
        </p:txBody>
      </p:sp>
      <p:sp>
        <p:nvSpPr>
          <p:cNvPr id="4" name="Segnaposto numero diapositiva 3"/>
          <p:cNvSpPr>
            <a:spLocks noGrp="1"/>
          </p:cNvSpPr>
          <p:nvPr>
            <p:ph type="sldNum" sz="quarter" idx="12"/>
          </p:nvPr>
        </p:nvSpPr>
        <p:spPr/>
        <p:txBody>
          <a:bodyPr/>
          <a:lstStyle/>
          <a:p>
            <a:fld id="{B007B441-5312-499D-93C3-6E37886527FA}" type="slidenum">
              <a:rPr lang="it-IT" smtClean="0"/>
              <a:pPr/>
              <a:t>50</a:t>
            </a:fld>
            <a:endParaRPr lang="it-IT"/>
          </a:p>
        </p:txBody>
      </p:sp>
      <p:sp>
        <p:nvSpPr>
          <p:cNvPr id="5" name="AutoShape 2" descr="data:image/jpeg;base64,/9j/4AAQSkZJRgABAQAAAQABAAD/2wCEAAkGBw0MDQ0NDQwNDQwNDA0NDQwNDQ8MDQ0NFBEWFxYRFBQYHCggGBolHBQUIjEiJSkrLi4uGCA2ODUsNygwLisBCgoKDg0OFBAQFCwcHBwsLCwsLCwsLCwsLCwsLCwsLCwsLCwsLC0sLCwsLCwsLCwsLCwsLCwsLCwsLCwsLCssLP/AABEIAPwAyAMBIgACEQEDEQH/xAAcAAEBAAIDAQEAAAAAAAAAAAAAAQQFAgYHAwj/xAA5EAACAgIAAwUFBgQGAwAAAAAAAQIDBBEFEiEGBxMxQVFhcYGhFCIjMpGxcqLB0RVigpKywhYkRP/EABcBAQEBAQAAAAAAAAAAAAAAAAABAgP/xAAcEQEBAAIDAQEAAAAAAAAAAAAAAREhAjFBEmH/2gAMAwEAAhEDEQA/APYy6IihgGgAGhoABoaAAaAAAAAAAAJooA+d1sa4802oraW36tvSR1qfb7hkZSjKy2Li2n+FzLafubNl2q4IuJ4dmK7ZUuTjKNkVzcsovpuO1te46pgd12JWm7I48rH6qjxIR/hjNv8AuamMbamPW7j294Q//r1/FTcv+p1ztl3kQx7YUYkpOueJPIlkwhzS20/DjFSWl1XVtPzRvMTsBhVLT6rX5a8fGpX0hv6nR+8vgNHBLsPimKpTTv8ACniWycqZpQb6vz09eXl0LMZXXjn2a7ysmFlFmbK27DulKqcpV1xlVJJtWRlFLm8mnH2dd9NHaMrvX4PX0U7Zv2JVR/eezQ8Lw6uLZHB8e9OumPDP8RjGl8nNOLri62/Pl1Z5rT6HcpdhOGt7UMiH8GVcvo2Lhbh1a/vlxN6pxJTfpz3uP0jXI7f2Q7TLikL1LHljX48q1ZVJyf3bItwkuaMX10/T0Mb/AMEwlpwtzYNNNNZMn+6N1wjhFWH4rhKc7L5xnbbbJSnNxjyxXRLol5L4mbhLjDPZSMpGURSIoQAAAAAAAAAAAAAAAFACAUgAA8379anLhmPpNtZ0NJJt9a5na+2naH/CcGeWqvGmpwrhW5ckXKT85PT0jy27vcushZ4+HHnSUsdUWSrjG1S2nNy23Hp5JG+M9WRt+wVijlcBcmo74FlVS20uVqVOk/Y+h6weT8O7NYuVzZEZysWXHxpc2nXJyfNtdNrzft+Zx7s+0+c+J2cKvsd2PGGTyc25yplVLpyza3KDXt93kOU9Wx60UgMMjAYAIpxRQKAAgAAAAAAAAAQKoAAEAAAmzRcU7YcMw2425lbsXnVVu+xfFQ3r56Bhs+J4dGTTZVk1V3USjuddiUoNLr138D8v8eVNHEMlU7ePG+cYwiuX8Pf5Pgey8U7yaLPwaY10ws+5LJzZJQqi+jk6475tezZ4dxvw1k3qu95EPGm45DjyeKm983L6bOvGYm16el9guHPO4bJxybVGNk6lXOU9QS1pJKWtaaN13K2QVnFsdpq+m6mMvEfNY0nZCT3563Ffr7zVdyk//TyYv8v2pr9a4Gn4tXmcO43fkxslgWWX2SrvUXZTdTJr0X5k0uq80/T1F3prt78U8lxO8viNScbsfCy9eVtdtmK5L2uDizPw+8bKvdinTgYUYQlN23ZU5pcq6xX3V972efwMfFT5r0GjiONbOVdWRTZZBNzrhbCc4pPT2k+nUHgvZ7huTZmy4jw+ydeNXdOUr51xlGuEvvTjJOW7OVP0T6pAvwYfoNFOMTkYZAAAAAAAAAAAAAAAADF4nn1YlFmRdJRqqg5yb9iMo8p79ONSqpx8GDa8fmut16wi0oxfxb+heMzSOpcc7z8vKy1Yq4/Y4c0Y4NkpeFan63KLXM/Lp5fE6dn8VvyJyluNSk21VjxVFUfcoxN93bdn6+JZs3eubHxoRsnD0nKTajF+77sm/gdyysLLz8yyjgdGNjV4cIvItmo1QslP8kdRj56i38Dq08fctvrLb+O2coQT+Xn7D1Di+HxujrmcHrylDerIV/atr3csZa+Z1TM4tjQl+LwWivy2pUql/wDFaGjD0HuywXj4EG1qVttlsvem9R/lijvMoRsg4WQjZB+cJxU4v4p9Dy3hPeTj65fslvMvywpUZ/ouhu6u1/E8rphcEypb8pXRcEv16fUlXDst3ZbhlnSWDR/pi6/+LR1Ltz2GxZ4j/wAPxK4ZavrnHVjjzRe1JfeevYbWjhHajL62XYuBB+/xLF8kn+5x4j3YZ2VHdvaC+VmvJ0NV+e+ijNMmf1GP3WWRlwmmOtckr1Yn/mk5bfxjJP5g0cOznHsG+7h2F47x5SjX9p+zwrps3Bc1il15Y9WvPekCj3KJSRKcmQAAAAAAAAAAAAAAAEPz7305XicXnHfSmiqte59W/wBz9BnkPeZ2LryuJYzpunXkcQs5JO372PFqL15Lmi3yv29X6GuNWNd3QV+HhZ92vOxRT/hr3/2Z3Tuqq/B4jb628RnFv2+HVCP9zXcJ7L5fBuHXY7+z3Rc5Td0bpx/O0kuVw2/Q7b2K4HZwzBjj3ThO923XXTr3yOyyW9LaT6LS+RbdLem9OM4KX5kpfxJP9zmDDL5V0Qj1jXCL9sYRj+x9QAGgUAcWCsAEUiKAAAAAAAAAAAAAAAAAOqdscWVuVwhR0tcQqlKTeukd2aXv/Df6P2nazzjvU4zPBv4e1LlUpK1P156pPev9NrXzRYvHt3DtBFyqrimlGWVjxn168rsS0jbGDxZRcI7ipL7Tjcu9dJePDUuvsM8h4EKAgAUCAACMBlAkSkRQAAAAoAgAAAAAAAAAAM6h2w4JDP4hwxWrdNdeU7PLy56ZrT9HutfU7edK7eRzLsvh2Ng6jdZVm2uxtRjXGt0rbfs/Ea6e1Fi8XaFarJOHJzRjOH3n1XN+bfy6fqZpreCYdmPTCFs/Ete53Wejs0l093TXyNkQoAAgAUCFIAIyhgCIpEUAAUCAoAgAAFIAABQIAUCGPOEHZGek51wlBP1UbHFtfyR/QyDDyL4U2R30d8or57jBfvEDFwOLK7MycXknCWPXVJ88XHmU2+sd+a6eZtjGePFXxu8puqVL98dqS/r+pkgoCgCApABQAIwGAJEpIlAAAAAAAAApAAAAAFIABqeMpO7DUk3WrJyk09fejyuEX7dyS6e42xoe2fiRw3bTy89VlMlGXSM/xIpJv066LFnbOeSr4zdSf4GRGPNrpJxa5uX29G0bBM0/Zqc54itsrdLtsttjS1qVMZSb5H8+b9UbWmLUUn1fqQrmAAikAAFIAIykZQIinGJyAAAAAAAAAAAAAAAAAGo45di2WY+BktP7ZKXJW96tdWp8j16dPno25oeK4Fc+J8MyJ9XXHLhWmtpWOtNSXseuf9QsbOdk/GUdLwnFblvrz9Xr6GWfG1dYe+xf8ZH2CAAAAAAAAIwGUDjE5HFHIAAAAAAAAAAABSACkAAGt47XJ112Q6WVZNEov3SsUJr/AGykbI+WVXzwaXnuMl8YyT/oCOORUpSre2nXYpLT8+jTT+TZ9zHyZpOr2SujH+WX9j7sCgiKAAAAAARlIygRFIigAUgAAAACgQFIABQBAUAQx+I3eFRdYvOFVk1vy2otmSa3tHv7Fk8vmqZPS9UvP6bBHG9PJjh21Sj4X2iq+T3+aHJLSXzaNnowODY0KsXHhFaiqqml56fKm/rsz0FpoFIEAUAQFIAYDAERSIoAFAEBSACkKAIUAQoAAAAQ1XariEcPh+XkSTarom9JbbbWkv1aNsfDNx43VTrkk1OOtNb6+af66BGLhSdGNhxnGSkq8eqSfVxl4env5rXzNgYcZ+Nj1zlrmaqlL2c6a39UzNC0AAQAAAAARgMoERSIoAAACaKAAAAAAAAAAAABAAa3hlbqxWpeankyS3vo7ZuP9DPok5QhJrTcYtxfmm11Rp+F2uWDbN7er83Xo9RyrNL6G8ZVqAAIAAAACCFIygRFIjkVEBSEAFBRAUEEBQBAUgAFIAKvMhj3XRdkaObU5wnPS8+SOk3/ADIqsDgtU/sOmknZ404+zU5ykm/1NwY2VaqoxSXWU41wj7W/RGSCoCgggKCiAACMoYIIi7OCKEchshGByKcNjZRyBxTOWwAICC7BABRsgAJmidfJxqMn1V3DbeT/ACuFtSkl/uizeMwOJ1p2YdnVThk8qaetwnXNSi/c9RfxiixYzrIKTi2k+WXMt+j0+v1OZx31fwX9Sgctk2QEFBABQQAUEYA//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8" name="Figura a mano libera 7"/>
          <p:cNvSpPr/>
          <p:nvPr/>
        </p:nvSpPr>
        <p:spPr>
          <a:xfrm>
            <a:off x="251520" y="2352767"/>
            <a:ext cx="2656114" cy="1480457"/>
          </a:xfrm>
          <a:custGeom>
            <a:avLst/>
            <a:gdLst>
              <a:gd name="connsiteX0" fmla="*/ 14514 w 2656114"/>
              <a:gd name="connsiteY0" fmla="*/ 43543 h 1480457"/>
              <a:gd name="connsiteX1" fmla="*/ 0 w 2656114"/>
              <a:gd name="connsiteY1" fmla="*/ 1451429 h 1480457"/>
              <a:gd name="connsiteX2" fmla="*/ 2641600 w 2656114"/>
              <a:gd name="connsiteY2" fmla="*/ 1480457 h 1480457"/>
              <a:gd name="connsiteX3" fmla="*/ 2656114 w 2656114"/>
              <a:gd name="connsiteY3" fmla="*/ 0 h 1480457"/>
            </a:gdLst>
            <a:ahLst/>
            <a:cxnLst>
              <a:cxn ang="0">
                <a:pos x="connsiteX0" y="connsiteY0"/>
              </a:cxn>
              <a:cxn ang="0">
                <a:pos x="connsiteX1" y="connsiteY1"/>
              </a:cxn>
              <a:cxn ang="0">
                <a:pos x="connsiteX2" y="connsiteY2"/>
              </a:cxn>
              <a:cxn ang="0">
                <a:pos x="connsiteX3" y="connsiteY3"/>
              </a:cxn>
            </a:cxnLst>
            <a:rect l="l" t="t" r="r" b="b"/>
            <a:pathLst>
              <a:path w="2656114" h="1480457">
                <a:moveTo>
                  <a:pt x="14514" y="43543"/>
                </a:moveTo>
                <a:lnTo>
                  <a:pt x="0" y="1451429"/>
                </a:lnTo>
                <a:lnTo>
                  <a:pt x="2641600" y="1480457"/>
                </a:lnTo>
                <a:lnTo>
                  <a:pt x="2656114" y="0"/>
                </a:lnTo>
              </a:path>
            </a:pathLst>
          </a:cu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 name="CasellaDiTesto 10"/>
          <p:cNvSpPr txBox="1"/>
          <p:nvPr/>
        </p:nvSpPr>
        <p:spPr>
          <a:xfrm>
            <a:off x="2900597" y="1196752"/>
            <a:ext cx="5101012" cy="523220"/>
          </a:xfrm>
          <a:prstGeom prst="rect">
            <a:avLst/>
          </a:prstGeom>
          <a:noFill/>
        </p:spPr>
        <p:txBody>
          <a:bodyPr wrap="none" rtlCol="0">
            <a:spAutoFit/>
          </a:bodyPr>
          <a:lstStyle/>
          <a:p>
            <a:r>
              <a:rPr lang="it-IT" sz="2800" dirty="0" smtClean="0"/>
              <a:t>Litri al secondo -&gt; </a:t>
            </a:r>
            <a:r>
              <a:rPr lang="it-IT" sz="2800" dirty="0" err="1" smtClean="0"/>
              <a:t>kWp</a:t>
            </a:r>
            <a:r>
              <a:rPr lang="it-IT" sz="2800" dirty="0" smtClean="0"/>
              <a:t>  </a:t>
            </a:r>
            <a:r>
              <a:rPr lang="it-IT" sz="2000" dirty="0" smtClean="0"/>
              <a:t> (= </a:t>
            </a:r>
            <a:r>
              <a:rPr lang="it-IT" sz="2400" dirty="0" smtClean="0"/>
              <a:t>1000 J/s)</a:t>
            </a:r>
            <a:endParaRPr lang="it-IT" sz="2400" dirty="0"/>
          </a:p>
        </p:txBody>
      </p:sp>
      <p:sp>
        <p:nvSpPr>
          <p:cNvPr id="3" name="Rettangolo 2"/>
          <p:cNvSpPr/>
          <p:nvPr/>
        </p:nvSpPr>
        <p:spPr>
          <a:xfrm>
            <a:off x="1547664" y="1671780"/>
            <a:ext cx="285353" cy="9651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 name="CasellaDiTesto 5"/>
          <p:cNvSpPr txBox="1"/>
          <p:nvPr/>
        </p:nvSpPr>
        <p:spPr>
          <a:xfrm>
            <a:off x="242077" y="4365104"/>
            <a:ext cx="3235501" cy="1323439"/>
          </a:xfrm>
          <a:prstGeom prst="rect">
            <a:avLst/>
          </a:prstGeom>
          <a:noFill/>
        </p:spPr>
        <p:txBody>
          <a:bodyPr wrap="none" rtlCol="0">
            <a:spAutoFit/>
          </a:bodyPr>
          <a:lstStyle/>
          <a:p>
            <a:r>
              <a:rPr lang="it-IT" sz="2000" dirty="0" smtClean="0"/>
              <a:t>Acqua raccolta in un anno</a:t>
            </a:r>
          </a:p>
          <a:p>
            <a:r>
              <a:rPr lang="it-IT" sz="2000" dirty="0" smtClean="0"/>
              <a:t>Acqua ipotetica ottenuta col</a:t>
            </a:r>
          </a:p>
          <a:p>
            <a:r>
              <a:rPr lang="it-IT" sz="2000" dirty="0" smtClean="0"/>
              <a:t>rubinetto sempre al massimo</a:t>
            </a:r>
          </a:p>
          <a:p>
            <a:r>
              <a:rPr lang="it-IT" sz="2000" dirty="0" smtClean="0"/>
              <a:t>Per un anno</a:t>
            </a:r>
            <a:endParaRPr lang="it-IT" sz="2000" dirty="0"/>
          </a:p>
        </p:txBody>
      </p:sp>
      <p:cxnSp>
        <p:nvCxnSpPr>
          <p:cNvPr id="9" name="Connettore 1 8"/>
          <p:cNvCxnSpPr/>
          <p:nvPr/>
        </p:nvCxnSpPr>
        <p:spPr>
          <a:xfrm>
            <a:off x="132263" y="4696116"/>
            <a:ext cx="2980175"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CasellaDiTesto 12"/>
          <p:cNvSpPr txBox="1"/>
          <p:nvPr/>
        </p:nvSpPr>
        <p:spPr>
          <a:xfrm>
            <a:off x="3851920" y="4244895"/>
            <a:ext cx="1775551" cy="1200329"/>
          </a:xfrm>
          <a:prstGeom prst="rect">
            <a:avLst/>
          </a:prstGeom>
          <a:noFill/>
        </p:spPr>
        <p:txBody>
          <a:bodyPr wrap="none" rtlCol="0">
            <a:spAutoFit/>
          </a:bodyPr>
          <a:lstStyle/>
          <a:p>
            <a:r>
              <a:rPr lang="it-IT" dirty="0" smtClean="0"/>
              <a:t>  18.861 </a:t>
            </a:r>
            <a:r>
              <a:rPr lang="it-IT" dirty="0" err="1" smtClean="0"/>
              <a:t>GWh</a:t>
            </a:r>
            <a:endParaRPr lang="it-IT" dirty="0" smtClean="0"/>
          </a:p>
          <a:p>
            <a:endParaRPr lang="it-IT" dirty="0" smtClean="0"/>
          </a:p>
          <a:p>
            <a:r>
              <a:rPr lang="it-IT" dirty="0" smtClean="0"/>
              <a:t>16.4 </a:t>
            </a:r>
            <a:r>
              <a:rPr lang="it-IT" dirty="0" err="1" smtClean="0"/>
              <a:t>Gw</a:t>
            </a:r>
            <a:r>
              <a:rPr lang="it-IT" dirty="0" smtClean="0"/>
              <a:t>*8760h=</a:t>
            </a:r>
          </a:p>
          <a:p>
            <a:r>
              <a:rPr lang="it-IT" dirty="0" smtClean="0"/>
              <a:t>143.700 </a:t>
            </a:r>
            <a:r>
              <a:rPr lang="it-IT" dirty="0" err="1" smtClean="0"/>
              <a:t>GWh</a:t>
            </a:r>
            <a:endParaRPr lang="it-IT" dirty="0"/>
          </a:p>
        </p:txBody>
      </p:sp>
      <p:cxnSp>
        <p:nvCxnSpPr>
          <p:cNvPr id="16" name="Connettore 1 15"/>
          <p:cNvCxnSpPr/>
          <p:nvPr/>
        </p:nvCxnSpPr>
        <p:spPr>
          <a:xfrm>
            <a:off x="3851920" y="4733280"/>
            <a:ext cx="149008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CasellaDiTesto 17"/>
          <p:cNvSpPr txBox="1"/>
          <p:nvPr/>
        </p:nvSpPr>
        <p:spPr>
          <a:xfrm>
            <a:off x="5938116" y="4379337"/>
            <a:ext cx="1077539" cy="707886"/>
          </a:xfrm>
          <a:prstGeom prst="rect">
            <a:avLst/>
          </a:prstGeom>
          <a:noFill/>
        </p:spPr>
        <p:txBody>
          <a:bodyPr wrap="none" rtlCol="0">
            <a:spAutoFit/>
          </a:bodyPr>
          <a:lstStyle/>
          <a:p>
            <a:r>
              <a:rPr lang="it-IT" sz="4000" b="1" dirty="0" smtClean="0">
                <a:solidFill>
                  <a:srgbClr val="FF0000"/>
                </a:solidFill>
                <a:effectLst>
                  <a:outerShdw blurRad="38100" dist="38100" dir="2700000" algn="tl">
                    <a:srgbClr val="000000">
                      <a:alpha val="43137"/>
                    </a:srgbClr>
                  </a:outerShdw>
                </a:effectLst>
              </a:rPr>
              <a:t>13%</a:t>
            </a:r>
            <a:endParaRPr lang="it-IT" sz="4000" b="1" dirty="0">
              <a:solidFill>
                <a:srgbClr val="FF0000"/>
              </a:solidFill>
              <a:effectLst>
                <a:outerShdw blurRad="38100" dist="38100" dir="2700000" algn="tl">
                  <a:srgbClr val="000000">
                    <a:alpha val="43137"/>
                  </a:srgbClr>
                </a:outerShdw>
              </a:effectLst>
            </a:endParaRPr>
          </a:p>
        </p:txBody>
      </p:sp>
      <p:sp>
        <p:nvSpPr>
          <p:cNvPr id="19" name="CasellaDiTesto 18"/>
          <p:cNvSpPr txBox="1"/>
          <p:nvPr/>
        </p:nvSpPr>
        <p:spPr>
          <a:xfrm>
            <a:off x="3347864" y="4540478"/>
            <a:ext cx="300082" cy="369332"/>
          </a:xfrm>
          <a:prstGeom prst="rect">
            <a:avLst/>
          </a:prstGeom>
          <a:noFill/>
        </p:spPr>
        <p:txBody>
          <a:bodyPr wrap="none" rtlCol="0">
            <a:spAutoFit/>
          </a:bodyPr>
          <a:lstStyle/>
          <a:p>
            <a:r>
              <a:rPr lang="it-IT" dirty="0" smtClean="0"/>
              <a:t>=</a:t>
            </a:r>
            <a:endParaRPr lang="it-IT" dirty="0"/>
          </a:p>
        </p:txBody>
      </p:sp>
      <p:sp>
        <p:nvSpPr>
          <p:cNvPr id="21" name="CasellaDiTesto 20"/>
          <p:cNvSpPr txBox="1"/>
          <p:nvPr/>
        </p:nvSpPr>
        <p:spPr>
          <a:xfrm>
            <a:off x="5652120" y="4504534"/>
            <a:ext cx="300082" cy="369332"/>
          </a:xfrm>
          <a:prstGeom prst="rect">
            <a:avLst/>
          </a:prstGeom>
          <a:noFill/>
        </p:spPr>
        <p:txBody>
          <a:bodyPr wrap="none" rtlCol="0">
            <a:spAutoFit/>
          </a:bodyPr>
          <a:lstStyle/>
          <a:p>
            <a:r>
              <a:rPr lang="it-IT" dirty="0" smtClean="0"/>
              <a:t>=</a:t>
            </a:r>
            <a:endParaRPr lang="it-IT" dirty="0"/>
          </a:p>
        </p:txBody>
      </p:sp>
      <p:sp>
        <p:nvSpPr>
          <p:cNvPr id="20" name="CasellaDiTesto 19"/>
          <p:cNvSpPr txBox="1"/>
          <p:nvPr/>
        </p:nvSpPr>
        <p:spPr>
          <a:xfrm>
            <a:off x="7236296" y="3789040"/>
            <a:ext cx="1848776" cy="1938992"/>
          </a:xfrm>
          <a:prstGeom prst="rect">
            <a:avLst/>
          </a:prstGeom>
          <a:noFill/>
        </p:spPr>
        <p:txBody>
          <a:bodyPr wrap="none" rtlCol="0">
            <a:spAutoFit/>
          </a:bodyPr>
          <a:lstStyle/>
          <a:p>
            <a:r>
              <a:rPr lang="it-IT" sz="2400" b="1" dirty="0" smtClean="0">
                <a:solidFill>
                  <a:srgbClr val="FF0000"/>
                </a:solidFill>
                <a:effectLst>
                  <a:outerShdw blurRad="38100" dist="38100" dir="2700000" algn="tl">
                    <a:srgbClr val="000000">
                      <a:alpha val="43137"/>
                    </a:srgbClr>
                  </a:outerShdw>
                </a:effectLst>
              </a:rPr>
              <a:t>0.11 NORD</a:t>
            </a:r>
          </a:p>
          <a:p>
            <a:endParaRPr lang="it-IT" sz="2400" b="1" dirty="0">
              <a:solidFill>
                <a:srgbClr val="FF0000"/>
              </a:solidFill>
              <a:effectLst>
                <a:outerShdw blurRad="38100" dist="38100" dir="2700000" algn="tl">
                  <a:srgbClr val="000000">
                    <a:alpha val="43137"/>
                  </a:srgbClr>
                </a:outerShdw>
              </a:effectLst>
            </a:endParaRPr>
          </a:p>
          <a:p>
            <a:r>
              <a:rPr lang="it-IT" sz="2400" b="1" dirty="0" smtClean="0">
                <a:solidFill>
                  <a:srgbClr val="FF0000"/>
                </a:solidFill>
                <a:effectLst>
                  <a:outerShdw blurRad="38100" dist="38100" dir="2700000" algn="tl">
                    <a:srgbClr val="000000">
                      <a:alpha val="43137"/>
                    </a:srgbClr>
                  </a:outerShdw>
                </a:effectLst>
              </a:rPr>
              <a:t>0.13 CENTRO</a:t>
            </a:r>
          </a:p>
          <a:p>
            <a:endParaRPr lang="it-IT" sz="2400" b="1" dirty="0">
              <a:solidFill>
                <a:srgbClr val="FF0000"/>
              </a:solidFill>
              <a:effectLst>
                <a:outerShdw blurRad="38100" dist="38100" dir="2700000" algn="tl">
                  <a:srgbClr val="000000">
                    <a:alpha val="43137"/>
                  </a:srgbClr>
                </a:outerShdw>
              </a:effectLst>
            </a:endParaRPr>
          </a:p>
          <a:p>
            <a:r>
              <a:rPr lang="it-IT" sz="2400" b="1" dirty="0" smtClean="0">
                <a:solidFill>
                  <a:srgbClr val="FF0000"/>
                </a:solidFill>
                <a:effectLst>
                  <a:outerShdw blurRad="38100" dist="38100" dir="2700000" algn="tl">
                    <a:srgbClr val="000000">
                      <a:alpha val="43137"/>
                    </a:srgbClr>
                  </a:outerShdw>
                </a:effectLst>
              </a:rPr>
              <a:t>0.17 SUD</a:t>
            </a:r>
            <a:endParaRPr lang="it-IT" sz="2400" b="1" dirty="0">
              <a:solidFill>
                <a:srgbClr val="FF0000"/>
              </a:solidFill>
              <a:effectLst>
                <a:outerShdw blurRad="38100" dist="38100" dir="2700000" algn="tl">
                  <a:srgbClr val="000000">
                    <a:alpha val="43137"/>
                  </a:srgbClr>
                </a:outerShdw>
              </a:effectLst>
            </a:endParaRPr>
          </a:p>
        </p:txBody>
      </p:sp>
      <p:sp>
        <p:nvSpPr>
          <p:cNvPr id="22" name="CasellaDiTesto 21"/>
          <p:cNvSpPr txBox="1"/>
          <p:nvPr/>
        </p:nvSpPr>
        <p:spPr>
          <a:xfrm>
            <a:off x="3263356" y="2060848"/>
            <a:ext cx="5377691" cy="1446550"/>
          </a:xfrm>
          <a:prstGeom prst="rect">
            <a:avLst/>
          </a:prstGeom>
          <a:noFill/>
        </p:spPr>
        <p:txBody>
          <a:bodyPr wrap="none" rtlCol="0">
            <a:spAutoFit/>
          </a:bodyPr>
          <a:lstStyle/>
          <a:p>
            <a:r>
              <a:rPr lang="it-IT" sz="4400" b="1" dirty="0" smtClean="0">
                <a:solidFill>
                  <a:srgbClr val="FF0000"/>
                </a:solidFill>
                <a:effectLst>
                  <a:outerShdw blurRad="38100" dist="38100" dir="2700000" algn="tl">
                    <a:srgbClr val="000000">
                      <a:alpha val="43137"/>
                    </a:srgbClr>
                  </a:outerShdw>
                </a:effectLst>
              </a:rPr>
              <a:t>FATTORE DI CAPACITA’</a:t>
            </a:r>
          </a:p>
          <a:p>
            <a:r>
              <a:rPr lang="it-IT" sz="4400" b="1" dirty="0" smtClean="0">
                <a:solidFill>
                  <a:srgbClr val="FF0000"/>
                </a:solidFill>
                <a:effectLst>
                  <a:outerShdw blurRad="38100" dist="38100" dir="2700000" algn="tl">
                    <a:srgbClr val="000000">
                      <a:alpha val="43137"/>
                    </a:srgbClr>
                  </a:outerShdw>
                </a:effectLst>
              </a:rPr>
              <a:t>fotovoltaico</a:t>
            </a:r>
            <a:endParaRPr lang="it-IT" sz="4400" b="1" dirty="0">
              <a:solidFill>
                <a:srgbClr val="FF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304699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xit" presetSubtype="0" fill="hold" grpId="0" nodeType="clickEffect">
                                  <p:stCondLst>
                                    <p:cond delay="0"/>
                                  </p:stCondLst>
                                  <p:childTnLst>
                                    <p:anim calcmode="lin" valueType="num">
                                      <p:cBhvr>
                                        <p:cTn id="6" dur="1000"/>
                                        <p:tgtEl>
                                          <p:spTgt spid="3"/>
                                        </p:tgtEl>
                                        <p:attrNameLst>
                                          <p:attrName>ppt_w</p:attrName>
                                        </p:attrNameLst>
                                      </p:cBhvr>
                                      <p:tavLst>
                                        <p:tav tm="0">
                                          <p:val>
                                            <p:strVal val="ppt_w"/>
                                          </p:val>
                                        </p:tav>
                                        <p:tav tm="100000">
                                          <p:val>
                                            <p:fltVal val="0"/>
                                          </p:val>
                                        </p:tav>
                                      </p:tavLst>
                                    </p:anim>
                                    <p:anim calcmode="lin" valueType="num">
                                      <p:cBhvr>
                                        <p:cTn id="7" dur="1000"/>
                                        <p:tgtEl>
                                          <p:spTgt spid="3"/>
                                        </p:tgtEl>
                                        <p:attrNameLst>
                                          <p:attrName>ppt_h</p:attrName>
                                        </p:attrNameLst>
                                      </p:cBhvr>
                                      <p:tavLst>
                                        <p:tav tm="0">
                                          <p:val>
                                            <p:strVal val="ppt_h"/>
                                          </p:val>
                                        </p:tav>
                                        <p:tav tm="100000">
                                          <p:val>
                                            <p:fltVal val="0"/>
                                          </p:val>
                                        </p:tav>
                                      </p:tavLst>
                                    </p:anim>
                                    <p:anim calcmode="lin" valueType="num">
                                      <p:cBhvr>
                                        <p:cTn id="8" dur="1000"/>
                                        <p:tgtEl>
                                          <p:spTgt spid="3"/>
                                        </p:tgtEl>
                                        <p:attrNameLst>
                                          <p:attrName>style.rotation</p:attrName>
                                        </p:attrNameLst>
                                      </p:cBhvr>
                                      <p:tavLst>
                                        <p:tav tm="0">
                                          <p:val>
                                            <p:fltVal val="0"/>
                                          </p:val>
                                        </p:tav>
                                        <p:tav tm="100000">
                                          <p:val>
                                            <p:fltVal val="90"/>
                                          </p:val>
                                        </p:tav>
                                      </p:tavLst>
                                    </p:anim>
                                    <p:animEffect transition="out" filter="fade">
                                      <p:cBhvr>
                                        <p:cTn id="9" dur="1000"/>
                                        <p:tgtEl>
                                          <p:spTgt spid="3"/>
                                        </p:tgtEl>
                                      </p:cBhvr>
                                    </p:animEffect>
                                    <p:set>
                                      <p:cBhvr>
                                        <p:cTn id="10" dur="1" fill="hold">
                                          <p:stCondLst>
                                            <p:cond delay="9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Connettore 2 11"/>
          <p:cNvCxnSpPr>
            <a:endCxn id="7" idx="1"/>
          </p:cNvCxnSpPr>
          <p:nvPr/>
        </p:nvCxnSpPr>
        <p:spPr>
          <a:xfrm flipV="1">
            <a:off x="2505561" y="3282877"/>
            <a:ext cx="909646" cy="23661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4" name="CasellaDiTesto 3"/>
          <p:cNvSpPr txBox="1"/>
          <p:nvPr/>
        </p:nvSpPr>
        <p:spPr>
          <a:xfrm>
            <a:off x="285720" y="3357562"/>
            <a:ext cx="2465740" cy="1938992"/>
          </a:xfrm>
          <a:prstGeom prst="rect">
            <a:avLst/>
          </a:prstGeom>
          <a:solidFill>
            <a:srgbClr val="FFFF00"/>
          </a:solidFill>
        </p:spPr>
        <p:txBody>
          <a:bodyPr wrap="none" rtlCol="0">
            <a:spAutoFit/>
          </a:bodyPr>
          <a:lstStyle/>
          <a:p>
            <a:r>
              <a:rPr lang="it-IT" sz="4000" b="1" dirty="0" smtClean="0">
                <a:latin typeface="Comic Sans MS" pitchFamily="66" charset="0"/>
              </a:rPr>
              <a:t>1 </a:t>
            </a:r>
            <a:r>
              <a:rPr lang="it-IT" sz="4000" b="1" dirty="0" err="1" smtClean="0">
                <a:latin typeface="Comic Sans MS" pitchFamily="66" charset="0"/>
              </a:rPr>
              <a:t>kWp</a:t>
            </a:r>
            <a:endParaRPr lang="it-IT" sz="4000" b="1" dirty="0" smtClean="0">
              <a:latin typeface="Comic Sans MS" pitchFamily="66" charset="0"/>
            </a:endParaRPr>
          </a:p>
          <a:p>
            <a:r>
              <a:rPr lang="it-IT" sz="4000" b="1" dirty="0" smtClean="0">
                <a:latin typeface="Comic Sans MS" pitchFamily="66" charset="0"/>
              </a:rPr>
              <a:t>1000 </a:t>
            </a:r>
            <a:r>
              <a:rPr lang="it-IT" sz="4000" b="1" dirty="0" err="1" smtClean="0">
                <a:latin typeface="Comic Sans MS" pitchFamily="66" charset="0"/>
              </a:rPr>
              <a:t>Wp</a:t>
            </a:r>
            <a:endParaRPr lang="it-IT" sz="4000" b="1" dirty="0" smtClean="0">
              <a:latin typeface="Comic Sans MS" pitchFamily="66" charset="0"/>
            </a:endParaRPr>
          </a:p>
          <a:p>
            <a:r>
              <a:rPr lang="it-IT" sz="4000" b="1" dirty="0" smtClean="0">
                <a:solidFill>
                  <a:srgbClr val="FF0000"/>
                </a:solidFill>
                <a:latin typeface="Comic Sans MS" pitchFamily="66" charset="0"/>
              </a:rPr>
              <a:t>7 m</a:t>
            </a:r>
            <a:r>
              <a:rPr lang="it-IT" sz="4000" b="1" baseline="30000" dirty="0" smtClean="0">
                <a:solidFill>
                  <a:srgbClr val="FF0000"/>
                </a:solidFill>
                <a:latin typeface="Comic Sans MS" pitchFamily="66" charset="0"/>
              </a:rPr>
              <a:t>2</a:t>
            </a:r>
            <a:endParaRPr lang="it-IT" sz="4000" b="1" baseline="30000" dirty="0">
              <a:solidFill>
                <a:srgbClr val="FF0000"/>
              </a:solidFill>
              <a:latin typeface="Comic Sans MS" pitchFamily="66" charset="0"/>
            </a:endParaRPr>
          </a:p>
        </p:txBody>
      </p:sp>
      <p:sp>
        <p:nvSpPr>
          <p:cNvPr id="5" name="CasellaDiTesto 4"/>
          <p:cNvSpPr txBox="1"/>
          <p:nvPr/>
        </p:nvSpPr>
        <p:spPr>
          <a:xfrm>
            <a:off x="3419811" y="5214950"/>
            <a:ext cx="4392549" cy="707886"/>
          </a:xfrm>
          <a:prstGeom prst="rect">
            <a:avLst/>
          </a:prstGeom>
          <a:noFill/>
        </p:spPr>
        <p:txBody>
          <a:bodyPr wrap="none" rtlCol="0">
            <a:spAutoFit/>
          </a:bodyPr>
          <a:lstStyle/>
          <a:p>
            <a:r>
              <a:rPr lang="it-IT" sz="4000" b="1" dirty="0" smtClean="0">
                <a:latin typeface="Comic Sans MS" pitchFamily="66" charset="0"/>
              </a:rPr>
              <a:t>&gt; 210 W Sahara</a:t>
            </a:r>
            <a:endParaRPr lang="it-IT" sz="4000" b="1" dirty="0">
              <a:latin typeface="Comic Sans MS" pitchFamily="66" charset="0"/>
            </a:endParaRPr>
          </a:p>
        </p:txBody>
      </p:sp>
      <p:sp>
        <p:nvSpPr>
          <p:cNvPr id="6" name="CasellaDiTesto 5"/>
          <p:cNvSpPr txBox="1"/>
          <p:nvPr/>
        </p:nvSpPr>
        <p:spPr>
          <a:xfrm>
            <a:off x="3426859" y="4077072"/>
            <a:ext cx="4025461" cy="707886"/>
          </a:xfrm>
          <a:prstGeom prst="rect">
            <a:avLst/>
          </a:prstGeom>
          <a:noFill/>
        </p:spPr>
        <p:txBody>
          <a:bodyPr wrap="none" rtlCol="0">
            <a:spAutoFit/>
          </a:bodyPr>
          <a:lstStyle/>
          <a:p>
            <a:r>
              <a:rPr lang="it-IT" sz="4000" b="1" dirty="0" smtClean="0">
                <a:latin typeface="Comic Sans MS" pitchFamily="66" charset="0"/>
              </a:rPr>
              <a:t>210 W   Sicilia</a:t>
            </a:r>
            <a:endParaRPr lang="it-IT" sz="4000" b="1" dirty="0">
              <a:latin typeface="Comic Sans MS" pitchFamily="66" charset="0"/>
            </a:endParaRPr>
          </a:p>
        </p:txBody>
      </p:sp>
      <p:sp>
        <p:nvSpPr>
          <p:cNvPr id="7" name="CasellaDiTesto 6"/>
          <p:cNvSpPr txBox="1"/>
          <p:nvPr/>
        </p:nvSpPr>
        <p:spPr>
          <a:xfrm>
            <a:off x="3415207" y="2928934"/>
            <a:ext cx="5189241" cy="707886"/>
          </a:xfrm>
          <a:prstGeom prst="rect">
            <a:avLst/>
          </a:prstGeom>
          <a:noFill/>
        </p:spPr>
        <p:txBody>
          <a:bodyPr wrap="none" rtlCol="0">
            <a:spAutoFit/>
          </a:bodyPr>
          <a:lstStyle/>
          <a:p>
            <a:r>
              <a:rPr lang="it-IT" sz="4000" b="1" dirty="0" smtClean="0">
                <a:latin typeface="Comic Sans MS" pitchFamily="66" charset="0"/>
              </a:rPr>
              <a:t>195 W  sud  Italia </a:t>
            </a:r>
            <a:endParaRPr lang="it-IT" sz="4000" b="1" dirty="0">
              <a:latin typeface="Comic Sans MS" pitchFamily="66" charset="0"/>
            </a:endParaRPr>
          </a:p>
        </p:txBody>
      </p:sp>
      <p:sp>
        <p:nvSpPr>
          <p:cNvPr id="8" name="CasellaDiTesto 7"/>
          <p:cNvSpPr txBox="1"/>
          <p:nvPr/>
        </p:nvSpPr>
        <p:spPr>
          <a:xfrm>
            <a:off x="3016899" y="1571612"/>
            <a:ext cx="6019597" cy="707886"/>
          </a:xfrm>
          <a:prstGeom prst="rect">
            <a:avLst/>
          </a:prstGeom>
          <a:noFill/>
        </p:spPr>
        <p:txBody>
          <a:bodyPr wrap="none" rtlCol="0">
            <a:spAutoFit/>
          </a:bodyPr>
          <a:lstStyle/>
          <a:p>
            <a:r>
              <a:rPr lang="it-IT" sz="4000" b="1" dirty="0" smtClean="0">
                <a:latin typeface="Comic Sans MS" pitchFamily="66" charset="0"/>
              </a:rPr>
              <a:t>150 W  pianura padana</a:t>
            </a:r>
            <a:endParaRPr lang="it-IT" sz="4000" b="1" dirty="0">
              <a:latin typeface="Comic Sans MS" pitchFamily="66" charset="0"/>
            </a:endParaRPr>
          </a:p>
        </p:txBody>
      </p:sp>
      <p:cxnSp>
        <p:nvCxnSpPr>
          <p:cNvPr id="10" name="Connettore 2 9"/>
          <p:cNvCxnSpPr/>
          <p:nvPr/>
        </p:nvCxnSpPr>
        <p:spPr>
          <a:xfrm flipV="1">
            <a:off x="2132278" y="2214554"/>
            <a:ext cx="1071570" cy="100013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1" name="Connettore 2 10"/>
          <p:cNvCxnSpPr>
            <a:stCxn id="4" idx="3"/>
            <a:endCxn id="6" idx="1"/>
          </p:cNvCxnSpPr>
          <p:nvPr/>
        </p:nvCxnSpPr>
        <p:spPr>
          <a:xfrm>
            <a:off x="2751460" y="4327058"/>
            <a:ext cx="675399" cy="10395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3" name="Connettore 2 12"/>
          <p:cNvCxnSpPr/>
          <p:nvPr/>
        </p:nvCxnSpPr>
        <p:spPr>
          <a:xfrm>
            <a:off x="2751460" y="4784958"/>
            <a:ext cx="702161" cy="51159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4" name="Segnaposto numero diapositiva 13"/>
          <p:cNvSpPr>
            <a:spLocks noGrp="1"/>
          </p:cNvSpPr>
          <p:nvPr>
            <p:ph type="sldNum" sz="quarter" idx="12"/>
          </p:nvPr>
        </p:nvSpPr>
        <p:spPr/>
        <p:txBody>
          <a:bodyPr/>
          <a:lstStyle/>
          <a:p>
            <a:fld id="{B007B441-5312-499D-93C3-6E37886527FA}" type="slidenum">
              <a:rPr lang="it-IT" smtClean="0"/>
              <a:pPr/>
              <a:t>51</a:t>
            </a:fld>
            <a:endParaRPr lang="it-IT"/>
          </a:p>
        </p:txBody>
      </p:sp>
      <p:sp>
        <p:nvSpPr>
          <p:cNvPr id="3" name="CasellaDiTesto 2"/>
          <p:cNvSpPr txBox="1"/>
          <p:nvPr/>
        </p:nvSpPr>
        <p:spPr>
          <a:xfrm>
            <a:off x="141464" y="548680"/>
            <a:ext cx="7000956" cy="646331"/>
          </a:xfrm>
          <a:prstGeom prst="rect">
            <a:avLst/>
          </a:prstGeom>
          <a:noFill/>
        </p:spPr>
        <p:txBody>
          <a:bodyPr wrap="none" rtlCol="0">
            <a:spAutoFit/>
          </a:bodyPr>
          <a:lstStyle/>
          <a:p>
            <a:r>
              <a:rPr lang="it-IT" sz="3600" b="1" dirty="0" smtClean="0">
                <a:solidFill>
                  <a:srgbClr val="FF0000"/>
                </a:solidFill>
                <a:effectLst>
                  <a:outerShdw blurRad="38100" dist="38100" dir="2700000" algn="tl">
                    <a:srgbClr val="000000">
                      <a:alpha val="43137"/>
                    </a:srgbClr>
                  </a:outerShdw>
                </a:effectLst>
              </a:rPr>
              <a:t>Installato                 Resa  in continua</a:t>
            </a:r>
            <a:endParaRPr lang="it-IT" sz="3600" b="1" dirty="0">
              <a:solidFill>
                <a:srgbClr val="FF0000"/>
              </a:solidFill>
              <a:effectLst>
                <a:outerShdw blurRad="38100" dist="38100" dir="2700000" algn="tl">
                  <a:srgbClr val="000000">
                    <a:alpha val="43137"/>
                  </a:srgbClr>
                </a:outerShdw>
              </a:effectLst>
            </a:endParaRPr>
          </a:p>
        </p:txBody>
      </p:sp>
      <p:cxnSp>
        <p:nvCxnSpPr>
          <p:cNvPr id="15" name="Connettore 2 14"/>
          <p:cNvCxnSpPr/>
          <p:nvPr/>
        </p:nvCxnSpPr>
        <p:spPr>
          <a:xfrm>
            <a:off x="2261355" y="871845"/>
            <a:ext cx="119226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1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87481" y="-1"/>
            <a:ext cx="1216967" cy="18455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66353197"/>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44624"/>
            <a:ext cx="8229600" cy="648072"/>
          </a:xfrm>
        </p:spPr>
        <p:txBody>
          <a:bodyPr>
            <a:normAutofit fontScale="90000"/>
          </a:bodyPr>
          <a:lstStyle/>
          <a:p>
            <a:r>
              <a:rPr lang="it-IT" b="1" dirty="0" smtClean="0">
                <a:solidFill>
                  <a:srgbClr val="FF0000"/>
                </a:solidFill>
                <a:effectLst>
                  <a:outerShdw blurRad="38100" dist="38100" dir="2700000" algn="tl">
                    <a:srgbClr val="000000">
                      <a:alpha val="43137"/>
                    </a:srgbClr>
                  </a:outerShdw>
                </a:effectLst>
              </a:rPr>
              <a:t>Il caso Italia</a:t>
            </a:r>
            <a:endParaRPr lang="it-IT" b="1" dirty="0">
              <a:solidFill>
                <a:srgbClr val="FF0000"/>
              </a:solidFill>
              <a:effectLst>
                <a:outerShdw blurRad="38100" dist="38100" dir="2700000" algn="tl">
                  <a:srgbClr val="000000">
                    <a:alpha val="43137"/>
                  </a:srgbClr>
                </a:outerShdw>
              </a:effectLst>
            </a:endParaRPr>
          </a:p>
        </p:txBody>
      </p:sp>
      <p:sp>
        <p:nvSpPr>
          <p:cNvPr id="3" name="Segnaposto contenuto 2"/>
          <p:cNvSpPr>
            <a:spLocks noGrp="1"/>
          </p:cNvSpPr>
          <p:nvPr>
            <p:ph idx="1"/>
          </p:nvPr>
        </p:nvSpPr>
        <p:spPr>
          <a:xfrm>
            <a:off x="179512" y="692696"/>
            <a:ext cx="8856984" cy="5976664"/>
          </a:xfrm>
        </p:spPr>
        <p:txBody>
          <a:bodyPr>
            <a:normAutofit/>
          </a:bodyPr>
          <a:lstStyle/>
          <a:p>
            <a:r>
              <a:rPr lang="it-IT" sz="2400" dirty="0" smtClean="0">
                <a:latin typeface="Comic Sans MS" panose="030F0702030302020204" pitchFamily="66" charset="0"/>
              </a:rPr>
              <a:t>Il 20 gennaio 2015       atlasole.gse.it/</a:t>
            </a:r>
            <a:r>
              <a:rPr lang="it-IT" sz="2400" dirty="0" err="1" smtClean="0">
                <a:latin typeface="Comic Sans MS" panose="030F0702030302020204" pitchFamily="66" charset="0"/>
              </a:rPr>
              <a:t>atlasole</a:t>
            </a:r>
            <a:r>
              <a:rPr lang="it-IT" sz="2400" dirty="0" smtClean="0">
                <a:latin typeface="Comic Sans MS" panose="030F0702030302020204" pitchFamily="66" charset="0"/>
              </a:rPr>
              <a:t>/</a:t>
            </a:r>
          </a:p>
          <a:p>
            <a:r>
              <a:rPr lang="it-IT" sz="2400" b="1" dirty="0" smtClean="0">
                <a:solidFill>
                  <a:srgbClr val="FF0000"/>
                </a:solidFill>
                <a:latin typeface="Comic Sans MS" panose="030F0702030302020204" pitchFamily="66" charset="0"/>
              </a:rPr>
              <a:t>17.7 </a:t>
            </a:r>
            <a:r>
              <a:rPr lang="it-IT" sz="2400" b="1" dirty="0" err="1" smtClean="0">
                <a:solidFill>
                  <a:srgbClr val="FF0000"/>
                </a:solidFill>
                <a:latin typeface="Comic Sans MS" panose="030F0702030302020204" pitchFamily="66" charset="0"/>
              </a:rPr>
              <a:t>GWp</a:t>
            </a:r>
            <a:r>
              <a:rPr lang="it-IT" sz="2400" b="1" dirty="0" smtClean="0">
                <a:solidFill>
                  <a:srgbClr val="FF0000"/>
                </a:solidFill>
                <a:latin typeface="Comic Sans MS" panose="030F0702030302020204" pitchFamily="66" charset="0"/>
              </a:rPr>
              <a:t>   </a:t>
            </a:r>
            <a:r>
              <a:rPr lang="it-IT" sz="2400" dirty="0" smtClean="0">
                <a:latin typeface="Comic Sans MS" panose="030F0702030302020204" pitchFamily="66" charset="0"/>
              </a:rPr>
              <a:t>=17.700.000 </a:t>
            </a:r>
            <a:r>
              <a:rPr lang="it-IT" sz="2400" dirty="0" err="1" smtClean="0">
                <a:latin typeface="Comic Sans MS" panose="030F0702030302020204" pitchFamily="66" charset="0"/>
              </a:rPr>
              <a:t>kWp</a:t>
            </a:r>
            <a:r>
              <a:rPr lang="it-IT" sz="2400" dirty="0" smtClean="0">
                <a:latin typeface="Comic Sans MS" panose="030F0702030302020204" pitchFamily="66" charset="0"/>
              </a:rPr>
              <a:t>  pari a</a:t>
            </a:r>
          </a:p>
          <a:p>
            <a:r>
              <a:rPr lang="it-IT" sz="2400" b="1" dirty="0" smtClean="0">
                <a:solidFill>
                  <a:srgbClr val="FF0000"/>
                </a:solidFill>
                <a:latin typeface="Comic Sans MS" panose="030F0702030302020204" pitchFamily="66" charset="0"/>
              </a:rPr>
              <a:t>135</a:t>
            </a:r>
            <a:r>
              <a:rPr lang="it-IT" sz="2400" dirty="0" smtClean="0">
                <a:latin typeface="Comic Sans MS" panose="030F0702030302020204" pitchFamily="66" charset="0"/>
              </a:rPr>
              <a:t> km</a:t>
            </a:r>
            <a:r>
              <a:rPr lang="it-IT" sz="2400" baseline="30000" dirty="0" smtClean="0">
                <a:latin typeface="Comic Sans MS" panose="030F0702030302020204" pitchFamily="66" charset="0"/>
              </a:rPr>
              <a:t>2</a:t>
            </a:r>
            <a:r>
              <a:rPr lang="it-IT" sz="2400" dirty="0" smtClean="0">
                <a:latin typeface="Comic Sans MS" panose="030F0702030302020204" pitchFamily="66" charset="0"/>
              </a:rPr>
              <a:t> di celle</a:t>
            </a:r>
          </a:p>
          <a:p>
            <a:r>
              <a:rPr lang="it-IT" sz="2400" dirty="0" smtClean="0">
                <a:latin typeface="Comic Sans MS" panose="030F0702030302020204" pitchFamily="66" charset="0"/>
              </a:rPr>
              <a:t>Col sole a  picco è il </a:t>
            </a:r>
            <a:r>
              <a:rPr lang="it-IT" sz="2400" b="1" dirty="0" smtClean="0">
                <a:solidFill>
                  <a:srgbClr val="FF0000"/>
                </a:solidFill>
                <a:latin typeface="Comic Sans MS" panose="030F0702030302020204" pitchFamily="66" charset="0"/>
              </a:rPr>
              <a:t>50% </a:t>
            </a:r>
            <a:r>
              <a:rPr lang="it-IT" sz="2400" dirty="0" smtClean="0">
                <a:latin typeface="Comic Sans MS" panose="030F0702030302020204" pitchFamily="66" charset="0"/>
              </a:rPr>
              <a:t>dell’assorbimento medio  italiano di potenza, il </a:t>
            </a:r>
            <a:r>
              <a:rPr lang="it-IT" sz="2400" b="1" dirty="0" smtClean="0">
                <a:solidFill>
                  <a:srgbClr val="FF0000"/>
                </a:solidFill>
                <a:effectLst>
                  <a:outerShdw blurRad="38100" dist="38100" dir="2700000" algn="tl">
                    <a:srgbClr val="000000">
                      <a:alpha val="43137"/>
                    </a:srgbClr>
                  </a:outerShdw>
                </a:effectLst>
                <a:latin typeface="Comic Sans MS" panose="030F0702030302020204" pitchFamily="66" charset="0"/>
              </a:rPr>
              <a:t>35%</a:t>
            </a:r>
            <a:r>
              <a:rPr lang="it-IT" sz="2400" dirty="0" smtClean="0">
                <a:latin typeface="Comic Sans MS" panose="030F0702030302020204" pitchFamily="66" charset="0"/>
              </a:rPr>
              <a:t> del picco</a:t>
            </a:r>
          </a:p>
          <a:p>
            <a:r>
              <a:rPr lang="it-IT" sz="2400" dirty="0" smtClean="0">
                <a:latin typeface="Comic Sans MS" panose="030F0702030302020204" pitchFamily="66" charset="0"/>
              </a:rPr>
              <a:t>Ci costa di incentivi </a:t>
            </a:r>
            <a:r>
              <a:rPr lang="it-IT" sz="2400" b="1" dirty="0">
                <a:solidFill>
                  <a:srgbClr val="FF0000"/>
                </a:solidFill>
                <a:latin typeface="Comic Sans MS" panose="030F0702030302020204" pitchFamily="66" charset="0"/>
              </a:rPr>
              <a:t>7</a:t>
            </a:r>
            <a:r>
              <a:rPr lang="it-IT" sz="2400" b="1" dirty="0" smtClean="0">
                <a:solidFill>
                  <a:srgbClr val="FF0000"/>
                </a:solidFill>
                <a:latin typeface="Comic Sans MS" panose="030F0702030302020204" pitchFamily="66" charset="0"/>
              </a:rPr>
              <a:t> miliardi/anno per 20 anni (+18% nelle bollette 90 Eu su 500)</a:t>
            </a:r>
          </a:p>
          <a:p>
            <a:r>
              <a:rPr lang="it-IT" sz="2400" b="1" dirty="0">
                <a:effectLst>
                  <a:outerShdw blurRad="38100" dist="38100" dir="2700000" algn="tl">
                    <a:srgbClr val="000000">
                      <a:alpha val="43137"/>
                    </a:srgbClr>
                  </a:outerShdw>
                </a:effectLst>
                <a:latin typeface="Comic Sans MS" panose="030F0702030302020204" pitchFamily="66" charset="0"/>
              </a:rPr>
              <a:t>Come </a:t>
            </a:r>
            <a:r>
              <a:rPr lang="it-IT" sz="2400" b="1" dirty="0" smtClean="0">
                <a:effectLst>
                  <a:outerShdw blurRad="38100" dist="38100" dir="2700000" algn="tl">
                    <a:srgbClr val="000000">
                      <a:alpha val="43137"/>
                    </a:srgbClr>
                  </a:outerShdw>
                </a:effectLst>
                <a:latin typeface="Comic Sans MS" panose="030F0702030302020204" pitchFamily="66" charset="0"/>
              </a:rPr>
              <a:t>energia prodotta </a:t>
            </a:r>
            <a:r>
              <a:rPr lang="it-IT" sz="2400" b="1" dirty="0">
                <a:effectLst>
                  <a:outerShdw blurRad="38100" dist="38100" dir="2700000" algn="tl">
                    <a:srgbClr val="000000">
                      <a:alpha val="43137"/>
                    </a:srgbClr>
                  </a:outerShdw>
                </a:effectLst>
                <a:latin typeface="Comic Sans MS" panose="030F0702030302020204" pitchFamily="66" charset="0"/>
              </a:rPr>
              <a:t>è il </a:t>
            </a:r>
            <a:r>
              <a:rPr lang="it-IT" sz="2400" b="1" dirty="0">
                <a:solidFill>
                  <a:srgbClr val="FF0000"/>
                </a:solidFill>
                <a:effectLst>
                  <a:outerShdw blurRad="38100" dist="38100" dir="2700000" algn="tl">
                    <a:srgbClr val="000000">
                      <a:alpha val="43137"/>
                    </a:srgbClr>
                  </a:outerShdw>
                </a:effectLst>
                <a:latin typeface="Comic Sans MS" panose="030F0702030302020204" pitchFamily="66" charset="0"/>
              </a:rPr>
              <a:t>7%</a:t>
            </a:r>
            <a:r>
              <a:rPr lang="it-IT" sz="2400" b="1" dirty="0">
                <a:effectLst>
                  <a:outerShdw blurRad="38100" dist="38100" dir="2700000" algn="tl">
                    <a:srgbClr val="000000">
                      <a:alpha val="43137"/>
                    </a:srgbClr>
                  </a:outerShdw>
                </a:effectLst>
                <a:latin typeface="Comic Sans MS" panose="030F0702030302020204" pitchFamily="66" charset="0"/>
              </a:rPr>
              <a:t> </a:t>
            </a:r>
            <a:r>
              <a:rPr lang="it-IT" sz="2400" b="1" dirty="0" smtClean="0">
                <a:effectLst>
                  <a:outerShdw blurRad="38100" dist="38100" dir="2700000" algn="tl">
                    <a:srgbClr val="000000">
                      <a:alpha val="43137"/>
                    </a:srgbClr>
                  </a:outerShdw>
                </a:effectLst>
                <a:latin typeface="Comic Sans MS" panose="030F0702030302020204" pitchFamily="66" charset="0"/>
              </a:rPr>
              <a:t>del consumo elettrico e il </a:t>
            </a:r>
            <a:r>
              <a:rPr lang="it-IT" sz="2400" b="1" dirty="0" smtClean="0">
                <a:solidFill>
                  <a:srgbClr val="FF0000"/>
                </a:solidFill>
                <a:effectLst>
                  <a:outerShdw blurRad="38100" dist="38100" dir="2700000" algn="tl">
                    <a:srgbClr val="000000">
                      <a:alpha val="43137"/>
                    </a:srgbClr>
                  </a:outerShdw>
                </a:effectLst>
                <a:latin typeface="Comic Sans MS" panose="030F0702030302020204" pitchFamily="66" charset="0"/>
              </a:rPr>
              <a:t>2% </a:t>
            </a:r>
            <a:r>
              <a:rPr lang="it-IT" sz="2400" b="1" dirty="0" smtClean="0">
                <a:effectLst>
                  <a:outerShdw blurRad="38100" dist="38100" dir="2700000" algn="tl">
                    <a:srgbClr val="000000">
                      <a:alpha val="43137"/>
                    </a:srgbClr>
                  </a:outerShdw>
                </a:effectLst>
                <a:latin typeface="Comic Sans MS" panose="030F0702030302020204" pitchFamily="66" charset="0"/>
              </a:rPr>
              <a:t>di quello totale</a:t>
            </a:r>
          </a:p>
          <a:p>
            <a:r>
              <a:rPr lang="it-IT" sz="2400" b="1" dirty="0" smtClean="0">
                <a:solidFill>
                  <a:srgbClr val="FF0000"/>
                </a:solidFill>
                <a:effectLst>
                  <a:outerShdw blurRad="38100" dist="38100" dir="2700000" algn="tl">
                    <a:srgbClr val="000000">
                      <a:alpha val="43137"/>
                    </a:srgbClr>
                  </a:outerShdw>
                </a:effectLst>
                <a:latin typeface="Comic Sans MS" panose="030F0702030302020204" pitchFamily="66" charset="0"/>
              </a:rPr>
              <a:t>Dispacciamento</a:t>
            </a:r>
            <a:r>
              <a:rPr lang="it-IT" sz="2400" dirty="0" smtClean="0">
                <a:latin typeface="Comic Sans MS" panose="030F0702030302020204" pitchFamily="66" charset="0"/>
              </a:rPr>
              <a:t>: gli </a:t>
            </a:r>
            <a:r>
              <a:rPr lang="it-IT" sz="2400" dirty="0">
                <a:latin typeface="Comic Sans MS" panose="030F0702030302020204" pitchFamily="66" charset="0"/>
              </a:rPr>
              <a:t>impianti programmabili debbano variare </a:t>
            </a:r>
            <a:r>
              <a:rPr lang="it-IT" sz="2400" dirty="0" smtClean="0">
                <a:latin typeface="Comic Sans MS" panose="030F0702030302020204" pitchFamily="66" charset="0"/>
              </a:rPr>
              <a:t> </a:t>
            </a:r>
            <a:r>
              <a:rPr lang="it-IT" sz="2400" dirty="0">
                <a:latin typeface="Comic Sans MS" panose="030F0702030302020204" pitchFamily="66" charset="0"/>
              </a:rPr>
              <a:t>la loro produzione durante il giorno, e </a:t>
            </a:r>
            <a:r>
              <a:rPr lang="it-IT" sz="2400" dirty="0" smtClean="0">
                <a:latin typeface="Comic Sans MS" panose="030F0702030302020204" pitchFamily="66" charset="0"/>
              </a:rPr>
              <a:t>sono </a:t>
            </a:r>
            <a:r>
              <a:rPr lang="it-IT" sz="2400" dirty="0">
                <a:latin typeface="Comic Sans MS" panose="030F0702030302020204" pitchFamily="66" charset="0"/>
              </a:rPr>
              <a:t>per questo compensati. I</a:t>
            </a:r>
            <a:r>
              <a:rPr lang="it-IT" sz="2400" b="1" dirty="0" smtClean="0">
                <a:latin typeface="Comic Sans MS" panose="030F0702030302020204" pitchFamily="66" charset="0"/>
              </a:rPr>
              <a:t> </a:t>
            </a:r>
            <a:r>
              <a:rPr lang="it-IT" sz="2400" b="1" dirty="0">
                <a:latin typeface="Comic Sans MS" panose="030F0702030302020204" pitchFamily="66" charset="0"/>
              </a:rPr>
              <a:t>costi legati al dispacciamento </a:t>
            </a:r>
            <a:r>
              <a:rPr lang="it-IT" sz="2400" dirty="0" smtClean="0">
                <a:latin typeface="Comic Sans MS" panose="030F0702030302020204" pitchFamily="66" charset="0"/>
              </a:rPr>
              <a:t> </a:t>
            </a:r>
            <a:r>
              <a:rPr lang="it-IT" sz="2400" dirty="0">
                <a:latin typeface="Comic Sans MS" panose="030F0702030302020204" pitchFamily="66" charset="0"/>
              </a:rPr>
              <a:t>sono </a:t>
            </a:r>
            <a:r>
              <a:rPr lang="it-IT" sz="2400" dirty="0" smtClean="0">
                <a:latin typeface="Comic Sans MS" panose="030F0702030302020204" pitchFamily="66" charset="0"/>
              </a:rPr>
              <a:t>diminuiti</a:t>
            </a:r>
            <a:r>
              <a:rPr lang="it-IT" sz="2400" dirty="0">
                <a:latin typeface="Comic Sans MS" panose="030F0702030302020204" pitchFamily="66" charset="0"/>
              </a:rPr>
              <a:t>, passando </a:t>
            </a:r>
            <a:r>
              <a:rPr lang="it-IT" sz="2400" b="1" dirty="0">
                <a:latin typeface="Comic Sans MS" panose="030F0702030302020204" pitchFamily="66" charset="0"/>
              </a:rPr>
              <a:t>dagli 1,9 </a:t>
            </a:r>
            <a:r>
              <a:rPr lang="it-IT" sz="2400" b="1" dirty="0" err="1">
                <a:latin typeface="Comic Sans MS" panose="030F0702030302020204" pitchFamily="66" charset="0"/>
              </a:rPr>
              <a:t>Mld</a:t>
            </a:r>
            <a:r>
              <a:rPr lang="it-IT" sz="2400" b="1" dirty="0">
                <a:latin typeface="Comic Sans MS" panose="030F0702030302020204" pitchFamily="66" charset="0"/>
              </a:rPr>
              <a:t> di euro nel 2008 a 0,9 </a:t>
            </a:r>
            <a:r>
              <a:rPr lang="it-IT" sz="2400" b="1" dirty="0" err="1">
                <a:latin typeface="Comic Sans MS" panose="030F0702030302020204" pitchFamily="66" charset="0"/>
              </a:rPr>
              <a:t>Mld</a:t>
            </a:r>
            <a:r>
              <a:rPr lang="it-IT" sz="2400" b="1" dirty="0">
                <a:latin typeface="Comic Sans MS" panose="030F0702030302020204" pitchFamily="66" charset="0"/>
              </a:rPr>
              <a:t> di euro nel </a:t>
            </a:r>
            <a:r>
              <a:rPr lang="it-IT" sz="2400" b="1" dirty="0" smtClean="0">
                <a:latin typeface="Comic Sans MS" panose="030F0702030302020204" pitchFamily="66" charset="0"/>
              </a:rPr>
              <a:t>2012 (</a:t>
            </a:r>
            <a:r>
              <a:rPr lang="it-IT" sz="2400" b="1" dirty="0" err="1" smtClean="0">
                <a:latin typeface="Comic Sans MS" panose="030F0702030302020204" pitchFamily="66" charset="0"/>
              </a:rPr>
              <a:t>QualEnergia</a:t>
            </a:r>
            <a:r>
              <a:rPr lang="it-IT" sz="2400" b="1" dirty="0" smtClean="0">
                <a:latin typeface="Comic Sans MS" panose="030F0702030302020204" pitchFamily="66" charset="0"/>
              </a:rPr>
              <a:t>, luglio 2013).</a:t>
            </a:r>
            <a:endParaRPr lang="it-IT" sz="2400" b="1" dirty="0" smtClean="0">
              <a:solidFill>
                <a:srgbClr val="FF0000"/>
              </a:solidFill>
              <a:latin typeface="Comic Sans MS" panose="030F0702030302020204" pitchFamily="66" charset="0"/>
            </a:endParaRPr>
          </a:p>
          <a:p>
            <a:endParaRPr lang="it-IT" sz="2400" dirty="0"/>
          </a:p>
        </p:txBody>
      </p:sp>
      <p:sp>
        <p:nvSpPr>
          <p:cNvPr id="4" name="Segnaposto numero diapositiva 3"/>
          <p:cNvSpPr>
            <a:spLocks noGrp="1"/>
          </p:cNvSpPr>
          <p:nvPr>
            <p:ph type="sldNum" sz="quarter" idx="12"/>
          </p:nvPr>
        </p:nvSpPr>
        <p:spPr/>
        <p:txBody>
          <a:bodyPr/>
          <a:lstStyle/>
          <a:p>
            <a:fld id="{B007B441-5312-499D-93C3-6E37886527FA}" type="slidenum">
              <a:rPr lang="it-IT" smtClean="0"/>
              <a:pPr/>
              <a:t>52</a:t>
            </a:fld>
            <a:endParaRPr lang="it-IT"/>
          </a:p>
        </p:txBody>
      </p:sp>
    </p:spTree>
    <p:extLst>
      <p:ext uri="{BB962C8B-B14F-4D97-AF65-F5344CB8AC3E}">
        <p14:creationId xmlns:p14="http://schemas.microsoft.com/office/powerpoint/2010/main" val="223263076"/>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539552" y="476672"/>
            <a:ext cx="8229600" cy="5616624"/>
          </a:xfrm>
        </p:spPr>
        <p:txBody>
          <a:bodyPr>
            <a:noAutofit/>
          </a:bodyPr>
          <a:lstStyle/>
          <a:p>
            <a:r>
              <a:rPr lang="it-IT" sz="2800" b="1" dirty="0" smtClean="0">
                <a:solidFill>
                  <a:srgbClr val="FF0000"/>
                </a:solidFill>
                <a:effectLst>
                  <a:outerShdw blurRad="38100" dist="38100" dir="2700000" algn="tl">
                    <a:srgbClr val="000000">
                      <a:alpha val="43137"/>
                    </a:srgbClr>
                  </a:outerShdw>
                </a:effectLst>
                <a:latin typeface="Comic Sans MS" panose="030F0702030302020204" pitchFamily="66" charset="0"/>
              </a:rPr>
              <a:t>L’Italia ha una superficie di 300.000 km</a:t>
            </a:r>
            <a:r>
              <a:rPr lang="it-IT" sz="2800" b="1" baseline="30000" dirty="0" smtClean="0">
                <a:solidFill>
                  <a:srgbClr val="FF0000"/>
                </a:solidFill>
                <a:effectLst>
                  <a:outerShdw blurRad="38100" dist="38100" dir="2700000" algn="tl">
                    <a:srgbClr val="000000">
                      <a:alpha val="43137"/>
                    </a:srgbClr>
                  </a:outerShdw>
                </a:effectLst>
                <a:latin typeface="Comic Sans MS" panose="030F0702030302020204" pitchFamily="66" charset="0"/>
              </a:rPr>
              <a:t>2</a:t>
            </a:r>
          </a:p>
          <a:p>
            <a:endParaRPr lang="it-IT" sz="1000" b="1" dirty="0" smtClean="0">
              <a:solidFill>
                <a:srgbClr val="FF0000"/>
              </a:solidFill>
              <a:effectLst>
                <a:outerShdw blurRad="38100" dist="38100" dir="2700000" algn="tl">
                  <a:srgbClr val="000000">
                    <a:alpha val="43137"/>
                  </a:srgbClr>
                </a:outerShdw>
              </a:effectLst>
              <a:latin typeface="Comic Sans MS" panose="030F0702030302020204" pitchFamily="66" charset="0"/>
            </a:endParaRPr>
          </a:p>
          <a:p>
            <a:r>
              <a:rPr lang="it-IT" sz="2800" b="1" dirty="0" smtClean="0">
                <a:solidFill>
                  <a:srgbClr val="FF0000"/>
                </a:solidFill>
                <a:effectLst>
                  <a:outerShdw blurRad="38100" dist="38100" dir="2700000" algn="tl">
                    <a:srgbClr val="000000">
                      <a:alpha val="43137"/>
                    </a:srgbClr>
                  </a:outerShdw>
                </a:effectLst>
                <a:latin typeface="Comic Sans MS" panose="030F0702030302020204" pitchFamily="66" charset="0"/>
              </a:rPr>
              <a:t>Abbiamo 135 km quadrati di fotovoltaico</a:t>
            </a:r>
          </a:p>
          <a:p>
            <a:pPr marL="0" indent="0">
              <a:buNone/>
            </a:pPr>
            <a:endParaRPr lang="it-IT" sz="1000" b="1" dirty="0" smtClean="0">
              <a:solidFill>
                <a:srgbClr val="FF0000"/>
              </a:solidFill>
              <a:effectLst>
                <a:outerShdw blurRad="38100" dist="38100" dir="2700000" algn="tl">
                  <a:srgbClr val="000000">
                    <a:alpha val="43137"/>
                  </a:srgbClr>
                </a:outerShdw>
              </a:effectLst>
              <a:latin typeface="Comic Sans MS" panose="030F0702030302020204" pitchFamily="66" charset="0"/>
            </a:endParaRPr>
          </a:p>
          <a:p>
            <a:r>
              <a:rPr lang="it-IT" sz="2800" b="1" dirty="0" smtClean="0">
                <a:solidFill>
                  <a:schemeClr val="accent6">
                    <a:lumMod val="50000"/>
                  </a:schemeClr>
                </a:solidFill>
                <a:effectLst>
                  <a:outerShdw blurRad="38100" dist="38100" dir="2700000" algn="tl">
                    <a:srgbClr val="000000">
                      <a:alpha val="43137"/>
                    </a:srgbClr>
                  </a:outerShdw>
                </a:effectLst>
                <a:latin typeface="Comic Sans MS" panose="030F0702030302020204" pitchFamily="66" charset="0"/>
              </a:rPr>
              <a:t>Per rifornire tutto il paese ne occorrerebbero 2500 km quadrati  + gli impianti di accumulo (150 </a:t>
            </a:r>
            <a:r>
              <a:rPr lang="it-IT" sz="2800" b="1" dirty="0" err="1" smtClean="0">
                <a:solidFill>
                  <a:schemeClr val="accent6">
                    <a:lumMod val="50000"/>
                  </a:schemeClr>
                </a:solidFill>
                <a:effectLst>
                  <a:outerShdw blurRad="38100" dist="38100" dir="2700000" algn="tl">
                    <a:srgbClr val="000000">
                      <a:alpha val="43137"/>
                    </a:srgbClr>
                  </a:outerShdw>
                </a:effectLst>
                <a:latin typeface="Comic Sans MS" panose="030F0702030302020204" pitchFamily="66" charset="0"/>
              </a:rPr>
              <a:t>Mld</a:t>
            </a:r>
            <a:r>
              <a:rPr lang="it-IT" sz="2800" b="1" dirty="0" smtClean="0">
                <a:solidFill>
                  <a:schemeClr val="accent6">
                    <a:lumMod val="50000"/>
                  </a:schemeClr>
                </a:solidFill>
                <a:effectLst>
                  <a:outerShdw blurRad="38100" dist="38100" dir="2700000" algn="tl">
                    <a:srgbClr val="000000">
                      <a:alpha val="43137"/>
                    </a:srgbClr>
                  </a:outerShdw>
                </a:effectLst>
                <a:latin typeface="Comic Sans MS" panose="030F0702030302020204" pitchFamily="66" charset="0"/>
              </a:rPr>
              <a:t> + 30 GW di </a:t>
            </a:r>
            <a:r>
              <a:rPr lang="it-IT" sz="2800" b="1" dirty="0" err="1" smtClean="0">
                <a:solidFill>
                  <a:schemeClr val="accent6">
                    <a:lumMod val="50000"/>
                  </a:schemeClr>
                </a:solidFill>
                <a:effectLst>
                  <a:outerShdw blurRad="38100" dist="38100" dir="2700000" algn="tl">
                    <a:srgbClr val="000000">
                      <a:alpha val="43137"/>
                    </a:srgbClr>
                  </a:outerShdw>
                </a:effectLst>
                <a:latin typeface="Comic Sans MS" panose="030F0702030302020204" pitchFamily="66" charset="0"/>
              </a:rPr>
              <a:t>accumulo+rete</a:t>
            </a:r>
            <a:r>
              <a:rPr lang="it-IT" sz="2800" b="1" dirty="0" smtClean="0">
                <a:solidFill>
                  <a:schemeClr val="accent6">
                    <a:lumMod val="50000"/>
                  </a:schemeClr>
                </a:solidFill>
                <a:effectLst>
                  <a:outerShdw blurRad="38100" dist="38100" dir="2700000" algn="tl">
                    <a:srgbClr val="000000">
                      <a:alpha val="43137"/>
                    </a:srgbClr>
                  </a:outerShdw>
                </a:effectLst>
                <a:latin typeface="Comic Sans MS" panose="030F0702030302020204" pitchFamily="66" charset="0"/>
              </a:rPr>
              <a:t>=40 anni)</a:t>
            </a:r>
          </a:p>
          <a:p>
            <a:pPr marL="0" indent="0">
              <a:buNone/>
            </a:pPr>
            <a:endParaRPr lang="it-IT" sz="1000" b="1" dirty="0" smtClean="0">
              <a:solidFill>
                <a:schemeClr val="accent6">
                  <a:lumMod val="50000"/>
                </a:schemeClr>
              </a:solidFill>
              <a:effectLst>
                <a:outerShdw blurRad="38100" dist="38100" dir="2700000" algn="tl">
                  <a:srgbClr val="000000">
                    <a:alpha val="43137"/>
                  </a:srgbClr>
                </a:outerShdw>
              </a:effectLst>
              <a:latin typeface="Comic Sans MS" panose="030F0702030302020204" pitchFamily="66" charset="0"/>
            </a:endParaRPr>
          </a:p>
          <a:p>
            <a:r>
              <a:rPr lang="it-IT" sz="2800" b="1" dirty="0" smtClean="0">
                <a:solidFill>
                  <a:srgbClr val="FF0000"/>
                </a:solidFill>
                <a:effectLst>
                  <a:outerShdw blurRad="38100" dist="38100" dir="2700000" algn="tl">
                    <a:srgbClr val="000000">
                      <a:alpha val="43137"/>
                    </a:srgbClr>
                  </a:outerShdw>
                </a:effectLst>
                <a:latin typeface="Comic Sans MS" panose="030F0702030302020204" pitchFamily="66" charset="0"/>
              </a:rPr>
              <a:t>Il suolo consumato in Italia è di 21900 km quadrati (rapporto ISPRA 2014).</a:t>
            </a:r>
          </a:p>
          <a:p>
            <a:endParaRPr lang="it-IT" sz="1000" b="1" dirty="0">
              <a:solidFill>
                <a:srgbClr val="FF0000"/>
              </a:solidFill>
              <a:effectLst>
                <a:outerShdw blurRad="38100" dist="38100" dir="2700000" algn="tl">
                  <a:srgbClr val="000000">
                    <a:alpha val="43137"/>
                  </a:srgbClr>
                </a:outerShdw>
              </a:effectLst>
              <a:latin typeface="Comic Sans MS" panose="030F0702030302020204" pitchFamily="66" charset="0"/>
            </a:endParaRPr>
          </a:p>
          <a:p>
            <a:r>
              <a:rPr lang="it-IT" sz="2800" b="1" dirty="0" smtClean="0">
                <a:solidFill>
                  <a:schemeClr val="accent6">
                    <a:lumMod val="50000"/>
                  </a:schemeClr>
                </a:solidFill>
                <a:effectLst>
                  <a:outerShdw blurRad="38100" dist="38100" dir="2700000" algn="tl">
                    <a:srgbClr val="000000">
                      <a:alpha val="43137"/>
                    </a:srgbClr>
                  </a:outerShdw>
                </a:effectLst>
                <a:latin typeface="Comic Sans MS" panose="030F0702030302020204" pitchFamily="66" charset="0"/>
              </a:rPr>
              <a:t>Le strade asfaltate occupano 7000 km quadrati</a:t>
            </a:r>
            <a:endParaRPr lang="it-IT" sz="2800" b="1" dirty="0">
              <a:solidFill>
                <a:schemeClr val="accent6">
                  <a:lumMod val="50000"/>
                </a:schemeClr>
              </a:solidFill>
              <a:effectLst>
                <a:outerShdw blurRad="38100" dist="38100" dir="2700000" algn="tl">
                  <a:srgbClr val="000000">
                    <a:alpha val="43137"/>
                  </a:srgbClr>
                </a:outerShdw>
              </a:effectLst>
              <a:latin typeface="Comic Sans MS" panose="030F0702030302020204" pitchFamily="66" charset="0"/>
            </a:endParaRPr>
          </a:p>
        </p:txBody>
      </p:sp>
      <p:sp>
        <p:nvSpPr>
          <p:cNvPr id="4" name="Segnaposto numero diapositiva 3"/>
          <p:cNvSpPr>
            <a:spLocks noGrp="1"/>
          </p:cNvSpPr>
          <p:nvPr>
            <p:ph type="sldNum" sz="quarter" idx="12"/>
          </p:nvPr>
        </p:nvSpPr>
        <p:spPr/>
        <p:txBody>
          <a:bodyPr/>
          <a:lstStyle/>
          <a:p>
            <a:fld id="{B007B441-5312-499D-93C3-6E37886527FA}" type="slidenum">
              <a:rPr lang="it-IT" smtClean="0"/>
              <a:pPr/>
              <a:t>53</a:t>
            </a:fld>
            <a:endParaRPr lang="it-IT"/>
          </a:p>
        </p:txBody>
      </p:sp>
    </p:spTree>
    <p:extLst>
      <p:ext uri="{BB962C8B-B14F-4D97-AF65-F5344CB8AC3E}">
        <p14:creationId xmlns:p14="http://schemas.microsoft.com/office/powerpoint/2010/main" val="2408200514"/>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asellaDiTesto 10"/>
          <p:cNvSpPr txBox="1"/>
          <p:nvPr/>
        </p:nvSpPr>
        <p:spPr>
          <a:xfrm>
            <a:off x="4703248" y="5709368"/>
            <a:ext cx="4058932" cy="1077218"/>
          </a:xfrm>
          <a:prstGeom prst="rect">
            <a:avLst/>
          </a:prstGeom>
          <a:noFill/>
        </p:spPr>
        <p:txBody>
          <a:bodyPr wrap="none" rtlCol="0">
            <a:spAutoFit/>
          </a:bodyPr>
          <a:lstStyle/>
          <a:p>
            <a:r>
              <a:rPr lang="it-IT" sz="3200" b="1" dirty="0" smtClean="0">
                <a:solidFill>
                  <a:srgbClr val="FF0000"/>
                </a:solidFill>
                <a:effectLst>
                  <a:outerShdw blurRad="38100" dist="38100" dir="2700000" algn="tl">
                    <a:srgbClr val="000000">
                      <a:alpha val="43137"/>
                    </a:srgbClr>
                  </a:outerShdw>
                </a:effectLst>
              </a:rPr>
              <a:t>6 km</a:t>
            </a:r>
            <a:r>
              <a:rPr lang="it-IT" sz="3200" b="1" baseline="30000" dirty="0" smtClean="0">
                <a:solidFill>
                  <a:srgbClr val="FF0000"/>
                </a:solidFill>
                <a:effectLst>
                  <a:outerShdw blurRad="38100" dist="38100" dir="2700000" algn="tl">
                    <a:srgbClr val="000000">
                      <a:alpha val="43137"/>
                    </a:srgbClr>
                  </a:outerShdw>
                </a:effectLst>
              </a:rPr>
              <a:t>2</a:t>
            </a:r>
            <a:r>
              <a:rPr lang="it-IT" sz="3200" b="1" dirty="0" smtClean="0">
                <a:solidFill>
                  <a:srgbClr val="FF0000"/>
                </a:solidFill>
                <a:effectLst>
                  <a:outerShdw blurRad="38100" dist="38100" dir="2700000" algn="tl">
                    <a:srgbClr val="000000">
                      <a:alpha val="43137"/>
                    </a:srgbClr>
                  </a:outerShdw>
                </a:effectLst>
              </a:rPr>
              <a:t> per 75 </a:t>
            </a:r>
            <a:r>
              <a:rPr lang="it-IT" sz="3200" b="1" dirty="0" err="1" smtClean="0">
                <a:solidFill>
                  <a:srgbClr val="FF0000"/>
                </a:solidFill>
                <a:effectLst>
                  <a:outerShdw blurRad="38100" dist="38100" dir="2700000" algn="tl">
                    <a:srgbClr val="000000">
                      <a:alpha val="43137"/>
                    </a:srgbClr>
                  </a:outerShdw>
                </a:effectLst>
              </a:rPr>
              <a:t>MWe</a:t>
            </a:r>
            <a:endParaRPr lang="it-IT" sz="3200" b="1" dirty="0" smtClean="0">
              <a:solidFill>
                <a:srgbClr val="FF0000"/>
              </a:solidFill>
              <a:effectLst>
                <a:outerShdw blurRad="38100" dist="38100" dir="2700000" algn="tl">
                  <a:srgbClr val="000000">
                    <a:alpha val="43137"/>
                  </a:srgbClr>
                </a:outerShdw>
              </a:effectLst>
            </a:endParaRPr>
          </a:p>
          <a:p>
            <a:r>
              <a:rPr lang="it-IT" sz="3200" b="1" dirty="0" smtClean="0">
                <a:solidFill>
                  <a:srgbClr val="FF0000"/>
                </a:solidFill>
                <a:effectLst>
                  <a:outerShdw blurRad="38100" dist="38100" dir="2700000" algn="tl">
                    <a:srgbClr val="000000">
                      <a:alpha val="43137"/>
                    </a:srgbClr>
                  </a:outerShdw>
                </a:effectLst>
              </a:rPr>
              <a:t>4500 km</a:t>
            </a:r>
            <a:r>
              <a:rPr lang="it-IT" sz="3200" b="1" baseline="30000" dirty="0" smtClean="0">
                <a:solidFill>
                  <a:srgbClr val="FF0000"/>
                </a:solidFill>
                <a:effectLst>
                  <a:outerShdw blurRad="38100" dist="38100" dir="2700000" algn="tl">
                    <a:srgbClr val="000000">
                      <a:alpha val="43137"/>
                    </a:srgbClr>
                  </a:outerShdw>
                </a:effectLst>
              </a:rPr>
              <a:t>2</a:t>
            </a:r>
            <a:r>
              <a:rPr lang="it-IT" sz="3200" b="1" dirty="0" smtClean="0">
                <a:solidFill>
                  <a:srgbClr val="FF0000"/>
                </a:solidFill>
                <a:effectLst>
                  <a:outerShdw blurRad="38100" dist="38100" dir="2700000" algn="tl">
                    <a:srgbClr val="000000">
                      <a:alpha val="43137"/>
                    </a:srgbClr>
                  </a:outerShdw>
                </a:effectLst>
              </a:rPr>
              <a:t> per   55 </a:t>
            </a:r>
            <a:r>
              <a:rPr lang="it-IT" sz="3200" b="1" dirty="0" err="1" smtClean="0">
                <a:solidFill>
                  <a:srgbClr val="FF0000"/>
                </a:solidFill>
                <a:effectLst>
                  <a:outerShdw blurRad="38100" dist="38100" dir="2700000" algn="tl">
                    <a:srgbClr val="000000">
                      <a:alpha val="43137"/>
                    </a:srgbClr>
                  </a:outerShdw>
                </a:effectLst>
              </a:rPr>
              <a:t>GWe</a:t>
            </a:r>
            <a:endParaRPr lang="it-IT" sz="3200" b="1" dirty="0">
              <a:solidFill>
                <a:srgbClr val="FF0000"/>
              </a:solidFill>
              <a:effectLst>
                <a:outerShdw blurRad="38100" dist="38100" dir="2700000" algn="tl">
                  <a:srgbClr val="000000">
                    <a:alpha val="43137"/>
                  </a:srgbClr>
                </a:outerShdw>
              </a:effectLst>
            </a:endParaRPr>
          </a:p>
        </p:txBody>
      </p:sp>
      <p:sp>
        <p:nvSpPr>
          <p:cNvPr id="13" name="CasellaDiTesto 12"/>
          <p:cNvSpPr txBox="1"/>
          <p:nvPr/>
        </p:nvSpPr>
        <p:spPr>
          <a:xfrm>
            <a:off x="4344653" y="2402749"/>
            <a:ext cx="4799348" cy="3170099"/>
          </a:xfrm>
          <a:prstGeom prst="rect">
            <a:avLst/>
          </a:prstGeom>
          <a:noFill/>
        </p:spPr>
        <p:txBody>
          <a:bodyPr wrap="square" rtlCol="0">
            <a:spAutoFit/>
          </a:bodyPr>
          <a:lstStyle/>
          <a:p>
            <a:r>
              <a:rPr lang="it-IT" sz="4000" b="1" dirty="0">
                <a:solidFill>
                  <a:srgbClr val="FF0000"/>
                </a:solidFill>
                <a:effectLst>
                  <a:outerShdw blurRad="38100" dist="38100" dir="2700000" algn="tl">
                    <a:srgbClr val="000000">
                      <a:alpha val="43137"/>
                    </a:srgbClr>
                  </a:outerShdw>
                </a:effectLst>
              </a:rPr>
              <a:t>8</a:t>
            </a:r>
            <a:r>
              <a:rPr lang="it-IT" sz="4000" b="1" dirty="0" smtClean="0">
                <a:solidFill>
                  <a:srgbClr val="FF0000"/>
                </a:solidFill>
                <a:effectLst>
                  <a:outerShdw blurRad="38100" dist="38100" dir="2700000" algn="tl">
                    <a:srgbClr val="000000">
                      <a:alpha val="43137"/>
                    </a:srgbClr>
                  </a:outerShdw>
                </a:effectLst>
              </a:rPr>
              <a:t>7 m</a:t>
            </a:r>
            <a:r>
              <a:rPr lang="it-IT" sz="4000" b="1" baseline="30000" dirty="0" smtClean="0">
                <a:solidFill>
                  <a:srgbClr val="FF0000"/>
                </a:solidFill>
                <a:effectLst>
                  <a:outerShdw blurRad="38100" dist="38100" dir="2700000" algn="tl">
                    <a:srgbClr val="000000">
                      <a:alpha val="43137"/>
                    </a:srgbClr>
                  </a:outerShdw>
                </a:effectLst>
              </a:rPr>
              <a:t>2</a:t>
            </a:r>
            <a:r>
              <a:rPr lang="it-IT" sz="4000" b="1" dirty="0" smtClean="0">
                <a:solidFill>
                  <a:srgbClr val="FF0000"/>
                </a:solidFill>
                <a:effectLst>
                  <a:outerShdw blurRad="38100" dist="38100" dir="2700000" algn="tl">
                    <a:srgbClr val="000000">
                      <a:alpha val="43137"/>
                    </a:srgbClr>
                  </a:outerShdw>
                </a:effectLst>
              </a:rPr>
              <a:t> per 1 </a:t>
            </a:r>
            <a:r>
              <a:rPr lang="it-IT" sz="4000" b="1" dirty="0" err="1" smtClean="0">
                <a:solidFill>
                  <a:srgbClr val="FF0000"/>
                </a:solidFill>
                <a:effectLst>
                  <a:outerShdw blurRad="38100" dist="38100" dir="2700000" algn="tl">
                    <a:srgbClr val="000000">
                      <a:alpha val="43137"/>
                    </a:srgbClr>
                  </a:outerShdw>
                </a:effectLst>
              </a:rPr>
              <a:t>kWe</a:t>
            </a:r>
            <a:endParaRPr lang="it-IT" sz="4000" b="1" dirty="0" smtClean="0">
              <a:solidFill>
                <a:srgbClr val="FF0000"/>
              </a:solidFill>
              <a:effectLst>
                <a:outerShdw blurRad="38100" dist="38100" dir="2700000" algn="tl">
                  <a:srgbClr val="000000">
                    <a:alpha val="43137"/>
                  </a:srgbClr>
                </a:outerShdw>
              </a:effectLst>
            </a:endParaRPr>
          </a:p>
          <a:p>
            <a:r>
              <a:rPr lang="it-IT" sz="4000" b="1" dirty="0" smtClean="0">
                <a:solidFill>
                  <a:srgbClr val="FF0000"/>
                </a:solidFill>
                <a:effectLst>
                  <a:outerShdw blurRad="38100" dist="38100" dir="2700000" algn="tl">
                    <a:srgbClr val="000000">
                      <a:alpha val="43137"/>
                    </a:srgbClr>
                  </a:outerShdw>
                </a:effectLst>
              </a:rPr>
              <a:t>Conversione </a:t>
            </a:r>
          </a:p>
          <a:p>
            <a:r>
              <a:rPr lang="it-IT" sz="4000" b="1" dirty="0" smtClean="0">
                <a:solidFill>
                  <a:srgbClr val="FF0000"/>
                </a:solidFill>
                <a:effectLst>
                  <a:outerShdw blurRad="38100" dist="38100" dir="2700000" algn="tl">
                    <a:srgbClr val="000000">
                      <a:alpha val="43137"/>
                    </a:srgbClr>
                  </a:outerShdw>
                </a:effectLst>
              </a:rPr>
              <a:t>Termoelettrica: 21%</a:t>
            </a:r>
          </a:p>
          <a:p>
            <a:r>
              <a:rPr lang="it-IT" sz="4000" b="1" dirty="0" smtClean="0">
                <a:solidFill>
                  <a:srgbClr val="FF0000"/>
                </a:solidFill>
                <a:effectLst>
                  <a:outerShdw blurRad="38100" dist="38100" dir="2700000" algn="tl">
                    <a:srgbClr val="000000">
                      <a:alpha val="43137"/>
                    </a:srgbClr>
                  </a:outerShdw>
                </a:effectLst>
              </a:rPr>
              <a:t>Fattore capacità: </a:t>
            </a:r>
          </a:p>
          <a:p>
            <a:r>
              <a:rPr lang="it-IT" sz="4000" b="1" dirty="0">
                <a:solidFill>
                  <a:srgbClr val="FF0000"/>
                </a:solidFill>
                <a:effectLst>
                  <a:outerShdw blurRad="38100" dist="38100" dir="2700000" algn="tl">
                    <a:srgbClr val="000000">
                      <a:alpha val="43137"/>
                    </a:srgbClr>
                  </a:outerShdw>
                </a:effectLst>
              </a:rPr>
              <a:t> </a:t>
            </a:r>
            <a:r>
              <a:rPr lang="it-IT" sz="4000" b="1" dirty="0" smtClean="0">
                <a:solidFill>
                  <a:srgbClr val="FF0000"/>
                </a:solidFill>
                <a:effectLst>
                  <a:outerShdw blurRad="38100" dist="38100" dir="2700000" algn="tl">
                    <a:srgbClr val="000000">
                      <a:alpha val="43137"/>
                    </a:srgbClr>
                  </a:outerShdw>
                </a:effectLst>
              </a:rPr>
              <a:t>       50-70%</a:t>
            </a:r>
          </a:p>
        </p:txBody>
      </p:sp>
      <p:sp>
        <p:nvSpPr>
          <p:cNvPr id="6" name="Segnaposto numero diapositiva 5"/>
          <p:cNvSpPr>
            <a:spLocks noGrp="1"/>
          </p:cNvSpPr>
          <p:nvPr>
            <p:ph type="sldNum" sz="quarter" idx="12"/>
          </p:nvPr>
        </p:nvSpPr>
        <p:spPr/>
        <p:txBody>
          <a:bodyPr/>
          <a:lstStyle/>
          <a:p>
            <a:fld id="{B007B441-5312-499D-93C3-6E37886527FA}" type="slidenum">
              <a:rPr lang="it-IT" smtClean="0"/>
              <a:pPr/>
              <a:t>54</a:t>
            </a:fld>
            <a:endParaRPr lang="it-IT"/>
          </a:p>
        </p:txBody>
      </p:sp>
      <p:sp>
        <p:nvSpPr>
          <p:cNvPr id="2" name="Rettangolo 1"/>
          <p:cNvSpPr/>
          <p:nvPr/>
        </p:nvSpPr>
        <p:spPr>
          <a:xfrm>
            <a:off x="589780" y="57796"/>
            <a:ext cx="8172400" cy="769441"/>
          </a:xfrm>
          <a:prstGeom prst="rect">
            <a:avLst/>
          </a:prstGeom>
          <a:solidFill>
            <a:schemeClr val="bg2"/>
          </a:solidFill>
        </p:spPr>
        <p:txBody>
          <a:bodyPr wrap="square">
            <a:spAutoFit/>
          </a:bodyPr>
          <a:lstStyle/>
          <a:p>
            <a:r>
              <a:rPr lang="it-IT" sz="4400" b="1" dirty="0">
                <a:solidFill>
                  <a:schemeClr val="accent6">
                    <a:lumMod val="75000"/>
                  </a:schemeClr>
                </a:solidFill>
                <a:effectLst>
                  <a:outerShdw blurRad="38100" dist="38100" dir="2700000" algn="tl">
                    <a:srgbClr val="000000">
                      <a:alpha val="43137"/>
                    </a:srgbClr>
                  </a:outerShdw>
                </a:effectLst>
              </a:rPr>
              <a:t>Solare </a:t>
            </a:r>
            <a:r>
              <a:rPr lang="it-IT" sz="4400" b="1" dirty="0" smtClean="0">
                <a:solidFill>
                  <a:schemeClr val="accent6">
                    <a:lumMod val="75000"/>
                  </a:schemeClr>
                </a:solidFill>
                <a:effectLst>
                  <a:outerShdw blurRad="38100" dist="38100" dir="2700000" algn="tl">
                    <a:srgbClr val="000000">
                      <a:alpha val="43137"/>
                    </a:srgbClr>
                  </a:outerShdw>
                </a:effectLst>
              </a:rPr>
              <a:t>termico     (CSP</a:t>
            </a:r>
            <a:r>
              <a:rPr lang="it-IT" sz="4400" b="1" dirty="0">
                <a:solidFill>
                  <a:schemeClr val="accent6">
                    <a:lumMod val="75000"/>
                  </a:schemeClr>
                </a:solidFill>
                <a:effectLst>
                  <a:outerShdw blurRad="38100" dist="38100" dir="2700000" algn="tl">
                    <a:srgbClr val="000000">
                      <a:alpha val="43137"/>
                    </a:srgbClr>
                  </a:outerShdw>
                </a:effectLst>
              </a:rPr>
              <a:t>)</a:t>
            </a:r>
            <a:endParaRPr lang="it-IT" sz="4400" dirty="0"/>
          </a:p>
        </p:txBody>
      </p:sp>
      <p:pic>
        <p:nvPicPr>
          <p:cNvPr id="32973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63586" y="829208"/>
            <a:ext cx="4206875" cy="798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2768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6883" y="3164744"/>
            <a:ext cx="3909837" cy="30832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CasellaDiTesto 2"/>
          <p:cNvSpPr txBox="1"/>
          <p:nvPr/>
        </p:nvSpPr>
        <p:spPr>
          <a:xfrm>
            <a:off x="5147337" y="1947879"/>
            <a:ext cx="3959097" cy="461665"/>
          </a:xfrm>
          <a:prstGeom prst="rect">
            <a:avLst/>
          </a:prstGeom>
          <a:solidFill>
            <a:schemeClr val="bg2"/>
          </a:solidFill>
        </p:spPr>
        <p:txBody>
          <a:bodyPr wrap="none" rtlCol="0">
            <a:spAutoFit/>
          </a:bodyPr>
          <a:lstStyle/>
          <a:p>
            <a:r>
              <a:rPr lang="it-IT" sz="2400" dirty="0" smtClean="0"/>
              <a:t>SEGS  S. Bernardino, California</a:t>
            </a:r>
            <a:endParaRPr lang="it-IT" sz="2400" dirty="0"/>
          </a:p>
        </p:txBody>
      </p:sp>
      <p:pic>
        <p:nvPicPr>
          <p:cNvPr id="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6883" y="847656"/>
            <a:ext cx="3592847" cy="22395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54700956"/>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idx="1"/>
          </p:nvPr>
        </p:nvPicPr>
        <p:blipFill>
          <a:blip r:embed="rId2" cstate="print"/>
          <a:srcRect/>
          <a:stretch>
            <a:fillRect/>
          </a:stretch>
        </p:blipFill>
        <p:spPr bwMode="auto">
          <a:xfrm>
            <a:off x="3858757" y="548680"/>
            <a:ext cx="5105731" cy="5085184"/>
          </a:xfrm>
          <a:prstGeom prst="rect">
            <a:avLst/>
          </a:prstGeom>
          <a:noFill/>
          <a:ln w="9525">
            <a:noFill/>
            <a:miter lim="800000"/>
            <a:headEnd/>
            <a:tailEnd/>
          </a:ln>
          <a:effectLst/>
        </p:spPr>
      </p:pic>
      <p:sp>
        <p:nvSpPr>
          <p:cNvPr id="5" name="CasellaDiTesto 4"/>
          <p:cNvSpPr txBox="1"/>
          <p:nvPr/>
        </p:nvSpPr>
        <p:spPr>
          <a:xfrm>
            <a:off x="142844" y="5661248"/>
            <a:ext cx="9001156" cy="830997"/>
          </a:xfrm>
          <a:prstGeom prst="rect">
            <a:avLst/>
          </a:prstGeom>
          <a:noFill/>
        </p:spPr>
        <p:txBody>
          <a:bodyPr wrap="square" rtlCol="0">
            <a:spAutoFit/>
          </a:bodyPr>
          <a:lstStyle/>
          <a:p>
            <a:r>
              <a:rPr lang="it-IT" sz="2400" b="1" dirty="0" smtClean="0">
                <a:solidFill>
                  <a:srgbClr val="FF0000"/>
                </a:solidFill>
                <a:effectLst>
                  <a:outerShdw blurRad="38100" dist="38100" dir="2700000" algn="tl">
                    <a:srgbClr val="000000">
                      <a:alpha val="43137"/>
                    </a:srgbClr>
                  </a:outerShdw>
                </a:effectLst>
                <a:latin typeface="Comic Sans MS" pitchFamily="66" charset="0"/>
              </a:rPr>
              <a:t>Energia per turbina: 0.5-5 MW   55 GW  corrispondono a </a:t>
            </a:r>
          </a:p>
          <a:p>
            <a:r>
              <a:rPr lang="it-IT" sz="2400" b="1" dirty="0" smtClean="0">
                <a:solidFill>
                  <a:srgbClr val="FF0000"/>
                </a:solidFill>
                <a:effectLst>
                  <a:outerShdw blurRad="38100" dist="38100" dir="2700000" algn="tl">
                    <a:srgbClr val="000000">
                      <a:alpha val="43137"/>
                    </a:srgbClr>
                  </a:outerShdw>
                </a:effectLst>
                <a:latin typeface="Comic Sans MS" pitchFamily="66" charset="0"/>
              </a:rPr>
              <a:t>					    50.000  grandi turbine</a:t>
            </a:r>
            <a:endParaRPr lang="it-IT" sz="2400" b="1" dirty="0">
              <a:solidFill>
                <a:srgbClr val="FF0000"/>
              </a:solidFill>
              <a:effectLst>
                <a:outerShdw blurRad="38100" dist="38100" dir="2700000" algn="tl">
                  <a:srgbClr val="000000">
                    <a:alpha val="43137"/>
                  </a:srgbClr>
                </a:outerShdw>
              </a:effectLst>
              <a:latin typeface="Comic Sans MS" pitchFamily="66" charset="0"/>
            </a:endParaRPr>
          </a:p>
        </p:txBody>
      </p:sp>
      <p:sp>
        <p:nvSpPr>
          <p:cNvPr id="4" name="Segnaposto numero diapositiva 3"/>
          <p:cNvSpPr>
            <a:spLocks noGrp="1"/>
          </p:cNvSpPr>
          <p:nvPr>
            <p:ph type="sldNum" sz="quarter" idx="12"/>
          </p:nvPr>
        </p:nvSpPr>
        <p:spPr/>
        <p:txBody>
          <a:bodyPr/>
          <a:lstStyle/>
          <a:p>
            <a:fld id="{B007B441-5312-499D-93C3-6E37886527FA}" type="slidenum">
              <a:rPr lang="it-IT" smtClean="0"/>
              <a:pPr/>
              <a:t>55</a:t>
            </a:fld>
            <a:endParaRPr lang="it-IT"/>
          </a:p>
        </p:txBody>
      </p:sp>
      <p:sp>
        <p:nvSpPr>
          <p:cNvPr id="6" name="Titolo 1"/>
          <p:cNvSpPr>
            <a:spLocks noGrp="1"/>
          </p:cNvSpPr>
          <p:nvPr>
            <p:ph type="title"/>
          </p:nvPr>
        </p:nvSpPr>
        <p:spPr>
          <a:xfrm>
            <a:off x="0" y="44624"/>
            <a:ext cx="3995936" cy="1143000"/>
          </a:xfrm>
        </p:spPr>
        <p:txBody>
          <a:bodyPr>
            <a:noAutofit/>
          </a:bodyPr>
          <a:lstStyle/>
          <a:p>
            <a:r>
              <a:rPr lang="it-IT" sz="9600" b="1" dirty="0" smtClean="0">
                <a:solidFill>
                  <a:schemeClr val="tx2">
                    <a:lumMod val="75000"/>
                  </a:schemeClr>
                </a:solidFill>
                <a:effectLst>
                  <a:outerShdw blurRad="38100" dist="38100" dir="2700000" algn="tl">
                    <a:srgbClr val="000000">
                      <a:alpha val="43137"/>
                    </a:srgbClr>
                  </a:outerShdw>
                </a:effectLst>
              </a:rPr>
              <a:t>il vento</a:t>
            </a:r>
            <a:endParaRPr lang="it-IT" sz="9600" b="1" dirty="0">
              <a:solidFill>
                <a:schemeClr val="tx2">
                  <a:lumMod val="75000"/>
                </a:schemeClr>
              </a:solidFill>
              <a:effectLst>
                <a:outerShdw blurRad="38100" dist="38100" dir="2700000" algn="tl">
                  <a:srgbClr val="000000">
                    <a:alpha val="43137"/>
                  </a:srgbClr>
                </a:outerShdw>
              </a:effectLst>
            </a:endParaRPr>
          </a:p>
        </p:txBody>
      </p:sp>
      <p:pic>
        <p:nvPicPr>
          <p:cNvPr id="33280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386" y="1196752"/>
            <a:ext cx="3744416" cy="18722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2768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227605"/>
            <a:ext cx="3773802" cy="19538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57064754"/>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539579" y="0"/>
            <a:ext cx="8229600" cy="785818"/>
          </a:xfrm>
        </p:spPr>
        <p:txBody>
          <a:bodyPr/>
          <a:lstStyle/>
          <a:p>
            <a:r>
              <a:rPr lang="it-IT" b="1" dirty="0" smtClean="0">
                <a:solidFill>
                  <a:srgbClr val="FF0000"/>
                </a:solidFill>
                <a:effectLst>
                  <a:outerShdw blurRad="38100" dist="38100" dir="2700000" algn="tl">
                    <a:srgbClr val="000000">
                      <a:alpha val="43137"/>
                    </a:srgbClr>
                  </a:outerShdw>
                </a:effectLst>
                <a:latin typeface="Comic Sans MS" pitchFamily="66" charset="0"/>
              </a:rPr>
              <a:t>La Germania</a:t>
            </a:r>
            <a:endParaRPr lang="it-IT" b="1" dirty="0">
              <a:solidFill>
                <a:srgbClr val="FF0000"/>
              </a:solidFill>
              <a:effectLst>
                <a:outerShdw blurRad="38100" dist="38100" dir="2700000" algn="tl">
                  <a:srgbClr val="000000">
                    <a:alpha val="43137"/>
                  </a:srgbClr>
                </a:outerShdw>
              </a:effectLst>
              <a:latin typeface="Comic Sans MS" pitchFamily="66" charset="0"/>
            </a:endParaRPr>
          </a:p>
        </p:txBody>
      </p:sp>
      <p:sp>
        <p:nvSpPr>
          <p:cNvPr id="4" name="CasellaDiTesto 3"/>
          <p:cNvSpPr txBox="1"/>
          <p:nvPr/>
        </p:nvSpPr>
        <p:spPr>
          <a:xfrm>
            <a:off x="237946" y="764704"/>
            <a:ext cx="8832867" cy="5262979"/>
          </a:xfrm>
          <a:prstGeom prst="rect">
            <a:avLst/>
          </a:prstGeom>
          <a:noFill/>
        </p:spPr>
        <p:txBody>
          <a:bodyPr wrap="square" rtlCol="0">
            <a:spAutoFit/>
          </a:bodyPr>
          <a:lstStyle/>
          <a:p>
            <a:pPr>
              <a:buFont typeface="Arial" pitchFamily="34" charset="0"/>
              <a:buChar char="•"/>
            </a:pPr>
            <a:r>
              <a:rPr lang="it-IT" sz="2800" dirty="0" smtClean="0">
                <a:latin typeface="Comic Sans MS" pitchFamily="66" charset="0"/>
              </a:rPr>
              <a:t> </a:t>
            </a:r>
            <a:r>
              <a:rPr lang="it-IT" dirty="0" smtClean="0">
                <a:latin typeface="Comic Sans MS" pitchFamily="66" charset="0"/>
              </a:rPr>
              <a:t>  </a:t>
            </a:r>
            <a:r>
              <a:rPr lang="it-IT" sz="2800" dirty="0" smtClean="0">
                <a:latin typeface="Comic Sans MS" pitchFamily="66" charset="0"/>
              </a:rPr>
              <a:t>potenza eolica installata (2010): </a:t>
            </a:r>
            <a:r>
              <a:rPr lang="it-IT" sz="2800" b="1" dirty="0" smtClean="0">
                <a:solidFill>
                  <a:srgbClr val="FF0000"/>
                </a:solidFill>
                <a:effectLst>
                  <a:outerShdw blurRad="38100" dist="38100" dir="2700000" algn="tl">
                    <a:srgbClr val="000000">
                      <a:alpha val="43137"/>
                    </a:srgbClr>
                  </a:outerShdw>
                </a:effectLst>
                <a:latin typeface="Comic Sans MS" pitchFamily="66" charset="0"/>
              </a:rPr>
              <a:t>34 </a:t>
            </a:r>
            <a:r>
              <a:rPr lang="it-IT" sz="2800" b="1" dirty="0" err="1" smtClean="0">
                <a:solidFill>
                  <a:srgbClr val="FF0000"/>
                </a:solidFill>
                <a:effectLst>
                  <a:outerShdw blurRad="38100" dist="38100" dir="2700000" algn="tl">
                    <a:srgbClr val="000000">
                      <a:alpha val="43137"/>
                    </a:srgbClr>
                  </a:outerShdw>
                </a:effectLst>
                <a:latin typeface="Comic Sans MS" pitchFamily="66" charset="0"/>
              </a:rPr>
              <a:t>GWe</a:t>
            </a:r>
            <a:r>
              <a:rPr lang="it-IT" sz="2800" b="1" dirty="0" smtClean="0">
                <a:solidFill>
                  <a:srgbClr val="FF0000"/>
                </a:solidFill>
                <a:effectLst>
                  <a:outerShdw blurRad="38100" dist="38100" dir="2700000" algn="tl">
                    <a:srgbClr val="000000">
                      <a:alpha val="43137"/>
                    </a:srgbClr>
                  </a:outerShdw>
                </a:effectLst>
                <a:latin typeface="Comic Sans MS" pitchFamily="66" charset="0"/>
              </a:rPr>
              <a:t> </a:t>
            </a:r>
            <a:endParaRPr lang="it-IT" sz="2800" dirty="0" smtClean="0">
              <a:latin typeface="Comic Sans MS" pitchFamily="66" charset="0"/>
            </a:endParaRPr>
          </a:p>
          <a:p>
            <a:pPr>
              <a:buFont typeface="Arial" pitchFamily="34" charset="0"/>
              <a:buChar char="•"/>
            </a:pPr>
            <a:endParaRPr lang="it-IT" sz="2800" dirty="0" smtClean="0">
              <a:latin typeface="Comic Sans MS" pitchFamily="66" charset="0"/>
            </a:endParaRPr>
          </a:p>
          <a:p>
            <a:pPr>
              <a:buFont typeface="Arial" pitchFamily="34" charset="0"/>
              <a:buChar char="•"/>
            </a:pPr>
            <a:r>
              <a:rPr lang="it-IT" sz="2800" dirty="0" smtClean="0">
                <a:latin typeface="Comic Sans MS" pitchFamily="66" charset="0"/>
              </a:rPr>
              <a:t> potenza elettrica totale  installata    </a:t>
            </a:r>
            <a:r>
              <a:rPr lang="it-IT" sz="2800" dirty="0" smtClean="0">
                <a:solidFill>
                  <a:srgbClr val="FF0000"/>
                </a:solidFill>
                <a:effectLst>
                  <a:outerShdw blurRad="38100" dist="38100" dir="2700000" algn="tl">
                    <a:srgbClr val="000000">
                      <a:alpha val="43137"/>
                    </a:srgbClr>
                  </a:outerShdw>
                </a:effectLst>
                <a:latin typeface="Comic Sans MS" pitchFamily="66" charset="0"/>
              </a:rPr>
              <a:t>100 </a:t>
            </a:r>
            <a:r>
              <a:rPr lang="it-IT" sz="2800" dirty="0" err="1" smtClean="0">
                <a:solidFill>
                  <a:srgbClr val="FF0000"/>
                </a:solidFill>
                <a:effectLst>
                  <a:outerShdw blurRad="38100" dist="38100" dir="2700000" algn="tl">
                    <a:srgbClr val="000000">
                      <a:alpha val="43137"/>
                    </a:srgbClr>
                  </a:outerShdw>
                </a:effectLst>
                <a:latin typeface="Comic Sans MS" pitchFamily="66" charset="0"/>
              </a:rPr>
              <a:t>GWe</a:t>
            </a:r>
            <a:endParaRPr lang="it-IT" sz="2800" dirty="0" smtClean="0">
              <a:solidFill>
                <a:srgbClr val="FF0000"/>
              </a:solidFill>
              <a:effectLst>
                <a:outerShdw blurRad="38100" dist="38100" dir="2700000" algn="tl">
                  <a:srgbClr val="000000">
                    <a:alpha val="43137"/>
                  </a:srgbClr>
                </a:outerShdw>
              </a:effectLst>
              <a:latin typeface="Comic Sans MS" pitchFamily="66" charset="0"/>
            </a:endParaRPr>
          </a:p>
          <a:p>
            <a:r>
              <a:rPr lang="it-IT" sz="2800" dirty="0" smtClean="0">
                <a:solidFill>
                  <a:srgbClr val="FF0000"/>
                </a:solidFill>
                <a:effectLst>
                  <a:outerShdw blurRad="38100" dist="38100" dir="2700000" algn="tl">
                    <a:srgbClr val="000000">
                      <a:alpha val="43137"/>
                    </a:srgbClr>
                  </a:outerShdw>
                </a:effectLst>
                <a:latin typeface="Comic Sans MS" pitchFamily="66" charset="0"/>
              </a:rPr>
              <a:t>  </a:t>
            </a:r>
            <a:r>
              <a:rPr lang="it-IT" sz="2800" dirty="0" smtClean="0">
                <a:latin typeface="Comic Sans MS" pitchFamily="66" charset="0"/>
              </a:rPr>
              <a:t>(consumo medio </a:t>
            </a:r>
            <a:r>
              <a:rPr lang="it-IT" sz="2800" b="1" dirty="0" smtClean="0">
                <a:solidFill>
                  <a:srgbClr val="CC6600"/>
                </a:solidFill>
                <a:effectLst>
                  <a:outerShdw blurRad="38100" dist="38100" dir="2700000" algn="tl">
                    <a:srgbClr val="000000">
                      <a:alpha val="43137"/>
                    </a:srgbClr>
                  </a:outerShdw>
                </a:effectLst>
                <a:latin typeface="Comic Sans MS" pitchFamily="66" charset="0"/>
              </a:rPr>
              <a:t>&lt;70 GW&gt;</a:t>
            </a:r>
            <a:r>
              <a:rPr lang="it-IT" sz="2800" b="1" dirty="0" smtClean="0">
                <a:solidFill>
                  <a:srgbClr val="CC6600"/>
                </a:solidFill>
                <a:latin typeface="Comic Sans MS" pitchFamily="66" charset="0"/>
              </a:rPr>
              <a:t>)</a:t>
            </a:r>
          </a:p>
          <a:p>
            <a:endParaRPr lang="it-IT" sz="2800" dirty="0" smtClean="0">
              <a:latin typeface="Comic Sans MS" pitchFamily="66" charset="0"/>
            </a:endParaRPr>
          </a:p>
          <a:p>
            <a:pPr>
              <a:buFont typeface="Arial" pitchFamily="34" charset="0"/>
              <a:buChar char="•"/>
            </a:pPr>
            <a:r>
              <a:rPr lang="it-IT" sz="2800" dirty="0" smtClean="0">
                <a:latin typeface="Comic Sans MS" pitchFamily="66" charset="0"/>
              </a:rPr>
              <a:t>  numero di turbine eoliche: </a:t>
            </a:r>
            <a:r>
              <a:rPr lang="it-IT" sz="2800" b="1" dirty="0" smtClean="0">
                <a:solidFill>
                  <a:srgbClr val="FF0000"/>
                </a:solidFill>
                <a:effectLst>
                  <a:outerShdw blurRad="38100" dist="38100" dir="2700000" algn="tl">
                    <a:srgbClr val="000000">
                      <a:alpha val="43137"/>
                    </a:srgbClr>
                  </a:outerShdw>
                </a:effectLst>
                <a:latin typeface="Comic Sans MS" pitchFamily="66" charset="0"/>
              </a:rPr>
              <a:t>18.000 </a:t>
            </a:r>
          </a:p>
          <a:p>
            <a:endParaRPr lang="it-IT" sz="2800" dirty="0" smtClean="0">
              <a:latin typeface="Comic Sans MS" pitchFamily="66" charset="0"/>
            </a:endParaRPr>
          </a:p>
          <a:p>
            <a:pPr>
              <a:buFont typeface="Arial" pitchFamily="34" charset="0"/>
              <a:buChar char="•"/>
            </a:pPr>
            <a:r>
              <a:rPr lang="it-IT" sz="2800" dirty="0" smtClean="0">
                <a:latin typeface="Comic Sans MS" pitchFamily="66" charset="0"/>
              </a:rPr>
              <a:t>  potenza eolica prodotta: </a:t>
            </a:r>
            <a:r>
              <a:rPr lang="it-IT" sz="2800" b="1" dirty="0" smtClean="0">
                <a:solidFill>
                  <a:srgbClr val="FF0000"/>
                </a:solidFill>
                <a:effectLst>
                  <a:outerShdw blurRad="38100" dist="38100" dir="2700000" algn="tl">
                    <a:srgbClr val="000000">
                      <a:alpha val="43137"/>
                    </a:srgbClr>
                  </a:outerShdw>
                </a:effectLst>
                <a:latin typeface="Comic Sans MS" pitchFamily="66" charset="0"/>
              </a:rPr>
              <a:t>53 </a:t>
            </a:r>
            <a:r>
              <a:rPr lang="it-IT" sz="2800" b="1" dirty="0" err="1" smtClean="0">
                <a:solidFill>
                  <a:srgbClr val="FF0000"/>
                </a:solidFill>
                <a:effectLst>
                  <a:outerShdw blurRad="38100" dist="38100" dir="2700000" algn="tl">
                    <a:srgbClr val="000000">
                      <a:alpha val="43137"/>
                    </a:srgbClr>
                  </a:outerShdw>
                </a:effectLst>
                <a:latin typeface="Comic Sans MS" pitchFamily="66" charset="0"/>
              </a:rPr>
              <a:t>TWhe</a:t>
            </a:r>
            <a:r>
              <a:rPr lang="it-IT" sz="2800" b="1" dirty="0" smtClean="0">
                <a:effectLst>
                  <a:outerShdw blurRad="38100" dist="38100" dir="2700000" algn="tl">
                    <a:srgbClr val="000000">
                      <a:alpha val="43137"/>
                    </a:srgbClr>
                  </a:outerShdw>
                </a:effectLst>
                <a:latin typeface="Comic Sans MS" pitchFamily="66" charset="0"/>
              </a:rPr>
              <a:t>, </a:t>
            </a:r>
            <a:r>
              <a:rPr lang="it-IT" sz="2800" b="1" dirty="0">
                <a:solidFill>
                  <a:srgbClr val="FF0000"/>
                </a:solidFill>
                <a:effectLst>
                  <a:outerShdw blurRad="38100" dist="38100" dir="2700000" algn="tl">
                    <a:srgbClr val="000000">
                      <a:alpha val="43137"/>
                    </a:srgbClr>
                  </a:outerShdw>
                </a:effectLst>
                <a:latin typeface="Comic Sans MS" pitchFamily="66" charset="0"/>
              </a:rPr>
              <a:t>9</a:t>
            </a:r>
            <a:r>
              <a:rPr lang="it-IT" sz="2800" b="1" dirty="0" smtClean="0">
                <a:solidFill>
                  <a:srgbClr val="FF0000"/>
                </a:solidFill>
                <a:effectLst>
                  <a:outerShdw blurRad="38100" dist="38100" dir="2700000" algn="tl">
                    <a:srgbClr val="000000">
                      <a:alpha val="43137"/>
                    </a:srgbClr>
                  </a:outerShdw>
                </a:effectLst>
                <a:latin typeface="Comic Sans MS" pitchFamily="66" charset="0"/>
              </a:rPr>
              <a:t>%</a:t>
            </a:r>
            <a:r>
              <a:rPr lang="it-IT" sz="2800" dirty="0" smtClean="0">
                <a:solidFill>
                  <a:srgbClr val="FF0000"/>
                </a:solidFill>
                <a:latin typeface="Comic Sans MS" pitchFamily="66" charset="0"/>
              </a:rPr>
              <a:t> </a:t>
            </a:r>
            <a:r>
              <a:rPr lang="it-IT" sz="2800" dirty="0" smtClean="0">
                <a:latin typeface="Comic Sans MS" pitchFamily="66" charset="0"/>
              </a:rPr>
              <a:t>del totale</a:t>
            </a:r>
          </a:p>
          <a:p>
            <a:endParaRPr lang="it-IT" sz="2800" dirty="0" smtClean="0">
              <a:latin typeface="Comic Sans MS" pitchFamily="66" charset="0"/>
            </a:endParaRPr>
          </a:p>
          <a:p>
            <a:pPr algn="ctr"/>
            <a:r>
              <a:rPr lang="it-IT" sz="2800" b="1" dirty="0" smtClean="0">
                <a:solidFill>
                  <a:srgbClr val="FF0000"/>
                </a:solidFill>
                <a:effectLst>
                  <a:outerShdw blurRad="38100" dist="38100" dir="2700000" algn="tl">
                    <a:srgbClr val="000000">
                      <a:alpha val="43137"/>
                    </a:srgbClr>
                  </a:outerShdw>
                </a:effectLst>
                <a:latin typeface="Comic Sans MS" pitchFamily="66" charset="0"/>
              </a:rPr>
              <a:t>Fattore di capacità</a:t>
            </a:r>
          </a:p>
          <a:p>
            <a:pPr>
              <a:buFont typeface="Arial" pitchFamily="34" charset="0"/>
              <a:buChar char="•"/>
            </a:pPr>
            <a:r>
              <a:rPr lang="it-IT" sz="2800" dirty="0" smtClean="0">
                <a:latin typeface="Comic Sans MS" pitchFamily="66" charset="0"/>
              </a:rPr>
              <a:t> &lt;W&gt; : </a:t>
            </a:r>
            <a:r>
              <a:rPr lang="it-IT" sz="2800" b="1" dirty="0" smtClean="0">
                <a:solidFill>
                  <a:srgbClr val="CC6600"/>
                </a:solidFill>
                <a:effectLst>
                  <a:outerShdw blurRad="38100" dist="38100" dir="2700000" algn="tl">
                    <a:srgbClr val="000000">
                      <a:alpha val="43137"/>
                    </a:srgbClr>
                  </a:outerShdw>
                </a:effectLst>
                <a:latin typeface="Comic Sans MS" pitchFamily="66" charset="0"/>
              </a:rPr>
              <a:t>5 </a:t>
            </a:r>
            <a:r>
              <a:rPr lang="it-IT" sz="2800" b="1" dirty="0" err="1" smtClean="0">
                <a:solidFill>
                  <a:srgbClr val="CC6600"/>
                </a:solidFill>
                <a:effectLst>
                  <a:outerShdw blurRad="38100" dist="38100" dir="2700000" algn="tl">
                    <a:srgbClr val="000000">
                      <a:alpha val="43137"/>
                    </a:srgbClr>
                  </a:outerShdw>
                </a:effectLst>
                <a:latin typeface="Comic Sans MS" pitchFamily="66" charset="0"/>
              </a:rPr>
              <a:t>GWe</a:t>
            </a:r>
            <a:r>
              <a:rPr lang="it-IT" sz="2800" b="1" dirty="0" smtClean="0">
                <a:solidFill>
                  <a:srgbClr val="CC6600"/>
                </a:solidFill>
                <a:latin typeface="Comic Sans MS" pitchFamily="66" charset="0"/>
              </a:rPr>
              <a:t>  </a:t>
            </a:r>
            <a:r>
              <a:rPr lang="it-IT" sz="2800" dirty="0" smtClean="0">
                <a:latin typeface="Comic Sans MS" pitchFamily="66" charset="0"/>
              </a:rPr>
              <a:t>-&gt;  </a:t>
            </a:r>
            <a:r>
              <a:rPr lang="it-IT" sz="2800" b="1" dirty="0" smtClean="0">
                <a:solidFill>
                  <a:srgbClr val="FF0000"/>
                </a:solidFill>
                <a:effectLst>
                  <a:outerShdw blurRad="38100" dist="38100" dir="2700000" algn="tl">
                    <a:srgbClr val="000000">
                      <a:alpha val="43137"/>
                    </a:srgbClr>
                  </a:outerShdw>
                </a:effectLst>
                <a:latin typeface="Comic Sans MS" pitchFamily="66" charset="0"/>
              </a:rPr>
              <a:t>20% </a:t>
            </a:r>
            <a:r>
              <a:rPr lang="it-IT" sz="2800" dirty="0" smtClean="0">
                <a:latin typeface="Comic Sans MS" pitchFamily="66" charset="0"/>
              </a:rPr>
              <a:t>della potenza eolica totale installata</a:t>
            </a:r>
          </a:p>
        </p:txBody>
      </p:sp>
      <p:sp>
        <p:nvSpPr>
          <p:cNvPr id="5" name="Segnaposto numero diapositiva 4"/>
          <p:cNvSpPr>
            <a:spLocks noGrp="1"/>
          </p:cNvSpPr>
          <p:nvPr>
            <p:ph type="sldNum" sz="quarter" idx="12"/>
          </p:nvPr>
        </p:nvSpPr>
        <p:spPr/>
        <p:txBody>
          <a:bodyPr/>
          <a:lstStyle/>
          <a:p>
            <a:fld id="{B007B441-5312-499D-93C3-6E37886527FA}" type="slidenum">
              <a:rPr lang="it-IT" smtClean="0"/>
              <a:pPr/>
              <a:t>56</a:t>
            </a:fld>
            <a:endParaRPr lang="it-IT"/>
          </a:p>
        </p:txBody>
      </p:sp>
      <p:sp>
        <p:nvSpPr>
          <p:cNvPr id="6" name="CasellaDiTesto 5"/>
          <p:cNvSpPr txBox="1"/>
          <p:nvPr/>
        </p:nvSpPr>
        <p:spPr>
          <a:xfrm>
            <a:off x="237946" y="4581128"/>
            <a:ext cx="8640960" cy="2123658"/>
          </a:xfrm>
          <a:prstGeom prst="rect">
            <a:avLst/>
          </a:prstGeom>
          <a:solidFill>
            <a:schemeClr val="tx2">
              <a:lumMod val="40000"/>
              <a:lumOff val="60000"/>
            </a:schemeClr>
          </a:solidFill>
        </p:spPr>
        <p:txBody>
          <a:bodyPr wrap="square" rtlCol="0">
            <a:spAutoFit/>
          </a:bodyPr>
          <a:lstStyle/>
          <a:p>
            <a:r>
              <a:rPr lang="it-IT" sz="2000" dirty="0" smtClean="0"/>
              <a:t>Installati 194,5 </a:t>
            </a:r>
            <a:r>
              <a:rPr lang="it-IT" sz="2000" dirty="0" err="1" smtClean="0"/>
              <a:t>GWe</a:t>
            </a:r>
            <a:r>
              <a:rPr lang="it-IT" sz="2000" dirty="0" smtClean="0"/>
              <a:t>, prodotti  430 </a:t>
            </a:r>
            <a:r>
              <a:rPr lang="it-IT" sz="2000" dirty="0" err="1" smtClean="0"/>
              <a:t>TWhe</a:t>
            </a:r>
            <a:r>
              <a:rPr lang="it-IT" sz="2000" dirty="0" smtClean="0"/>
              <a:t> </a:t>
            </a:r>
            <a:r>
              <a:rPr lang="it-IT" sz="2000" dirty="0" smtClean="0">
                <a:sym typeface="Wingdings" pitchFamily="2" charset="2"/>
              </a:rPr>
              <a:t>  &lt;W&gt;=430.000/8760 = 49 </a:t>
            </a:r>
            <a:r>
              <a:rPr lang="it-IT" sz="2000" dirty="0" err="1" smtClean="0">
                <a:sym typeface="Wingdings" pitchFamily="2" charset="2"/>
              </a:rPr>
              <a:t>GWe</a:t>
            </a:r>
            <a:endParaRPr lang="it-IT" sz="2000" dirty="0" smtClean="0"/>
          </a:p>
          <a:p>
            <a:pPr algn="ctr"/>
            <a:r>
              <a:rPr lang="it-IT" sz="2800" b="1" dirty="0" smtClean="0">
                <a:solidFill>
                  <a:srgbClr val="FF0000"/>
                </a:solidFill>
                <a:effectLst>
                  <a:outerShdw blurRad="38100" dist="38100" dir="2700000" algn="tl">
                    <a:srgbClr val="000000">
                      <a:alpha val="43137"/>
                    </a:srgbClr>
                  </a:outerShdw>
                </a:effectLst>
              </a:rPr>
              <a:t>2.1%  della produzione elettrica mondiale </a:t>
            </a:r>
          </a:p>
          <a:p>
            <a:pPr algn="ctr"/>
            <a:r>
              <a:rPr lang="it-IT" sz="2800" b="1" dirty="0" smtClean="0">
                <a:solidFill>
                  <a:srgbClr val="FF0000"/>
                </a:solidFill>
                <a:effectLst>
                  <a:outerShdw blurRad="38100" dist="38100" dir="2700000" algn="tl">
                    <a:srgbClr val="000000">
                      <a:alpha val="43137"/>
                    </a:srgbClr>
                  </a:outerShdw>
                </a:effectLst>
              </a:rPr>
              <a:t> 430 </a:t>
            </a:r>
            <a:r>
              <a:rPr lang="it-IT" sz="2800" b="1" dirty="0" err="1" smtClean="0">
                <a:solidFill>
                  <a:srgbClr val="FF0000"/>
                </a:solidFill>
                <a:effectLst>
                  <a:outerShdw blurRad="38100" dist="38100" dir="2700000" algn="tl">
                    <a:srgbClr val="000000">
                      <a:alpha val="43137"/>
                    </a:srgbClr>
                  </a:outerShdw>
                </a:effectLst>
              </a:rPr>
              <a:t>TWhe</a:t>
            </a:r>
            <a:r>
              <a:rPr lang="it-IT" sz="2800" b="1" dirty="0" smtClean="0">
                <a:solidFill>
                  <a:srgbClr val="FF0000"/>
                </a:solidFill>
                <a:effectLst>
                  <a:outerShdw blurRad="38100" dist="38100" dir="2700000" algn="tl">
                    <a:srgbClr val="000000">
                      <a:alpha val="43137"/>
                    </a:srgbClr>
                  </a:outerShdw>
                </a:effectLst>
              </a:rPr>
              <a:t>/20,000 </a:t>
            </a:r>
            <a:r>
              <a:rPr lang="it-IT" sz="2800" b="1" dirty="0" err="1" smtClean="0">
                <a:solidFill>
                  <a:srgbClr val="FF0000"/>
                </a:solidFill>
                <a:effectLst>
                  <a:outerShdw blurRad="38100" dist="38100" dir="2700000" algn="tl">
                    <a:srgbClr val="000000">
                      <a:alpha val="43137"/>
                    </a:srgbClr>
                  </a:outerShdw>
                </a:effectLst>
              </a:rPr>
              <a:t>TWhe</a:t>
            </a:r>
            <a:r>
              <a:rPr lang="it-IT" sz="2800" b="1" dirty="0" smtClean="0">
                <a:solidFill>
                  <a:srgbClr val="FF0000"/>
                </a:solidFill>
                <a:effectLst>
                  <a:outerShdw blurRad="38100" dist="38100" dir="2700000" algn="tl">
                    <a:srgbClr val="000000">
                      <a:alpha val="43137"/>
                    </a:srgbClr>
                  </a:outerShdw>
                </a:effectLst>
              </a:rPr>
              <a:t> = 2.1%</a:t>
            </a:r>
          </a:p>
          <a:p>
            <a:pPr algn="ctr"/>
            <a:r>
              <a:rPr lang="it-IT" sz="2800" b="1" dirty="0" smtClean="0">
                <a:solidFill>
                  <a:srgbClr val="FF0000"/>
                </a:solidFill>
                <a:effectLst>
                  <a:outerShdw blurRad="38100" dist="38100" dir="2700000" algn="tl">
                    <a:srgbClr val="000000">
                      <a:alpha val="43137"/>
                    </a:srgbClr>
                  </a:outerShdw>
                </a:effectLst>
              </a:rPr>
              <a:t>Tempo di raddoppio 3 anni </a:t>
            </a:r>
          </a:p>
          <a:p>
            <a:pPr algn="ctr"/>
            <a:endParaRPr lang="en-US" sz="2800" b="1" dirty="0">
              <a:solidFill>
                <a:srgbClr val="FF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306252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p:cNvSpPr>
            <a:spLocks noGrp="1"/>
          </p:cNvSpPr>
          <p:nvPr>
            <p:ph type="sldNum" sz="quarter" idx="12"/>
          </p:nvPr>
        </p:nvSpPr>
        <p:spPr/>
        <p:txBody>
          <a:bodyPr/>
          <a:lstStyle/>
          <a:p>
            <a:fld id="{B007B441-5312-499D-93C3-6E37886527FA}" type="slidenum">
              <a:rPr lang="it-IT" smtClean="0"/>
              <a:pPr/>
              <a:t>57</a:t>
            </a:fld>
            <a:endParaRPr lang="it-IT"/>
          </a:p>
        </p:txBody>
      </p:sp>
      <p:pic>
        <p:nvPicPr>
          <p:cNvPr id="326660" name="Picture 4" descr="http://www.energoclub.org/files/doceboCms/media/113629395975_serbatoio.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88640"/>
            <a:ext cx="6489069" cy="6306278"/>
          </a:xfrm>
          <a:prstGeom prst="rect">
            <a:avLst/>
          </a:prstGeom>
          <a:noFill/>
          <a:extLst>
            <a:ext uri="{909E8E84-426E-40DD-AFC4-6F175D3DCCD1}">
              <a14:hiddenFill xmlns:a14="http://schemas.microsoft.com/office/drawing/2010/main">
                <a:solidFill>
                  <a:srgbClr val="FFFFFF"/>
                </a:solidFill>
              </a14:hiddenFill>
            </a:ext>
          </a:extLst>
        </p:spPr>
      </p:pic>
      <p:sp>
        <p:nvSpPr>
          <p:cNvPr id="2" name="CasellaDiTesto 1"/>
          <p:cNvSpPr txBox="1"/>
          <p:nvPr/>
        </p:nvSpPr>
        <p:spPr>
          <a:xfrm>
            <a:off x="539552" y="237413"/>
            <a:ext cx="5264070" cy="584775"/>
          </a:xfrm>
          <a:prstGeom prst="rect">
            <a:avLst/>
          </a:prstGeom>
          <a:noFill/>
        </p:spPr>
        <p:txBody>
          <a:bodyPr wrap="none" rtlCol="0">
            <a:spAutoFit/>
          </a:bodyPr>
          <a:lstStyle/>
          <a:p>
            <a:r>
              <a:rPr lang="it-IT" sz="3200" b="1" dirty="0" smtClean="0">
                <a:solidFill>
                  <a:schemeClr val="bg1"/>
                </a:solidFill>
                <a:effectLst>
                  <a:outerShdw blurRad="38100" dist="38100" dir="2700000" algn="tl">
                    <a:srgbClr val="000000">
                      <a:alpha val="43137"/>
                    </a:srgbClr>
                  </a:outerShdw>
                </a:effectLst>
              </a:rPr>
              <a:t>Il problema dell’intermittenza</a:t>
            </a:r>
            <a:endParaRPr lang="it-IT" sz="3200" b="1" dirty="0">
              <a:solidFill>
                <a:schemeClr val="bg1"/>
              </a:solidFill>
              <a:effectLst>
                <a:outerShdw blurRad="38100" dist="38100" dir="2700000" algn="tl">
                  <a:srgbClr val="000000">
                    <a:alpha val="43137"/>
                  </a:srgbClr>
                </a:outerShdw>
              </a:effectLst>
            </a:endParaRPr>
          </a:p>
        </p:txBody>
      </p:sp>
      <p:sp>
        <p:nvSpPr>
          <p:cNvPr id="3" name="CasellaDiTesto 2"/>
          <p:cNvSpPr txBox="1"/>
          <p:nvPr/>
        </p:nvSpPr>
        <p:spPr>
          <a:xfrm>
            <a:off x="5803622" y="188640"/>
            <a:ext cx="3232875" cy="1815882"/>
          </a:xfrm>
          <a:prstGeom prst="rect">
            <a:avLst/>
          </a:prstGeom>
          <a:solidFill>
            <a:schemeClr val="bg1"/>
          </a:solidFill>
        </p:spPr>
        <p:txBody>
          <a:bodyPr wrap="square" rtlCol="0">
            <a:spAutoFit/>
          </a:bodyPr>
          <a:lstStyle/>
          <a:p>
            <a:r>
              <a:rPr lang="it-IT" sz="2800" b="1" dirty="0" smtClean="0">
                <a:effectLst>
                  <a:outerShdw blurRad="38100" dist="38100" dir="2700000" algn="tl">
                    <a:srgbClr val="000000">
                      <a:alpha val="43137"/>
                    </a:srgbClr>
                  </a:outerShdw>
                </a:effectLst>
              </a:rPr>
              <a:t>25 GW in Giappone</a:t>
            </a:r>
          </a:p>
          <a:p>
            <a:r>
              <a:rPr lang="it-IT" sz="2800" b="1" dirty="0" smtClean="0">
                <a:effectLst>
                  <a:outerShdw blurRad="38100" dist="38100" dir="2700000" algn="tl">
                    <a:srgbClr val="000000">
                      <a:alpha val="43137"/>
                    </a:srgbClr>
                  </a:outerShdw>
                </a:effectLst>
              </a:rPr>
              <a:t>22 GW in USA</a:t>
            </a:r>
          </a:p>
          <a:p>
            <a:r>
              <a:rPr lang="it-IT" sz="2800" b="1" dirty="0" smtClean="0">
                <a:effectLst>
                  <a:outerShdw blurRad="38100" dist="38100" dir="2700000" algn="tl">
                    <a:srgbClr val="000000">
                      <a:alpha val="43137"/>
                    </a:srgbClr>
                  </a:outerShdw>
                </a:effectLst>
              </a:rPr>
              <a:t>7.6 GW in Italia</a:t>
            </a:r>
          </a:p>
          <a:p>
            <a:r>
              <a:rPr lang="it-IT" sz="2800" b="1" dirty="0" smtClean="0">
                <a:effectLst>
                  <a:outerShdw blurRad="38100" dist="38100" dir="2700000" algn="tl">
                    <a:srgbClr val="000000">
                      <a:alpha val="43137"/>
                    </a:srgbClr>
                  </a:outerShdw>
                </a:effectLst>
              </a:rPr>
              <a:t>6.5 GW in Germania</a:t>
            </a:r>
            <a:endParaRPr lang="it-IT" sz="28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886950387"/>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6" name="Picture 1040" descr="vigna"/>
          <p:cNvPicPr>
            <a:picLocks noChangeAspect="1" noChangeArrowheads="1"/>
          </p:cNvPicPr>
          <p:nvPr/>
        </p:nvPicPr>
        <p:blipFill>
          <a:blip r:embed="rId2" cstate="print"/>
          <a:srcRect b="11708"/>
          <a:stretch>
            <a:fillRect/>
          </a:stretch>
        </p:blipFill>
        <p:spPr bwMode="auto">
          <a:xfrm>
            <a:off x="107504" y="620689"/>
            <a:ext cx="8916686" cy="5665830"/>
          </a:xfrm>
          <a:prstGeom prst="rect">
            <a:avLst/>
          </a:prstGeom>
          <a:noFill/>
        </p:spPr>
      </p:pic>
      <p:sp>
        <p:nvSpPr>
          <p:cNvPr id="71695" name="Rectangle 1039"/>
          <p:cNvSpPr>
            <a:spLocks noChangeArrowheads="1"/>
          </p:cNvSpPr>
          <p:nvPr/>
        </p:nvSpPr>
        <p:spPr bwMode="auto">
          <a:xfrm>
            <a:off x="12824" y="139131"/>
            <a:ext cx="9144000" cy="707886"/>
          </a:xfrm>
          <a:prstGeom prst="rect">
            <a:avLst/>
          </a:prstGeom>
          <a:solidFill>
            <a:schemeClr val="bg1"/>
          </a:solidFill>
          <a:ln w="9525">
            <a:noFill/>
            <a:miter lim="800000"/>
            <a:headEnd/>
            <a:tailEnd/>
          </a:ln>
          <a:effectLst/>
        </p:spPr>
        <p:txBody>
          <a:bodyPr>
            <a:spAutoFit/>
          </a:bodyPr>
          <a:lstStyle/>
          <a:p>
            <a:pPr algn="ctr"/>
            <a:r>
              <a:rPr lang="it-IT" sz="4000" b="1" dirty="0" smtClean="0">
                <a:solidFill>
                  <a:srgbClr val="00B050"/>
                </a:solidFill>
                <a:effectLst>
                  <a:outerShdw blurRad="38100" dist="38100" dir="2700000" algn="tl">
                    <a:srgbClr val="000000">
                      <a:alpha val="43137"/>
                    </a:srgbClr>
                  </a:outerShdw>
                </a:effectLst>
                <a:latin typeface="Comic Sans MS" pitchFamily="66" charset="0"/>
                <a:cs typeface="Times New Roman" charset="0"/>
              </a:rPr>
              <a:t>BIOMASSE</a:t>
            </a:r>
            <a:endParaRPr lang="it-IT" sz="4000" b="1" dirty="0">
              <a:solidFill>
                <a:srgbClr val="00B050"/>
              </a:solidFill>
              <a:effectLst>
                <a:outerShdw blurRad="38100" dist="38100" dir="2700000" algn="tl">
                  <a:srgbClr val="000000">
                    <a:alpha val="43137"/>
                  </a:srgbClr>
                </a:outerShdw>
              </a:effectLst>
              <a:latin typeface="Comic Sans MS" pitchFamily="66" charset="0"/>
            </a:endParaRPr>
          </a:p>
        </p:txBody>
      </p:sp>
      <p:sp>
        <p:nvSpPr>
          <p:cNvPr id="7" name="Segnaposto numero diapositiva 6"/>
          <p:cNvSpPr>
            <a:spLocks noGrp="1"/>
          </p:cNvSpPr>
          <p:nvPr>
            <p:ph type="sldNum" sz="quarter" idx="12"/>
          </p:nvPr>
        </p:nvSpPr>
        <p:spPr/>
        <p:txBody>
          <a:bodyPr/>
          <a:lstStyle/>
          <a:p>
            <a:fld id="{B007B441-5312-499D-93C3-6E37886527FA}" type="slidenum">
              <a:rPr lang="it-IT" smtClean="0"/>
              <a:pPr/>
              <a:t>58</a:t>
            </a:fld>
            <a:endParaRPr lang="it-IT" dirty="0"/>
          </a:p>
        </p:txBody>
      </p:sp>
      <p:sp>
        <p:nvSpPr>
          <p:cNvPr id="2" name="Rettangolo 1"/>
          <p:cNvSpPr/>
          <p:nvPr/>
        </p:nvSpPr>
        <p:spPr>
          <a:xfrm>
            <a:off x="107504" y="980728"/>
            <a:ext cx="7920880" cy="1569660"/>
          </a:xfrm>
          <a:prstGeom prst="rect">
            <a:avLst/>
          </a:prstGeom>
        </p:spPr>
        <p:txBody>
          <a:bodyPr wrap="square">
            <a:spAutoFit/>
          </a:bodyPr>
          <a:lstStyle/>
          <a:p>
            <a:r>
              <a:rPr lang="it-IT" dirty="0">
                <a:latin typeface="Comic Sans MS" pitchFamily="66" charset="0"/>
              </a:rPr>
              <a:t>. </a:t>
            </a:r>
            <a:r>
              <a:rPr lang="it-IT" sz="2400" b="1" dirty="0">
                <a:solidFill>
                  <a:schemeClr val="bg1"/>
                </a:solidFill>
                <a:effectLst>
                  <a:outerShdw blurRad="38100" dist="38100" dir="2700000" algn="tl">
                    <a:srgbClr val="000000">
                      <a:alpha val="43137"/>
                    </a:srgbClr>
                  </a:outerShdw>
                </a:effectLst>
                <a:latin typeface="Comic Sans MS" pitchFamily="66" charset="0"/>
              </a:rPr>
              <a:t>Bruciare “Nuova biomassa “ in modo ciclico, non contribuisce alla produzione di “Nuova  anidride carbonica”, in quanto le quantità emesse sono bilanciate dalle quantità </a:t>
            </a:r>
            <a:r>
              <a:rPr lang="it-IT" sz="2400" b="1" dirty="0" smtClean="0">
                <a:solidFill>
                  <a:schemeClr val="bg1"/>
                </a:solidFill>
                <a:effectLst>
                  <a:outerShdw blurRad="38100" dist="38100" dir="2700000" algn="tl">
                    <a:srgbClr val="000000">
                      <a:alpha val="43137"/>
                    </a:srgbClr>
                  </a:outerShdw>
                </a:effectLst>
                <a:latin typeface="Comic Sans MS" pitchFamily="66" charset="0"/>
              </a:rPr>
              <a:t>assorbite </a:t>
            </a:r>
            <a:endParaRPr lang="it-IT" sz="2400" b="1" dirty="0">
              <a:solidFill>
                <a:schemeClr val="bg1"/>
              </a:solidFill>
              <a:effectLst>
                <a:outerShdw blurRad="38100" dist="38100" dir="2700000" algn="tl">
                  <a:srgbClr val="000000">
                    <a:alpha val="43137"/>
                  </a:srgbClr>
                </a:outerShdw>
              </a:effectLst>
            </a:endParaRPr>
          </a:p>
        </p:txBody>
      </p:sp>
      <p:sp>
        <p:nvSpPr>
          <p:cNvPr id="3" name="Rettangolo 2"/>
          <p:cNvSpPr/>
          <p:nvPr/>
        </p:nvSpPr>
        <p:spPr>
          <a:xfrm>
            <a:off x="12824" y="4368006"/>
            <a:ext cx="9131176" cy="584775"/>
          </a:xfrm>
          <a:prstGeom prst="rect">
            <a:avLst/>
          </a:prstGeom>
        </p:spPr>
        <p:txBody>
          <a:bodyPr wrap="square">
            <a:spAutoFit/>
          </a:bodyPr>
          <a:lstStyle/>
          <a:p>
            <a:r>
              <a:rPr lang="pt-BR" sz="3200" b="1" dirty="0" smtClean="0">
                <a:solidFill>
                  <a:schemeClr val="bg1"/>
                </a:solidFill>
                <a:effectLst>
                  <a:outerShdw blurRad="38100" dist="38100" dir="2700000" algn="tl">
                    <a:srgbClr val="000000">
                      <a:alpha val="43137"/>
                    </a:srgbClr>
                  </a:outerShdw>
                </a:effectLst>
              </a:rPr>
              <a:t>   6 </a:t>
            </a:r>
            <a:r>
              <a:rPr lang="pt-BR" sz="3200" b="1" dirty="0">
                <a:solidFill>
                  <a:schemeClr val="bg1"/>
                </a:solidFill>
                <a:effectLst>
                  <a:outerShdw blurRad="38100" dist="38100" dir="2700000" algn="tl">
                    <a:srgbClr val="000000">
                      <a:alpha val="43137"/>
                    </a:srgbClr>
                  </a:outerShdw>
                </a:effectLst>
              </a:rPr>
              <a:t>CO</a:t>
            </a:r>
            <a:r>
              <a:rPr lang="pt-BR" sz="3200" b="1" baseline="-25000" dirty="0">
                <a:solidFill>
                  <a:schemeClr val="bg1"/>
                </a:solidFill>
                <a:effectLst>
                  <a:outerShdw blurRad="38100" dist="38100" dir="2700000" algn="tl">
                    <a:srgbClr val="000000">
                      <a:alpha val="43137"/>
                    </a:srgbClr>
                  </a:outerShdw>
                </a:effectLst>
              </a:rPr>
              <a:t>2</a:t>
            </a:r>
            <a:r>
              <a:rPr lang="pt-BR" sz="3200" b="1" dirty="0">
                <a:solidFill>
                  <a:schemeClr val="bg1"/>
                </a:solidFill>
                <a:effectLst>
                  <a:outerShdw blurRad="38100" dist="38100" dir="2700000" algn="tl">
                    <a:srgbClr val="000000">
                      <a:alpha val="43137"/>
                    </a:srgbClr>
                  </a:outerShdw>
                </a:effectLst>
              </a:rPr>
              <a:t> </a:t>
            </a:r>
            <a:r>
              <a:rPr lang="pt-BR" sz="3200" b="1" dirty="0" smtClean="0">
                <a:solidFill>
                  <a:schemeClr val="bg1"/>
                </a:solidFill>
                <a:effectLst>
                  <a:outerShdw blurRad="38100" dist="38100" dir="2700000" algn="tl">
                    <a:srgbClr val="000000">
                      <a:alpha val="43137"/>
                    </a:srgbClr>
                  </a:outerShdw>
                </a:effectLst>
              </a:rPr>
              <a:t>+ </a:t>
            </a:r>
            <a:r>
              <a:rPr lang="pt-BR" sz="3200" b="1" dirty="0">
                <a:solidFill>
                  <a:schemeClr val="bg1"/>
                </a:solidFill>
                <a:effectLst>
                  <a:outerShdw blurRad="38100" dist="38100" dir="2700000" algn="tl">
                    <a:srgbClr val="000000">
                      <a:alpha val="43137"/>
                    </a:srgbClr>
                  </a:outerShdw>
                </a:effectLst>
              </a:rPr>
              <a:t>6 H</a:t>
            </a:r>
            <a:r>
              <a:rPr lang="pt-BR" sz="3200" b="1" baseline="-25000" dirty="0">
                <a:solidFill>
                  <a:schemeClr val="bg1"/>
                </a:solidFill>
                <a:effectLst>
                  <a:outerShdw blurRad="38100" dist="38100" dir="2700000" algn="tl">
                    <a:srgbClr val="000000">
                      <a:alpha val="43137"/>
                    </a:srgbClr>
                  </a:outerShdw>
                </a:effectLst>
              </a:rPr>
              <a:t>2</a:t>
            </a:r>
            <a:r>
              <a:rPr lang="pt-BR" sz="3200" b="1" dirty="0">
                <a:solidFill>
                  <a:schemeClr val="bg1"/>
                </a:solidFill>
                <a:effectLst>
                  <a:outerShdw blurRad="38100" dist="38100" dir="2700000" algn="tl">
                    <a:srgbClr val="000000">
                      <a:alpha val="43137"/>
                    </a:srgbClr>
                  </a:outerShdw>
                </a:effectLst>
              </a:rPr>
              <a:t>O </a:t>
            </a:r>
            <a:r>
              <a:rPr lang="pt-BR" sz="3200" b="1" dirty="0" smtClean="0">
                <a:solidFill>
                  <a:schemeClr val="bg1"/>
                </a:solidFill>
                <a:effectLst>
                  <a:outerShdw blurRad="38100" dist="38100" dir="2700000" algn="tl">
                    <a:srgbClr val="000000">
                      <a:alpha val="43137"/>
                    </a:srgbClr>
                  </a:outerShdw>
                </a:effectLst>
              </a:rPr>
              <a:t>+ </a:t>
            </a:r>
            <a:r>
              <a:rPr lang="pt-BR" sz="3200" b="1" dirty="0">
                <a:solidFill>
                  <a:schemeClr val="bg1"/>
                </a:solidFill>
                <a:effectLst>
                  <a:outerShdw blurRad="38100" dist="38100" dir="2700000" algn="tl">
                    <a:srgbClr val="000000">
                      <a:alpha val="43137"/>
                    </a:srgbClr>
                  </a:outerShdw>
                </a:effectLst>
              </a:rPr>
              <a:t>Luce </a:t>
            </a:r>
            <a:r>
              <a:rPr lang="pt-BR" sz="3200" b="1" dirty="0" smtClean="0">
                <a:solidFill>
                  <a:schemeClr val="bg1"/>
                </a:solidFill>
                <a:effectLst>
                  <a:outerShdw blurRad="38100" dist="38100" dir="2700000" algn="tl">
                    <a:srgbClr val="000000">
                      <a:alpha val="43137"/>
                    </a:srgbClr>
                  </a:outerShdw>
                </a:effectLst>
              </a:rPr>
              <a:t>→ </a:t>
            </a:r>
            <a:r>
              <a:rPr lang="pt-BR" sz="3200" b="1" dirty="0">
                <a:solidFill>
                  <a:schemeClr val="bg1"/>
                </a:solidFill>
                <a:effectLst>
                  <a:outerShdw blurRad="38100" dist="38100" dir="2700000" algn="tl">
                    <a:srgbClr val="000000">
                      <a:alpha val="43137"/>
                    </a:srgbClr>
                  </a:outerShdw>
                </a:effectLst>
              </a:rPr>
              <a:t>C</a:t>
            </a:r>
            <a:r>
              <a:rPr lang="pt-BR" sz="3200" b="1" baseline="-25000" dirty="0">
                <a:solidFill>
                  <a:schemeClr val="bg1"/>
                </a:solidFill>
                <a:effectLst>
                  <a:outerShdw blurRad="38100" dist="38100" dir="2700000" algn="tl">
                    <a:srgbClr val="000000">
                      <a:alpha val="43137"/>
                    </a:srgbClr>
                  </a:outerShdw>
                </a:effectLst>
              </a:rPr>
              <a:t>6</a:t>
            </a:r>
            <a:r>
              <a:rPr lang="pt-BR" sz="3200" b="1" dirty="0">
                <a:solidFill>
                  <a:schemeClr val="bg1"/>
                </a:solidFill>
                <a:effectLst>
                  <a:outerShdw blurRad="38100" dist="38100" dir="2700000" algn="tl">
                    <a:srgbClr val="000000">
                      <a:alpha val="43137"/>
                    </a:srgbClr>
                  </a:outerShdw>
                </a:effectLst>
              </a:rPr>
              <a:t>H</a:t>
            </a:r>
            <a:r>
              <a:rPr lang="pt-BR" sz="3200" b="1" baseline="-25000" dirty="0">
                <a:solidFill>
                  <a:schemeClr val="bg1"/>
                </a:solidFill>
                <a:effectLst>
                  <a:outerShdw blurRad="38100" dist="38100" dir="2700000" algn="tl">
                    <a:srgbClr val="000000">
                      <a:alpha val="43137"/>
                    </a:srgbClr>
                  </a:outerShdw>
                </a:effectLst>
              </a:rPr>
              <a:t>12</a:t>
            </a:r>
            <a:r>
              <a:rPr lang="pt-BR" sz="3200" b="1" dirty="0">
                <a:solidFill>
                  <a:schemeClr val="bg1"/>
                </a:solidFill>
                <a:effectLst>
                  <a:outerShdw blurRad="38100" dist="38100" dir="2700000" algn="tl">
                    <a:srgbClr val="000000">
                      <a:alpha val="43137"/>
                    </a:srgbClr>
                  </a:outerShdw>
                </a:effectLst>
              </a:rPr>
              <a:t>O</a:t>
            </a:r>
            <a:r>
              <a:rPr lang="pt-BR" sz="3200" b="1" baseline="-25000" dirty="0">
                <a:solidFill>
                  <a:schemeClr val="bg1"/>
                </a:solidFill>
                <a:effectLst>
                  <a:outerShdw blurRad="38100" dist="38100" dir="2700000" algn="tl">
                    <a:srgbClr val="000000">
                      <a:alpha val="43137"/>
                    </a:srgbClr>
                  </a:outerShdw>
                </a:effectLst>
              </a:rPr>
              <a:t>6</a:t>
            </a:r>
            <a:r>
              <a:rPr lang="pt-BR" sz="3200" b="1" dirty="0">
                <a:solidFill>
                  <a:schemeClr val="bg1"/>
                </a:solidFill>
                <a:effectLst>
                  <a:outerShdw blurRad="38100" dist="38100" dir="2700000" algn="tl">
                    <a:srgbClr val="000000">
                      <a:alpha val="43137"/>
                    </a:srgbClr>
                  </a:outerShdw>
                </a:effectLst>
              </a:rPr>
              <a:t> (Glucosio) + 6 O</a:t>
            </a:r>
            <a:r>
              <a:rPr lang="pt-BR" sz="3200" b="1" baseline="-25000" dirty="0">
                <a:solidFill>
                  <a:schemeClr val="bg1"/>
                </a:solidFill>
                <a:effectLst>
                  <a:outerShdw blurRad="38100" dist="38100" dir="2700000" algn="tl">
                    <a:srgbClr val="000000">
                      <a:alpha val="43137"/>
                    </a:srgbClr>
                  </a:outerShdw>
                </a:effectLst>
              </a:rPr>
              <a:t>2</a:t>
            </a:r>
            <a:r>
              <a:rPr lang="pt-BR" sz="3200" b="1" dirty="0">
                <a:solidFill>
                  <a:schemeClr val="bg1"/>
                </a:solidFill>
                <a:effectLst>
                  <a:outerShdw blurRad="38100" dist="38100" dir="2700000" algn="tl">
                    <a:srgbClr val="000000">
                      <a:alpha val="43137"/>
                    </a:srgbClr>
                  </a:outerShdw>
                </a:effectLst>
              </a:rPr>
              <a:t> </a:t>
            </a:r>
            <a:endParaRPr lang="it-IT" sz="3200"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433863897"/>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1"/>
          <p:cNvSpPr>
            <a:spLocks noChangeArrowheads="1"/>
          </p:cNvSpPr>
          <p:nvPr/>
        </p:nvSpPr>
        <p:spPr bwMode="auto">
          <a:xfrm>
            <a:off x="744985" y="476672"/>
            <a:ext cx="7643439" cy="4401205"/>
          </a:xfrm>
          <a:prstGeom prst="rect">
            <a:avLst/>
          </a:prstGeom>
          <a:solidFill>
            <a:schemeClr val="bg1"/>
          </a:solid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it-IT" sz="2400" b="0" i="0" u="none" strike="noStrike" cap="none" normalizeH="0" baseline="0" dirty="0" smtClean="0">
              <a:ln>
                <a:noFill/>
              </a:ln>
              <a:solidFill>
                <a:srgbClr val="000000"/>
              </a:solidFill>
              <a:effectLst/>
              <a:latin typeface="Comic Sans MS" pitchFamily="66" charset="0"/>
              <a:ea typeface="Times New Roman" pitchFamily="18"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lang="it-IT" sz="2400" dirty="0" smtClean="0">
                <a:solidFill>
                  <a:srgbClr val="000000"/>
                </a:solidFill>
                <a:latin typeface="Comic Sans MS" pitchFamily="66" charset="0"/>
                <a:ea typeface="Times New Roman" pitchFamily="18" charset="0"/>
                <a:cs typeface="Arial" pitchFamily="34" charset="0"/>
              </a:rPr>
              <a:t>          							</a:t>
            </a:r>
            <a:r>
              <a:rPr lang="it-IT" sz="2400" b="1" dirty="0" smtClean="0">
                <a:solidFill>
                  <a:srgbClr val="00B050"/>
                </a:solidFill>
                <a:effectLst>
                  <a:outerShdw blurRad="38100" dist="38100" dir="2700000" algn="tl">
                    <a:srgbClr val="000000">
                      <a:alpha val="43137"/>
                    </a:srgbClr>
                  </a:outerShdw>
                </a:effectLst>
                <a:latin typeface="Comic Sans MS" pitchFamily="66" charset="0"/>
                <a:ea typeface="Times New Roman" pitchFamily="18" charset="0"/>
                <a:cs typeface="Arial" pitchFamily="34" charset="0"/>
              </a:rPr>
              <a:t>EROEI</a:t>
            </a:r>
          </a:p>
          <a:p>
            <a:pPr marL="0" marR="0" lvl="0" indent="0" algn="l" defTabSz="914400" rtl="0" eaLnBrk="1" fontAlgn="base" latinLnBrk="0" hangingPunct="1">
              <a:lnSpc>
                <a:spcPct val="100000"/>
              </a:lnSpc>
              <a:spcBef>
                <a:spcPct val="0"/>
              </a:spcBef>
              <a:spcAft>
                <a:spcPct val="0"/>
              </a:spcAft>
              <a:buClrTx/>
              <a:buSzTx/>
              <a:buFontTx/>
              <a:buNone/>
              <a:tabLst/>
            </a:pPr>
            <a:r>
              <a:rPr lang="it-IT" sz="2400" dirty="0" smtClean="0">
                <a:solidFill>
                  <a:srgbClr val="000000"/>
                </a:solidFill>
                <a:latin typeface="Comic Sans MS" pitchFamily="66" charset="0"/>
                <a:ea typeface="Times New Roman" pitchFamily="18" charset="0"/>
                <a:cs typeface="Arial" pitchFamily="34" charset="0"/>
              </a:rPr>
              <a:t>Biodiesel  o etanolo,  granoturco, soia,</a:t>
            </a:r>
          </a:p>
          <a:p>
            <a:pPr marL="0" marR="0" lvl="0" indent="0" algn="l" defTabSz="914400" rtl="0" eaLnBrk="1" fontAlgn="base" latinLnBrk="0" hangingPunct="1">
              <a:lnSpc>
                <a:spcPct val="100000"/>
              </a:lnSpc>
              <a:spcBef>
                <a:spcPct val="0"/>
              </a:spcBef>
              <a:spcAft>
                <a:spcPct val="0"/>
              </a:spcAft>
              <a:buClrTx/>
              <a:buSzTx/>
              <a:buFontTx/>
              <a:buNone/>
              <a:tabLst/>
            </a:pPr>
            <a:r>
              <a:rPr lang="it-IT" sz="2400" dirty="0" smtClean="0">
                <a:solidFill>
                  <a:srgbClr val="000000"/>
                </a:solidFill>
                <a:latin typeface="Comic Sans MS" pitchFamily="66" charset="0"/>
                <a:ea typeface="Times New Roman" pitchFamily="18" charset="0"/>
                <a:cs typeface="Arial" pitchFamily="34" charset="0"/>
              </a:rPr>
              <a:t> scarti vegetali					    </a:t>
            </a:r>
            <a:r>
              <a:rPr lang="it-IT" sz="2800" dirty="0" smtClean="0">
                <a:solidFill>
                  <a:srgbClr val="FF0000"/>
                </a:solidFill>
                <a:latin typeface="Comic Sans MS" pitchFamily="66" charset="0"/>
                <a:ea typeface="Times New Roman" pitchFamily="18" charset="0"/>
                <a:cs typeface="Arial" pitchFamily="34" charset="0"/>
              </a:rPr>
              <a:t>&lt;1</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it-IT" sz="2400" b="0" i="0" u="none" strike="noStrike" cap="none" normalizeH="0" baseline="0" dirty="0" smtClean="0">
              <a:ln>
                <a:noFill/>
              </a:ln>
              <a:solidFill>
                <a:srgbClr val="FF0000"/>
              </a:solidFill>
              <a:effectLst/>
              <a:latin typeface="Comic Sans MS" pitchFamily="66" charset="0"/>
            </a:endParaRPr>
          </a:p>
          <a:p>
            <a:pPr marL="0" marR="0" lvl="0" indent="0" algn="l" defTabSz="914400" rtl="0" eaLnBrk="0" fontAlgn="base" latinLnBrk="0" hangingPunct="0">
              <a:lnSpc>
                <a:spcPct val="100000"/>
              </a:lnSpc>
              <a:spcBef>
                <a:spcPct val="0"/>
              </a:spcBef>
              <a:spcAft>
                <a:spcPct val="0"/>
              </a:spcAft>
              <a:buClrTx/>
              <a:buSzTx/>
              <a:buFontTx/>
              <a:buNone/>
              <a:tabLst/>
            </a:pPr>
            <a:r>
              <a:rPr lang="it-IT" sz="2400" dirty="0" err="1" smtClean="0">
                <a:solidFill>
                  <a:srgbClr val="000000"/>
                </a:solidFill>
                <a:latin typeface="Comic Sans MS" pitchFamily="66" charset="0"/>
                <a:ea typeface="Times New Roman" pitchFamily="18" charset="0"/>
                <a:cs typeface="Arial" pitchFamily="34" charset="0"/>
              </a:rPr>
              <a:t>Bioetanolo</a:t>
            </a:r>
            <a:r>
              <a:rPr lang="it-IT" sz="2400" dirty="0" smtClean="0">
                <a:solidFill>
                  <a:srgbClr val="000000"/>
                </a:solidFill>
                <a:latin typeface="Comic Sans MS" pitchFamily="66" charset="0"/>
                <a:ea typeface="Times New Roman" pitchFamily="18" charset="0"/>
                <a:cs typeface="Arial" pitchFamily="34" charset="0"/>
              </a:rPr>
              <a:t> dalla </a:t>
            </a:r>
          </a:p>
          <a:p>
            <a:pPr marL="0" marR="0" lvl="0" indent="0" algn="l" defTabSz="914400" rtl="0" eaLnBrk="0" fontAlgn="base" latinLnBrk="0" hangingPunct="0">
              <a:lnSpc>
                <a:spcPct val="100000"/>
              </a:lnSpc>
              <a:spcBef>
                <a:spcPct val="0"/>
              </a:spcBef>
              <a:spcAft>
                <a:spcPct val="0"/>
              </a:spcAft>
              <a:buClrTx/>
              <a:buSzTx/>
              <a:buFontTx/>
              <a:buNone/>
              <a:tabLst/>
            </a:pPr>
            <a:r>
              <a:rPr lang="it-IT" sz="2400" dirty="0">
                <a:solidFill>
                  <a:srgbClr val="000000"/>
                </a:solidFill>
                <a:latin typeface="Comic Sans MS" pitchFamily="66" charset="0"/>
                <a:ea typeface="Times New Roman" pitchFamily="18" charset="0"/>
                <a:cs typeface="Arial" pitchFamily="34" charset="0"/>
              </a:rPr>
              <a:t>c</a:t>
            </a:r>
            <a:r>
              <a:rPr lang="it-IT" sz="2400" dirty="0" smtClean="0">
                <a:solidFill>
                  <a:srgbClr val="000000"/>
                </a:solidFill>
                <a:latin typeface="Comic Sans MS" pitchFamily="66" charset="0"/>
                <a:ea typeface="Times New Roman" pitchFamily="18" charset="0"/>
                <a:cs typeface="Arial" pitchFamily="34" charset="0"/>
              </a:rPr>
              <a:t>anna da zucchero brasiliana                               </a:t>
            </a:r>
            <a:r>
              <a:rPr lang="it-IT" sz="2800" b="1" dirty="0" smtClean="0">
                <a:solidFill>
                  <a:srgbClr val="00B050"/>
                </a:solidFill>
                <a:latin typeface="Comic Sans MS" pitchFamily="66" charset="0"/>
                <a:ea typeface="Times New Roman" pitchFamily="18" charset="0"/>
                <a:cs typeface="Arial" pitchFamily="34" charset="0"/>
              </a:rPr>
              <a:t>7</a:t>
            </a:r>
          </a:p>
          <a:p>
            <a:pPr marL="0" marR="0" lvl="0" indent="0" algn="l" defTabSz="914400" rtl="0" eaLnBrk="0" fontAlgn="base" latinLnBrk="0" hangingPunct="0">
              <a:lnSpc>
                <a:spcPct val="100000"/>
              </a:lnSpc>
              <a:spcBef>
                <a:spcPct val="0"/>
              </a:spcBef>
              <a:spcAft>
                <a:spcPct val="0"/>
              </a:spcAft>
              <a:buClrTx/>
              <a:buSzTx/>
              <a:buFontTx/>
              <a:buNone/>
              <a:tabLst/>
            </a:pPr>
            <a:endParaRPr lang="it-IT" sz="2800" b="1" dirty="0" smtClean="0">
              <a:solidFill>
                <a:srgbClr val="00B050"/>
              </a:solidFill>
              <a:latin typeface="Comic Sans MS" pitchFamily="66"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lang="it-IT" sz="2400" dirty="0" err="1" smtClean="0">
                <a:solidFill>
                  <a:srgbClr val="000000"/>
                </a:solidFill>
                <a:latin typeface="Comic Sans MS" pitchFamily="66" charset="0"/>
                <a:ea typeface="Times New Roman" pitchFamily="18" charset="0"/>
                <a:cs typeface="Arial" pitchFamily="34" charset="0"/>
              </a:rPr>
              <a:t>B</a:t>
            </a:r>
            <a:r>
              <a:rPr kumimoji="0" lang="it-IT" sz="2400" b="0" i="0" u="none" strike="noStrike" cap="none" normalizeH="0" baseline="0" dirty="0" err="1" smtClean="0">
                <a:ln>
                  <a:noFill/>
                </a:ln>
                <a:solidFill>
                  <a:srgbClr val="000000"/>
                </a:solidFill>
                <a:effectLst/>
                <a:latin typeface="Comic Sans MS" pitchFamily="66" charset="0"/>
                <a:ea typeface="Times New Roman" pitchFamily="18" charset="0"/>
                <a:cs typeface="Arial" pitchFamily="34" charset="0"/>
              </a:rPr>
              <a:t>ioetanolo</a:t>
            </a:r>
            <a:r>
              <a:rPr kumimoji="0" lang="it-IT" sz="2400" b="0" i="0" u="none" strike="noStrike" cap="none" normalizeH="0" dirty="0" smtClean="0">
                <a:ln>
                  <a:noFill/>
                </a:ln>
                <a:solidFill>
                  <a:srgbClr val="000000"/>
                </a:solidFill>
                <a:effectLst/>
                <a:latin typeface="Comic Sans MS" pitchFamily="66" charset="0"/>
                <a:ea typeface="Times New Roman" pitchFamily="18" charset="0"/>
                <a:cs typeface="Arial" pitchFamily="34" charset="0"/>
              </a:rPr>
              <a:t> </a:t>
            </a:r>
            <a:r>
              <a:rPr lang="it-IT" sz="2400" dirty="0" smtClean="0">
                <a:solidFill>
                  <a:srgbClr val="000000"/>
                </a:solidFill>
                <a:latin typeface="Comic Sans MS" pitchFamily="66" charset="0"/>
                <a:ea typeface="Times New Roman" pitchFamily="18" charset="0"/>
                <a:cs typeface="Arial" pitchFamily="34" charset="0"/>
              </a:rPr>
              <a:t>da barbabietola</a:t>
            </a:r>
            <a:r>
              <a:rPr kumimoji="0" lang="it-IT" sz="2400" b="0" i="0" u="none" strike="noStrike" cap="none" normalizeH="0" dirty="0" smtClean="0">
                <a:ln>
                  <a:noFill/>
                </a:ln>
                <a:solidFill>
                  <a:srgbClr val="000000"/>
                </a:solidFill>
                <a:effectLst/>
                <a:latin typeface="Comic Sans MS" pitchFamily="66" charset="0"/>
                <a:ea typeface="Times New Roman" pitchFamily="18" charset="0"/>
                <a:cs typeface="Arial" pitchFamily="34" charset="0"/>
              </a:rPr>
              <a:t>    </a:t>
            </a:r>
            <a:r>
              <a:rPr lang="it-IT" sz="2400" dirty="0">
                <a:solidFill>
                  <a:srgbClr val="000000"/>
                </a:solidFill>
                <a:latin typeface="Comic Sans MS" pitchFamily="66" charset="0"/>
                <a:ea typeface="Times New Roman" pitchFamily="18" charset="0"/>
                <a:cs typeface="Arial" pitchFamily="34" charset="0"/>
              </a:rPr>
              <a:t> </a:t>
            </a:r>
            <a:r>
              <a:rPr lang="it-IT" sz="2400" dirty="0" smtClean="0">
                <a:solidFill>
                  <a:srgbClr val="000000"/>
                </a:solidFill>
                <a:latin typeface="Comic Sans MS" pitchFamily="66" charset="0"/>
                <a:ea typeface="Times New Roman" pitchFamily="18" charset="0"/>
                <a:cs typeface="Arial" pitchFamily="34" charset="0"/>
              </a:rPr>
              <a:t>    	</a:t>
            </a:r>
            <a:r>
              <a:rPr kumimoji="0" lang="it-IT" sz="2400" b="0" i="0" u="none" strike="noStrike" cap="none" normalizeH="0" dirty="0" smtClean="0">
                <a:ln>
                  <a:noFill/>
                </a:ln>
                <a:solidFill>
                  <a:srgbClr val="000000"/>
                </a:solidFill>
                <a:effectLst/>
                <a:latin typeface="Comic Sans MS" pitchFamily="66" charset="0"/>
                <a:ea typeface="Times New Roman" pitchFamily="18" charset="0"/>
                <a:cs typeface="Arial" pitchFamily="34" charset="0"/>
              </a:rPr>
              <a:t>	     </a:t>
            </a:r>
            <a:r>
              <a:rPr kumimoji="0" lang="it-IT" sz="2800" b="0" i="0" u="none" strike="noStrike" cap="none" normalizeH="0" dirty="0" smtClean="0">
                <a:ln>
                  <a:noFill/>
                </a:ln>
                <a:solidFill>
                  <a:srgbClr val="FF0000"/>
                </a:solidFill>
                <a:effectLst/>
                <a:latin typeface="Comic Sans MS" pitchFamily="66" charset="0"/>
                <a:ea typeface="Times New Roman" pitchFamily="18" charset="0"/>
                <a:cs typeface="Arial" pitchFamily="34" charset="0"/>
              </a:rPr>
              <a:t> 1</a:t>
            </a:r>
          </a:p>
          <a:p>
            <a:pPr marL="0" marR="0" lvl="0" indent="0" algn="l" defTabSz="914400" rtl="0" eaLnBrk="0" fontAlgn="base" latinLnBrk="0" hangingPunct="0">
              <a:lnSpc>
                <a:spcPct val="100000"/>
              </a:lnSpc>
              <a:spcBef>
                <a:spcPct val="0"/>
              </a:spcBef>
              <a:spcAft>
                <a:spcPct val="0"/>
              </a:spcAft>
              <a:buClrTx/>
              <a:buSzTx/>
              <a:buFontTx/>
              <a:buNone/>
              <a:tabLst/>
            </a:pPr>
            <a:r>
              <a:rPr lang="it-IT" sz="2400" dirty="0">
                <a:solidFill>
                  <a:srgbClr val="000000"/>
                </a:solidFill>
                <a:latin typeface="Comic Sans MS" pitchFamily="66" charset="0"/>
                <a:ea typeface="Times New Roman" pitchFamily="18" charset="0"/>
                <a:cs typeface="Arial" pitchFamily="34" charset="0"/>
              </a:rPr>
              <a:t>d</a:t>
            </a:r>
            <a:r>
              <a:rPr lang="it-IT" sz="2400" dirty="0" smtClean="0">
                <a:solidFill>
                  <a:srgbClr val="000000"/>
                </a:solidFill>
                <a:latin typeface="Comic Sans MS" pitchFamily="66" charset="0"/>
                <a:ea typeface="Times New Roman" pitchFamily="18" charset="0"/>
                <a:cs typeface="Arial" pitchFamily="34" charset="0"/>
              </a:rPr>
              <a:t>a zucchero </a:t>
            </a:r>
            <a:endParaRPr lang="it-IT" sz="2400" baseline="0" dirty="0" smtClean="0">
              <a:solidFill>
                <a:srgbClr val="000000"/>
              </a:solidFill>
              <a:latin typeface="Comic Sans MS" pitchFamily="66"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it-IT" sz="2400" b="0" i="0" u="none" strike="noStrike" cap="none" normalizeH="0" baseline="0" dirty="0" smtClean="0">
                <a:ln>
                  <a:noFill/>
                </a:ln>
                <a:solidFill>
                  <a:srgbClr val="000000"/>
                </a:solidFill>
                <a:effectLst/>
                <a:latin typeface="Comic Sans MS" pitchFamily="66" charset="0"/>
                <a:ea typeface="Times New Roman" pitchFamily="18" charset="0"/>
                <a:cs typeface="Arial" pitchFamily="34" charset="0"/>
              </a:rPr>
              <a:t> </a:t>
            </a:r>
            <a:endParaRPr kumimoji="0" lang="it-IT" sz="2400" b="0" i="0" u="none" strike="noStrike" cap="none" normalizeH="0" baseline="0" dirty="0" smtClean="0">
              <a:ln>
                <a:noFill/>
              </a:ln>
              <a:solidFill>
                <a:schemeClr val="tx1"/>
              </a:solidFill>
              <a:effectLst/>
              <a:latin typeface="Comic Sans MS" pitchFamily="66" charset="0"/>
            </a:endParaRPr>
          </a:p>
        </p:txBody>
      </p:sp>
      <p:sp>
        <p:nvSpPr>
          <p:cNvPr id="4" name="CasellaDiTesto 3"/>
          <p:cNvSpPr txBox="1"/>
          <p:nvPr/>
        </p:nvSpPr>
        <p:spPr>
          <a:xfrm>
            <a:off x="3652830" y="-27384"/>
            <a:ext cx="1696298" cy="707886"/>
          </a:xfrm>
          <a:prstGeom prst="rect">
            <a:avLst/>
          </a:prstGeom>
          <a:noFill/>
        </p:spPr>
        <p:txBody>
          <a:bodyPr wrap="square" rtlCol="0">
            <a:spAutoFit/>
          </a:bodyPr>
          <a:lstStyle/>
          <a:p>
            <a:r>
              <a:rPr lang="it-IT" sz="4000" b="1" dirty="0" err="1" smtClean="0">
                <a:solidFill>
                  <a:srgbClr val="00B050"/>
                </a:solidFill>
                <a:effectLst>
                  <a:outerShdw blurRad="38100" dist="38100" dir="2700000" algn="tl">
                    <a:srgbClr val="000000">
                      <a:alpha val="43137"/>
                    </a:srgbClr>
                  </a:outerShdw>
                </a:effectLst>
              </a:rPr>
              <a:t>Biofuel</a:t>
            </a:r>
            <a:endParaRPr lang="it-IT" sz="4000" b="1" dirty="0">
              <a:solidFill>
                <a:srgbClr val="00B050"/>
              </a:solidFill>
              <a:effectLst>
                <a:outerShdw blurRad="38100" dist="38100" dir="2700000" algn="tl">
                  <a:srgbClr val="000000">
                    <a:alpha val="43137"/>
                  </a:srgbClr>
                </a:outerShdw>
              </a:effectLst>
            </a:endParaRPr>
          </a:p>
        </p:txBody>
      </p:sp>
      <p:sp>
        <p:nvSpPr>
          <p:cNvPr id="5" name="Segnaposto numero diapositiva 4"/>
          <p:cNvSpPr>
            <a:spLocks noGrp="1"/>
          </p:cNvSpPr>
          <p:nvPr>
            <p:ph type="sldNum" sz="quarter" idx="12"/>
          </p:nvPr>
        </p:nvSpPr>
        <p:spPr/>
        <p:txBody>
          <a:bodyPr/>
          <a:lstStyle/>
          <a:p>
            <a:fld id="{B007B441-5312-499D-93C3-6E37886527FA}" type="slidenum">
              <a:rPr lang="it-IT" smtClean="0"/>
              <a:pPr/>
              <a:t>59</a:t>
            </a:fld>
            <a:endParaRPr lang="it-IT"/>
          </a:p>
        </p:txBody>
      </p:sp>
      <p:sp>
        <p:nvSpPr>
          <p:cNvPr id="6" name="Rettangolo 5"/>
          <p:cNvSpPr/>
          <p:nvPr/>
        </p:nvSpPr>
        <p:spPr>
          <a:xfrm>
            <a:off x="499239" y="5157192"/>
            <a:ext cx="8003479" cy="1077218"/>
          </a:xfrm>
          <a:prstGeom prst="rect">
            <a:avLst/>
          </a:prstGeom>
        </p:spPr>
        <p:txBody>
          <a:bodyPr wrap="square">
            <a:spAutoFit/>
          </a:bodyPr>
          <a:lstStyle/>
          <a:p>
            <a:pPr lvl="0" fontAlgn="base">
              <a:spcBef>
                <a:spcPct val="0"/>
              </a:spcBef>
              <a:spcAft>
                <a:spcPct val="0"/>
              </a:spcAft>
            </a:pPr>
            <a:r>
              <a:rPr lang="it-IT" sz="3200" b="1" dirty="0">
                <a:solidFill>
                  <a:srgbClr val="FF0000"/>
                </a:solidFill>
                <a:effectLst>
                  <a:outerShdw blurRad="38100" dist="38100" dir="2700000" algn="tl">
                    <a:srgbClr val="000000">
                      <a:alpha val="43137"/>
                    </a:srgbClr>
                  </a:outerShdw>
                </a:effectLst>
                <a:latin typeface="Comic Sans MS" pitchFamily="66" charset="0"/>
                <a:ea typeface="Times New Roman" pitchFamily="18" charset="0"/>
                <a:cs typeface="Arial" pitchFamily="34" charset="0"/>
              </a:rPr>
              <a:t>1 ettaro di Fotovoltaico </a:t>
            </a:r>
            <a:r>
              <a:rPr lang="it-IT" sz="3200" b="1" dirty="0" smtClean="0">
                <a:solidFill>
                  <a:srgbClr val="FF0000"/>
                </a:solidFill>
                <a:effectLst>
                  <a:outerShdw blurRad="38100" dist="38100" dir="2700000" algn="tl">
                    <a:srgbClr val="000000">
                      <a:alpha val="43137"/>
                    </a:srgbClr>
                  </a:outerShdw>
                </a:effectLst>
                <a:latin typeface="Comic Sans MS" pitchFamily="66" charset="0"/>
                <a:ea typeface="Times New Roman" pitchFamily="18" charset="0"/>
                <a:cs typeface="Arial" pitchFamily="34" charset="0"/>
              </a:rPr>
              <a:t>(EROEI=10)</a:t>
            </a:r>
          </a:p>
          <a:p>
            <a:pPr lvl="0" fontAlgn="base">
              <a:spcBef>
                <a:spcPct val="0"/>
              </a:spcBef>
              <a:spcAft>
                <a:spcPct val="0"/>
              </a:spcAft>
            </a:pPr>
            <a:r>
              <a:rPr lang="it-IT" sz="3200" b="1" dirty="0" smtClean="0">
                <a:solidFill>
                  <a:srgbClr val="FF0000"/>
                </a:solidFill>
                <a:effectLst>
                  <a:outerShdw blurRad="38100" dist="38100" dir="2700000" algn="tl">
                    <a:srgbClr val="000000">
                      <a:alpha val="43137"/>
                    </a:srgbClr>
                  </a:outerShdw>
                </a:effectLst>
                <a:latin typeface="Comic Sans MS" pitchFamily="66" charset="0"/>
                <a:ea typeface="Times New Roman" pitchFamily="18" charset="0"/>
                <a:cs typeface="Arial" pitchFamily="34" charset="0"/>
              </a:rPr>
              <a:t>produce </a:t>
            </a:r>
            <a:r>
              <a:rPr lang="it-IT" sz="3200" b="1" dirty="0">
                <a:solidFill>
                  <a:srgbClr val="FF0000"/>
                </a:solidFill>
                <a:effectLst>
                  <a:outerShdw blurRad="38100" dist="38100" dir="2700000" algn="tl">
                    <a:srgbClr val="000000">
                      <a:alpha val="43137"/>
                    </a:srgbClr>
                  </a:outerShdw>
                </a:effectLst>
                <a:latin typeface="Comic Sans MS" pitchFamily="66" charset="0"/>
                <a:ea typeface="Times New Roman" pitchFamily="18" charset="0"/>
                <a:cs typeface="Arial" pitchFamily="34" charset="0"/>
              </a:rPr>
              <a:t>150 </a:t>
            </a:r>
            <a:r>
              <a:rPr lang="it-IT" sz="3200" b="1" dirty="0" err="1">
                <a:solidFill>
                  <a:srgbClr val="FF0000"/>
                </a:solidFill>
                <a:effectLst>
                  <a:outerShdw blurRad="38100" dist="38100" dir="2700000" algn="tl">
                    <a:srgbClr val="000000">
                      <a:alpha val="43137"/>
                    </a:srgbClr>
                  </a:outerShdw>
                </a:effectLst>
                <a:latin typeface="Comic Sans MS" pitchFamily="66" charset="0"/>
                <a:ea typeface="Times New Roman" pitchFamily="18" charset="0"/>
                <a:cs typeface="Arial" pitchFamily="34" charset="0"/>
              </a:rPr>
              <a:t>kWe</a:t>
            </a:r>
            <a:r>
              <a:rPr lang="it-IT" sz="3200" b="1" dirty="0">
                <a:solidFill>
                  <a:srgbClr val="FF0000"/>
                </a:solidFill>
                <a:effectLst>
                  <a:outerShdw blurRad="38100" dist="38100" dir="2700000" algn="tl">
                    <a:srgbClr val="000000">
                      <a:alpha val="43137"/>
                    </a:srgbClr>
                  </a:outerShdw>
                </a:effectLst>
                <a:latin typeface="Comic Sans MS" pitchFamily="66" charset="0"/>
                <a:ea typeface="Times New Roman" pitchFamily="18" charset="0"/>
                <a:cs typeface="Arial" pitchFamily="34" charset="0"/>
              </a:rPr>
              <a:t>, 40  volte di più</a:t>
            </a:r>
          </a:p>
        </p:txBody>
      </p:sp>
    </p:spTree>
    <p:extLst>
      <p:ext uri="{BB962C8B-B14F-4D97-AF65-F5344CB8AC3E}">
        <p14:creationId xmlns:p14="http://schemas.microsoft.com/office/powerpoint/2010/main" val="78362352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Documents and Settings\Utente\Impostazioni locali\Temporary Internet Files\Content.IE5\0SRP5MTQ\MCj04326000000[1].png"/>
          <p:cNvPicPr>
            <a:picLocks noChangeAspect="1" noChangeArrowheads="1"/>
          </p:cNvPicPr>
          <p:nvPr/>
        </p:nvPicPr>
        <p:blipFill>
          <a:blip r:embed="rId2" cstate="print"/>
          <a:srcRect/>
          <a:stretch>
            <a:fillRect/>
          </a:stretch>
        </p:blipFill>
        <p:spPr bwMode="auto">
          <a:xfrm>
            <a:off x="539552" y="1844824"/>
            <a:ext cx="928694" cy="928694"/>
          </a:xfrm>
          <a:prstGeom prst="rect">
            <a:avLst/>
          </a:prstGeom>
          <a:noFill/>
        </p:spPr>
      </p:pic>
      <p:pic>
        <p:nvPicPr>
          <p:cNvPr id="1027" name="Picture 3" descr="C:\Documents and Settings\Utente\Impostazioni locali\Temporary Internet Files\Content.IE5\Q8EPHVY7\MCj04336880000[1].wmf"/>
          <p:cNvPicPr>
            <a:picLocks noChangeAspect="1" noChangeArrowheads="1"/>
          </p:cNvPicPr>
          <p:nvPr/>
        </p:nvPicPr>
        <p:blipFill>
          <a:blip r:embed="rId3" cstate="print"/>
          <a:srcRect/>
          <a:stretch>
            <a:fillRect/>
          </a:stretch>
        </p:blipFill>
        <p:spPr bwMode="auto">
          <a:xfrm>
            <a:off x="5058938" y="1500174"/>
            <a:ext cx="593182" cy="1143008"/>
          </a:xfrm>
          <a:prstGeom prst="rect">
            <a:avLst/>
          </a:prstGeom>
          <a:noFill/>
        </p:spPr>
      </p:pic>
      <p:pic>
        <p:nvPicPr>
          <p:cNvPr id="1028" name="Picture 4" descr="C:\Documents and Settings\Utente\Impostazioni locali\Temporary Internet Files\Content.IE5\H84H642Q\MCj04338950000[1].png"/>
          <p:cNvPicPr>
            <a:picLocks noChangeAspect="1" noChangeArrowheads="1"/>
          </p:cNvPicPr>
          <p:nvPr/>
        </p:nvPicPr>
        <p:blipFill>
          <a:blip r:embed="rId4" cstate="print"/>
          <a:srcRect/>
          <a:stretch>
            <a:fillRect/>
          </a:stretch>
        </p:blipFill>
        <p:spPr bwMode="auto">
          <a:xfrm>
            <a:off x="357158" y="3143248"/>
            <a:ext cx="1071570" cy="1071570"/>
          </a:xfrm>
          <a:prstGeom prst="rect">
            <a:avLst/>
          </a:prstGeom>
          <a:noFill/>
        </p:spPr>
      </p:pic>
      <p:pic>
        <p:nvPicPr>
          <p:cNvPr id="1029" name="Picture 5" descr="C:\Documents and Settings\Utente\Impostazioni locali\Temporary Internet Files\Content.IE5\B3PLJIVD\MCj04336560000[1].wmf"/>
          <p:cNvPicPr>
            <a:picLocks noChangeAspect="1" noChangeArrowheads="1"/>
          </p:cNvPicPr>
          <p:nvPr/>
        </p:nvPicPr>
        <p:blipFill>
          <a:blip r:embed="rId5" cstate="print"/>
          <a:srcRect/>
          <a:stretch>
            <a:fillRect/>
          </a:stretch>
        </p:blipFill>
        <p:spPr bwMode="auto">
          <a:xfrm>
            <a:off x="142844" y="5241360"/>
            <a:ext cx="1143008" cy="1330912"/>
          </a:xfrm>
          <a:prstGeom prst="rect">
            <a:avLst/>
          </a:prstGeom>
          <a:noFill/>
        </p:spPr>
      </p:pic>
      <p:pic>
        <p:nvPicPr>
          <p:cNvPr id="1030" name="Picture 6" descr="C:\Documents and Settings\Utente\Impostazioni locali\Temporary Internet Files\Content.IE5\P1VK1OPU\MCj04338770000[1].png"/>
          <p:cNvPicPr>
            <a:picLocks noChangeAspect="1" noChangeArrowheads="1"/>
          </p:cNvPicPr>
          <p:nvPr/>
        </p:nvPicPr>
        <p:blipFill>
          <a:blip r:embed="rId6" cstate="print"/>
          <a:srcRect/>
          <a:stretch>
            <a:fillRect/>
          </a:stretch>
        </p:blipFill>
        <p:spPr bwMode="auto">
          <a:xfrm>
            <a:off x="5657978" y="5086482"/>
            <a:ext cx="1271476" cy="1271476"/>
          </a:xfrm>
          <a:prstGeom prst="rect">
            <a:avLst/>
          </a:prstGeom>
          <a:noFill/>
        </p:spPr>
      </p:pic>
      <p:sp>
        <p:nvSpPr>
          <p:cNvPr id="9" name="CasellaDiTesto 8"/>
          <p:cNvSpPr txBox="1"/>
          <p:nvPr/>
        </p:nvSpPr>
        <p:spPr>
          <a:xfrm>
            <a:off x="1947994" y="2041684"/>
            <a:ext cx="1471878" cy="523220"/>
          </a:xfrm>
          <a:prstGeom prst="rect">
            <a:avLst/>
          </a:prstGeom>
          <a:noFill/>
        </p:spPr>
        <p:txBody>
          <a:bodyPr wrap="none" rtlCol="0">
            <a:spAutoFit/>
          </a:bodyPr>
          <a:lstStyle/>
          <a:p>
            <a:r>
              <a:rPr lang="it-IT" sz="2800" b="1" dirty="0" smtClean="0">
                <a:solidFill>
                  <a:srgbClr val="FF0000"/>
                </a:solidFill>
                <a:effectLst>
                  <a:outerShdw blurRad="38100" dist="38100" dir="2700000" algn="tl">
                    <a:srgbClr val="000000">
                      <a:alpha val="43137"/>
                    </a:srgbClr>
                  </a:outerShdw>
                </a:effectLst>
                <a:latin typeface="Comic Sans MS" pitchFamily="66" charset="0"/>
              </a:rPr>
              <a:t>1 Watt</a:t>
            </a:r>
            <a:endParaRPr lang="it-IT" sz="2800" b="1" dirty="0">
              <a:solidFill>
                <a:srgbClr val="FF0000"/>
              </a:solidFill>
              <a:effectLst>
                <a:outerShdw blurRad="38100" dist="38100" dir="2700000" algn="tl">
                  <a:srgbClr val="000000">
                    <a:alpha val="43137"/>
                  </a:srgbClr>
                </a:outerShdw>
              </a:effectLst>
              <a:latin typeface="Comic Sans MS" pitchFamily="66" charset="0"/>
            </a:endParaRPr>
          </a:p>
        </p:txBody>
      </p:sp>
      <p:sp>
        <p:nvSpPr>
          <p:cNvPr id="10" name="CasellaDiTesto 9"/>
          <p:cNvSpPr txBox="1"/>
          <p:nvPr/>
        </p:nvSpPr>
        <p:spPr>
          <a:xfrm>
            <a:off x="1330208" y="5159170"/>
            <a:ext cx="3466013" cy="1384995"/>
          </a:xfrm>
          <a:prstGeom prst="rect">
            <a:avLst/>
          </a:prstGeom>
          <a:noFill/>
        </p:spPr>
        <p:txBody>
          <a:bodyPr wrap="none" rtlCol="0">
            <a:spAutoFit/>
          </a:bodyPr>
          <a:lstStyle/>
          <a:p>
            <a:r>
              <a:rPr lang="it-IT" sz="2800" b="1" dirty="0" smtClean="0">
                <a:solidFill>
                  <a:srgbClr val="FF0000"/>
                </a:solidFill>
                <a:effectLst>
                  <a:outerShdw blurRad="38100" dist="38100" dir="2700000" algn="tl">
                    <a:srgbClr val="000000">
                      <a:alpha val="43137"/>
                    </a:srgbClr>
                  </a:outerShdw>
                </a:effectLst>
                <a:latin typeface="Comic Sans MS" pitchFamily="66" charset="0"/>
              </a:rPr>
              <a:t>55 milioni di </a:t>
            </a:r>
            <a:r>
              <a:rPr lang="it-IT" sz="2800" b="1" dirty="0" err="1" smtClean="0">
                <a:solidFill>
                  <a:srgbClr val="FF0000"/>
                </a:solidFill>
                <a:effectLst>
                  <a:outerShdw blurRad="38100" dist="38100" dir="2700000" algn="tl">
                    <a:srgbClr val="000000">
                      <a:alpha val="43137"/>
                    </a:srgbClr>
                  </a:outerShdw>
                </a:effectLst>
                <a:latin typeface="Comic Sans MS" pitchFamily="66" charset="0"/>
              </a:rPr>
              <a:t>kWe</a:t>
            </a:r>
            <a:endParaRPr lang="it-IT" sz="2800" b="1" dirty="0" smtClean="0">
              <a:solidFill>
                <a:srgbClr val="FF0000"/>
              </a:solidFill>
              <a:effectLst>
                <a:outerShdw blurRad="38100" dist="38100" dir="2700000" algn="tl">
                  <a:srgbClr val="000000">
                    <a:alpha val="43137"/>
                  </a:srgbClr>
                </a:outerShdw>
              </a:effectLst>
              <a:latin typeface="Comic Sans MS" pitchFamily="66" charset="0"/>
            </a:endParaRPr>
          </a:p>
          <a:p>
            <a:r>
              <a:rPr lang="it-IT" sz="2800" b="1" dirty="0" smtClean="0">
                <a:solidFill>
                  <a:srgbClr val="FF0000"/>
                </a:solidFill>
                <a:effectLst>
                  <a:outerShdw blurRad="38100" dist="38100" dir="2700000" algn="tl">
                    <a:srgbClr val="000000">
                      <a:alpha val="43137"/>
                    </a:srgbClr>
                  </a:outerShdw>
                </a:effectLst>
                <a:latin typeface="Comic Sans MS" pitchFamily="66" charset="0"/>
              </a:rPr>
              <a:t>55 GW (2%)</a:t>
            </a:r>
          </a:p>
          <a:p>
            <a:r>
              <a:rPr lang="it-IT" sz="2800" b="1" dirty="0" smtClean="0">
                <a:solidFill>
                  <a:srgbClr val="6600FF"/>
                </a:solidFill>
                <a:effectLst>
                  <a:outerShdw blurRad="38100" dist="38100" dir="2700000" algn="tl">
                    <a:srgbClr val="000000">
                      <a:alpha val="43137"/>
                    </a:srgbClr>
                  </a:outerShdw>
                </a:effectLst>
                <a:latin typeface="Comic Sans MS" pitchFamily="66" charset="0"/>
              </a:rPr>
              <a:t>300 </a:t>
            </a:r>
            <a:r>
              <a:rPr lang="it-IT" sz="2800" b="1" dirty="0" err="1" smtClean="0">
                <a:solidFill>
                  <a:srgbClr val="6600FF"/>
                </a:solidFill>
                <a:effectLst>
                  <a:outerShdw blurRad="38100" dist="38100" dir="2700000" algn="tl">
                    <a:srgbClr val="000000">
                      <a:alpha val="43137"/>
                    </a:srgbClr>
                  </a:outerShdw>
                </a:effectLst>
                <a:latin typeface="Comic Sans MS" pitchFamily="66" charset="0"/>
              </a:rPr>
              <a:t>TWhe</a:t>
            </a:r>
            <a:r>
              <a:rPr lang="it-IT" sz="2800" b="1" dirty="0" smtClean="0">
                <a:solidFill>
                  <a:srgbClr val="6600FF"/>
                </a:solidFill>
                <a:effectLst>
                  <a:outerShdw blurRad="38100" dist="38100" dir="2700000" algn="tl">
                    <a:srgbClr val="000000">
                      <a:alpha val="43137"/>
                    </a:srgbClr>
                  </a:outerShdw>
                </a:effectLst>
                <a:latin typeface="Comic Sans MS" pitchFamily="66" charset="0"/>
              </a:rPr>
              <a:t> all’anno</a:t>
            </a:r>
            <a:endParaRPr lang="it-IT" sz="2800" b="1" dirty="0">
              <a:solidFill>
                <a:srgbClr val="6600FF"/>
              </a:solidFill>
              <a:effectLst>
                <a:outerShdw blurRad="38100" dist="38100" dir="2700000" algn="tl">
                  <a:srgbClr val="000000">
                    <a:alpha val="43137"/>
                  </a:srgbClr>
                </a:outerShdw>
              </a:effectLst>
              <a:latin typeface="Comic Sans MS" pitchFamily="66" charset="0"/>
            </a:endParaRPr>
          </a:p>
        </p:txBody>
      </p:sp>
      <p:sp>
        <p:nvSpPr>
          <p:cNvPr id="11" name="CasellaDiTesto 10"/>
          <p:cNvSpPr txBox="1"/>
          <p:nvPr/>
        </p:nvSpPr>
        <p:spPr>
          <a:xfrm>
            <a:off x="1643042" y="3286124"/>
            <a:ext cx="3199915" cy="954107"/>
          </a:xfrm>
          <a:prstGeom prst="rect">
            <a:avLst/>
          </a:prstGeom>
          <a:noFill/>
        </p:spPr>
        <p:txBody>
          <a:bodyPr wrap="none" rtlCol="0">
            <a:spAutoFit/>
          </a:bodyPr>
          <a:lstStyle/>
          <a:p>
            <a:r>
              <a:rPr lang="it-IT" sz="2800" b="1" dirty="0" smtClean="0">
                <a:solidFill>
                  <a:srgbClr val="FF0000"/>
                </a:solidFill>
                <a:effectLst>
                  <a:outerShdw blurRad="38100" dist="38100" dir="2700000" algn="tl">
                    <a:srgbClr val="000000">
                      <a:alpha val="43137"/>
                    </a:srgbClr>
                  </a:outerShdw>
                </a:effectLst>
                <a:latin typeface="Comic Sans MS" pitchFamily="66" charset="0"/>
              </a:rPr>
              <a:t>70.000 Watt</a:t>
            </a:r>
          </a:p>
          <a:p>
            <a:r>
              <a:rPr lang="it-IT" sz="2800" b="1" dirty="0" smtClean="0">
                <a:solidFill>
                  <a:srgbClr val="FF0000"/>
                </a:solidFill>
                <a:effectLst>
                  <a:outerShdw blurRad="38100" dist="38100" dir="2700000" algn="tl">
                    <a:srgbClr val="000000">
                      <a:alpha val="43137"/>
                    </a:srgbClr>
                  </a:outerShdw>
                </a:effectLst>
                <a:latin typeface="Comic Sans MS" pitchFamily="66" charset="0"/>
              </a:rPr>
              <a:t>70 kW  </a:t>
            </a:r>
            <a:r>
              <a:rPr lang="it-IT" sz="2800" b="1" dirty="0" smtClean="0">
                <a:effectLst>
                  <a:outerShdw blurRad="38100" dist="38100" dir="2700000" algn="tl">
                    <a:srgbClr val="000000">
                      <a:alpha val="43137"/>
                    </a:srgbClr>
                  </a:outerShdw>
                </a:effectLst>
                <a:latin typeface="Comic Sans MS" pitchFamily="66" charset="0"/>
              </a:rPr>
              <a:t>(100 CV)</a:t>
            </a:r>
            <a:endParaRPr lang="it-IT" sz="2800" b="1" dirty="0">
              <a:effectLst>
                <a:outerShdw blurRad="38100" dist="38100" dir="2700000" algn="tl">
                  <a:srgbClr val="000000">
                    <a:alpha val="43137"/>
                  </a:srgbClr>
                </a:outerShdw>
              </a:effectLst>
              <a:latin typeface="Comic Sans MS" pitchFamily="66" charset="0"/>
            </a:endParaRPr>
          </a:p>
        </p:txBody>
      </p:sp>
      <p:sp>
        <p:nvSpPr>
          <p:cNvPr id="12" name="CasellaDiTesto 11"/>
          <p:cNvSpPr txBox="1"/>
          <p:nvPr/>
        </p:nvSpPr>
        <p:spPr>
          <a:xfrm>
            <a:off x="5637336" y="908720"/>
            <a:ext cx="3347391" cy="1815882"/>
          </a:xfrm>
          <a:prstGeom prst="rect">
            <a:avLst/>
          </a:prstGeom>
          <a:noFill/>
        </p:spPr>
        <p:txBody>
          <a:bodyPr wrap="none" rtlCol="0">
            <a:spAutoFit/>
          </a:bodyPr>
          <a:lstStyle/>
          <a:p>
            <a:r>
              <a:rPr lang="it-IT" sz="2800" b="1" dirty="0" smtClean="0">
                <a:solidFill>
                  <a:srgbClr val="FF0000"/>
                </a:solidFill>
                <a:effectLst>
                  <a:outerShdw blurRad="38100" dist="38100" dir="2700000" algn="tl">
                    <a:srgbClr val="000000">
                      <a:alpha val="43137"/>
                    </a:srgbClr>
                  </a:outerShdw>
                </a:effectLst>
                <a:latin typeface="Comic Sans MS" pitchFamily="66" charset="0"/>
              </a:rPr>
              <a:t>100 Watt</a:t>
            </a:r>
          </a:p>
          <a:p>
            <a:r>
              <a:rPr lang="it-IT" sz="2800" b="1" dirty="0" smtClean="0">
                <a:solidFill>
                  <a:srgbClr val="6600FF"/>
                </a:solidFill>
                <a:effectLst>
                  <a:outerShdw blurRad="38100" dist="38100" dir="2700000" algn="tl">
                    <a:srgbClr val="000000">
                      <a:alpha val="43137"/>
                    </a:srgbClr>
                  </a:outerShdw>
                </a:effectLst>
                <a:latin typeface="Comic Sans MS" pitchFamily="66" charset="0"/>
              </a:rPr>
              <a:t>2.4 kWh al giorno</a:t>
            </a:r>
          </a:p>
          <a:p>
            <a:r>
              <a:rPr lang="it-IT" sz="2800" b="1" dirty="0" smtClean="0">
                <a:solidFill>
                  <a:srgbClr val="6600FF"/>
                </a:solidFill>
                <a:effectLst>
                  <a:outerShdw blurRad="38100" dist="38100" dir="2700000" algn="tl">
                    <a:srgbClr val="000000">
                      <a:alpha val="43137"/>
                    </a:srgbClr>
                  </a:outerShdw>
                </a:effectLst>
                <a:latin typeface="Comic Sans MS" pitchFamily="66" charset="0"/>
              </a:rPr>
              <a:t>0.55 Euro</a:t>
            </a:r>
          </a:p>
          <a:p>
            <a:r>
              <a:rPr lang="it-IT" sz="2800" b="1" dirty="0" smtClean="0">
                <a:solidFill>
                  <a:srgbClr val="6600FF"/>
                </a:solidFill>
                <a:effectLst>
                  <a:outerShdw blurRad="38100" dist="38100" dir="2700000" algn="tl">
                    <a:srgbClr val="000000">
                      <a:alpha val="43137"/>
                    </a:srgbClr>
                  </a:outerShdw>
                </a:effectLst>
                <a:latin typeface="Comic Sans MS" pitchFamily="66" charset="0"/>
              </a:rPr>
              <a:t>0.7 kg di pane</a:t>
            </a:r>
            <a:endParaRPr lang="it-IT" sz="2800" b="1" dirty="0">
              <a:solidFill>
                <a:srgbClr val="6600FF"/>
              </a:solidFill>
              <a:effectLst>
                <a:outerShdw blurRad="38100" dist="38100" dir="2700000" algn="tl">
                  <a:srgbClr val="000000">
                    <a:alpha val="43137"/>
                  </a:srgbClr>
                </a:outerShdw>
              </a:effectLst>
              <a:latin typeface="Comic Sans MS" pitchFamily="66" charset="0"/>
            </a:endParaRPr>
          </a:p>
        </p:txBody>
      </p:sp>
      <p:sp>
        <p:nvSpPr>
          <p:cNvPr id="13" name="CasellaDiTesto 12"/>
          <p:cNvSpPr txBox="1"/>
          <p:nvPr/>
        </p:nvSpPr>
        <p:spPr>
          <a:xfrm>
            <a:off x="6855320" y="5620424"/>
            <a:ext cx="2036135" cy="523220"/>
          </a:xfrm>
          <a:prstGeom prst="rect">
            <a:avLst/>
          </a:prstGeom>
          <a:noFill/>
        </p:spPr>
        <p:txBody>
          <a:bodyPr wrap="none" rtlCol="0">
            <a:spAutoFit/>
          </a:bodyPr>
          <a:lstStyle/>
          <a:p>
            <a:r>
              <a:rPr lang="it-IT" sz="2800" b="1" dirty="0" smtClean="0">
                <a:solidFill>
                  <a:srgbClr val="FF0000"/>
                </a:solidFill>
                <a:effectLst>
                  <a:outerShdw blurRad="38100" dist="38100" dir="2700000" algn="tl">
                    <a:srgbClr val="000000">
                      <a:alpha val="43137"/>
                    </a:srgbClr>
                  </a:outerShdw>
                </a:effectLst>
                <a:latin typeface="Comic Sans MS" pitchFamily="66" charset="0"/>
              </a:rPr>
              <a:t>2500 </a:t>
            </a:r>
            <a:r>
              <a:rPr lang="it-IT" sz="2800" b="1" dirty="0" err="1" smtClean="0">
                <a:solidFill>
                  <a:srgbClr val="FF0000"/>
                </a:solidFill>
                <a:effectLst>
                  <a:outerShdw blurRad="38100" dist="38100" dir="2700000" algn="tl">
                    <a:srgbClr val="000000">
                      <a:alpha val="43137"/>
                    </a:srgbClr>
                  </a:outerShdw>
                </a:effectLst>
                <a:latin typeface="Comic Sans MS" pitchFamily="66" charset="0"/>
              </a:rPr>
              <a:t>GWe</a:t>
            </a:r>
            <a:endParaRPr lang="it-IT" sz="2800" b="1" dirty="0">
              <a:solidFill>
                <a:srgbClr val="FF0000"/>
              </a:solidFill>
              <a:effectLst>
                <a:outerShdw blurRad="38100" dist="38100" dir="2700000" algn="tl">
                  <a:srgbClr val="000000">
                    <a:alpha val="43137"/>
                  </a:srgbClr>
                </a:outerShdw>
              </a:effectLst>
              <a:latin typeface="Comic Sans MS" pitchFamily="66" charset="0"/>
            </a:endParaRPr>
          </a:p>
        </p:txBody>
      </p:sp>
      <p:sp>
        <p:nvSpPr>
          <p:cNvPr id="14" name="CasellaDiTesto 13"/>
          <p:cNvSpPr txBox="1"/>
          <p:nvPr/>
        </p:nvSpPr>
        <p:spPr>
          <a:xfrm>
            <a:off x="1285852" y="188640"/>
            <a:ext cx="6803466" cy="584775"/>
          </a:xfrm>
          <a:prstGeom prst="rect">
            <a:avLst/>
          </a:prstGeom>
          <a:solidFill>
            <a:srgbClr val="FFC000"/>
          </a:solidFill>
        </p:spPr>
        <p:txBody>
          <a:bodyPr wrap="none" rtlCol="0">
            <a:spAutoFit/>
          </a:bodyPr>
          <a:lstStyle/>
          <a:p>
            <a:r>
              <a:rPr lang="it-IT" sz="3200" b="1" dirty="0" smtClean="0">
                <a:effectLst>
                  <a:outerShdw blurRad="38100" dist="38100" dir="2700000" algn="tl">
                    <a:srgbClr val="000000">
                      <a:alpha val="43137"/>
                    </a:srgbClr>
                  </a:outerShdw>
                </a:effectLst>
                <a:latin typeface="Comic Sans MS" pitchFamily="66" charset="0"/>
              </a:rPr>
              <a:t>      </a:t>
            </a:r>
            <a:r>
              <a:rPr lang="it-IT" sz="3200" b="1" dirty="0" smtClean="0">
                <a:solidFill>
                  <a:srgbClr val="FF0000"/>
                </a:solidFill>
                <a:effectLst>
                  <a:outerShdw blurRad="38100" dist="38100" dir="2700000" algn="tl">
                    <a:srgbClr val="000000">
                      <a:alpha val="43137"/>
                    </a:srgbClr>
                  </a:outerShdw>
                </a:effectLst>
                <a:latin typeface="Comic Sans MS" pitchFamily="66" charset="0"/>
              </a:rPr>
              <a:t> POTENZA</a:t>
            </a:r>
            <a:r>
              <a:rPr lang="it-IT" sz="3200" b="1" dirty="0" smtClean="0">
                <a:effectLst>
                  <a:outerShdw blurRad="38100" dist="38100" dir="2700000" algn="tl">
                    <a:srgbClr val="000000">
                      <a:alpha val="43137"/>
                    </a:srgbClr>
                  </a:outerShdw>
                </a:effectLst>
                <a:latin typeface="Comic Sans MS" pitchFamily="66" charset="0"/>
              </a:rPr>
              <a:t>/</a:t>
            </a:r>
            <a:r>
              <a:rPr lang="it-IT" sz="3200" b="1" dirty="0" smtClean="0">
                <a:solidFill>
                  <a:srgbClr val="6600FF"/>
                </a:solidFill>
                <a:effectLst>
                  <a:outerShdw blurRad="38100" dist="38100" dir="2700000" algn="tl">
                    <a:srgbClr val="000000">
                      <a:alpha val="43137"/>
                    </a:srgbClr>
                  </a:outerShdw>
                </a:effectLst>
                <a:latin typeface="Comic Sans MS" pitchFamily="66" charset="0"/>
              </a:rPr>
              <a:t>ENERGIA </a:t>
            </a:r>
            <a:r>
              <a:rPr lang="it-IT" sz="3200" b="1" dirty="0" smtClean="0">
                <a:solidFill>
                  <a:srgbClr val="FF0000"/>
                </a:solidFill>
                <a:effectLst>
                  <a:outerShdw blurRad="38100" dist="38100" dir="2700000" algn="tl">
                    <a:srgbClr val="000000">
                      <a:alpha val="43137"/>
                    </a:srgbClr>
                  </a:outerShdw>
                </a:effectLst>
                <a:latin typeface="Comic Sans MS" pitchFamily="66" charset="0"/>
              </a:rPr>
              <a:t>      </a:t>
            </a:r>
          </a:p>
        </p:txBody>
      </p:sp>
      <p:pic>
        <p:nvPicPr>
          <p:cNvPr id="3" name="Picture 3" descr="C:\Documents and Settings\Utente\Impostazioni locali\Temporary Internet Files\Content.IE5\4FSAXDMB\MCj04338390000[1].png"/>
          <p:cNvPicPr>
            <a:picLocks noChangeAspect="1" noChangeArrowheads="1"/>
          </p:cNvPicPr>
          <p:nvPr/>
        </p:nvPicPr>
        <p:blipFill>
          <a:blip r:embed="rId7" cstate="print"/>
          <a:srcRect/>
          <a:stretch>
            <a:fillRect/>
          </a:stretch>
        </p:blipFill>
        <p:spPr bwMode="auto">
          <a:xfrm>
            <a:off x="4886568" y="3172064"/>
            <a:ext cx="1399944" cy="1399944"/>
          </a:xfrm>
          <a:prstGeom prst="rect">
            <a:avLst/>
          </a:prstGeom>
          <a:noFill/>
        </p:spPr>
      </p:pic>
      <p:sp>
        <p:nvSpPr>
          <p:cNvPr id="15" name="CasellaDiTesto 14"/>
          <p:cNvSpPr txBox="1"/>
          <p:nvPr/>
        </p:nvSpPr>
        <p:spPr>
          <a:xfrm>
            <a:off x="6209590" y="3212976"/>
            <a:ext cx="2286203" cy="1384995"/>
          </a:xfrm>
          <a:prstGeom prst="rect">
            <a:avLst/>
          </a:prstGeom>
          <a:noFill/>
        </p:spPr>
        <p:txBody>
          <a:bodyPr wrap="none" rtlCol="0">
            <a:spAutoFit/>
          </a:bodyPr>
          <a:lstStyle/>
          <a:p>
            <a:r>
              <a:rPr lang="it-IT" sz="2800" b="1" dirty="0" smtClean="0">
                <a:solidFill>
                  <a:srgbClr val="FF0000"/>
                </a:solidFill>
                <a:effectLst>
                  <a:outerShdw blurRad="38100" dist="38100" dir="2700000" algn="tl">
                    <a:srgbClr val="000000">
                      <a:alpha val="43137"/>
                    </a:srgbClr>
                  </a:outerShdw>
                </a:effectLst>
                <a:latin typeface="Comic Sans MS" pitchFamily="66" charset="0"/>
              </a:rPr>
              <a:t>3.000 Watt</a:t>
            </a:r>
          </a:p>
          <a:p>
            <a:r>
              <a:rPr lang="it-IT" sz="2800" b="1" dirty="0" smtClean="0">
                <a:solidFill>
                  <a:srgbClr val="FF0000"/>
                </a:solidFill>
                <a:effectLst>
                  <a:outerShdw blurRad="38100" dist="38100" dir="2700000" algn="tl">
                    <a:srgbClr val="000000">
                      <a:alpha val="43137"/>
                    </a:srgbClr>
                  </a:outerShdw>
                </a:effectLst>
                <a:latin typeface="Comic Sans MS" pitchFamily="66" charset="0"/>
              </a:rPr>
              <a:t>3 </a:t>
            </a:r>
            <a:r>
              <a:rPr lang="it-IT" sz="2800" b="1" dirty="0" err="1" smtClean="0">
                <a:solidFill>
                  <a:srgbClr val="FF0000"/>
                </a:solidFill>
                <a:effectLst>
                  <a:outerShdw blurRad="38100" dist="38100" dir="2700000" algn="tl">
                    <a:srgbClr val="000000">
                      <a:alpha val="43137"/>
                    </a:srgbClr>
                  </a:outerShdw>
                </a:effectLst>
                <a:latin typeface="Comic Sans MS" pitchFamily="66" charset="0"/>
              </a:rPr>
              <a:t>kWe</a:t>
            </a:r>
            <a:endParaRPr lang="it-IT" sz="2800" b="1" dirty="0" smtClean="0">
              <a:solidFill>
                <a:srgbClr val="FF0000"/>
              </a:solidFill>
              <a:effectLst>
                <a:outerShdw blurRad="38100" dist="38100" dir="2700000" algn="tl">
                  <a:srgbClr val="000000">
                    <a:alpha val="43137"/>
                  </a:srgbClr>
                </a:outerShdw>
              </a:effectLst>
              <a:latin typeface="Comic Sans MS" pitchFamily="66" charset="0"/>
            </a:endParaRPr>
          </a:p>
          <a:p>
            <a:r>
              <a:rPr lang="it-IT" sz="2800" b="1" dirty="0" smtClean="0">
                <a:solidFill>
                  <a:srgbClr val="FF0000"/>
                </a:solidFill>
                <a:effectLst>
                  <a:outerShdw blurRad="38100" dist="38100" dir="2700000" algn="tl">
                    <a:srgbClr val="000000">
                      <a:alpha val="43137"/>
                    </a:srgbClr>
                  </a:outerShdw>
                </a:effectLst>
                <a:latin typeface="Comic Sans MS" pitchFamily="66" charset="0"/>
              </a:rPr>
              <a:t>30 </a:t>
            </a:r>
            <a:r>
              <a:rPr lang="it-IT" sz="2800" b="1" dirty="0" err="1" smtClean="0">
                <a:solidFill>
                  <a:srgbClr val="FF0000"/>
                </a:solidFill>
                <a:effectLst>
                  <a:outerShdw blurRad="38100" dist="38100" dir="2700000" algn="tl">
                    <a:srgbClr val="000000">
                      <a:alpha val="43137"/>
                    </a:srgbClr>
                  </a:outerShdw>
                </a:effectLst>
                <a:latin typeface="Comic Sans MS" pitchFamily="66" charset="0"/>
              </a:rPr>
              <a:t>kWt</a:t>
            </a:r>
            <a:endParaRPr lang="it-IT" sz="2800" b="1" dirty="0">
              <a:solidFill>
                <a:srgbClr val="FF0000"/>
              </a:solidFill>
              <a:effectLst>
                <a:outerShdw blurRad="38100" dist="38100" dir="2700000" algn="tl">
                  <a:srgbClr val="000000">
                    <a:alpha val="43137"/>
                  </a:srgbClr>
                </a:outerShdw>
              </a:effectLst>
              <a:latin typeface="Comic Sans MS" pitchFamily="66" charset="0"/>
            </a:endParaRPr>
          </a:p>
        </p:txBody>
      </p:sp>
      <p:sp>
        <p:nvSpPr>
          <p:cNvPr id="16" name="Segnaposto numero diapositiva 15"/>
          <p:cNvSpPr>
            <a:spLocks noGrp="1"/>
          </p:cNvSpPr>
          <p:nvPr>
            <p:ph type="sldNum" sz="quarter" idx="12"/>
          </p:nvPr>
        </p:nvSpPr>
        <p:spPr/>
        <p:txBody>
          <a:bodyPr/>
          <a:lstStyle/>
          <a:p>
            <a:fld id="{B007B441-5312-499D-93C3-6E37886527FA}" type="slidenum">
              <a:rPr lang="it-IT" smtClean="0"/>
              <a:pPr/>
              <a:t>6</a:t>
            </a:fld>
            <a:endParaRPr lang="it-IT"/>
          </a:p>
        </p:txBody>
      </p:sp>
    </p:spTree>
    <p:extLst>
      <p:ext uri="{BB962C8B-B14F-4D97-AF65-F5344CB8AC3E}">
        <p14:creationId xmlns:p14="http://schemas.microsoft.com/office/powerpoint/2010/main" val="645536278"/>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p:cNvSpPr>
            <a:spLocks noGrp="1"/>
          </p:cNvSpPr>
          <p:nvPr>
            <p:ph type="sldNum" sz="quarter" idx="12"/>
          </p:nvPr>
        </p:nvSpPr>
        <p:spPr/>
        <p:txBody>
          <a:bodyPr/>
          <a:lstStyle/>
          <a:p>
            <a:fld id="{B007B441-5312-499D-93C3-6E37886527FA}" type="slidenum">
              <a:rPr lang="it-IT" smtClean="0"/>
              <a:pPr/>
              <a:t>60</a:t>
            </a:fld>
            <a:endParaRPr lang="it-IT"/>
          </a:p>
        </p:txBody>
      </p:sp>
      <p:pic>
        <p:nvPicPr>
          <p:cNvPr id="3276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25811" y="1196752"/>
            <a:ext cx="7882693" cy="48965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2768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48064" y="1806020"/>
            <a:ext cx="2016224" cy="13080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ttangolo 2"/>
          <p:cNvSpPr/>
          <p:nvPr/>
        </p:nvSpPr>
        <p:spPr>
          <a:xfrm>
            <a:off x="127044" y="44624"/>
            <a:ext cx="4572000" cy="2800767"/>
          </a:xfrm>
          <a:prstGeom prst="rect">
            <a:avLst/>
          </a:prstGeom>
        </p:spPr>
        <p:txBody>
          <a:bodyPr>
            <a:spAutoFit/>
          </a:bodyPr>
          <a:lstStyle/>
          <a:p>
            <a:r>
              <a:rPr lang="it-IT" sz="3600" dirty="0"/>
              <a:t> </a:t>
            </a:r>
            <a:r>
              <a:rPr lang="it-IT" sz="4400" b="1" dirty="0" smtClean="0">
                <a:solidFill>
                  <a:schemeClr val="tx2">
                    <a:lumMod val="75000"/>
                  </a:schemeClr>
                </a:solidFill>
                <a:effectLst>
                  <a:outerShdw blurRad="38100" dist="38100" dir="2700000" algn="tl">
                    <a:srgbClr val="000000">
                      <a:alpha val="43137"/>
                    </a:srgbClr>
                  </a:outerShdw>
                </a:effectLst>
              </a:rPr>
              <a:t>Italia</a:t>
            </a:r>
          </a:p>
          <a:p>
            <a:endParaRPr lang="it-IT" sz="2000" b="1" dirty="0" smtClean="0">
              <a:solidFill>
                <a:schemeClr val="tx2">
                  <a:lumMod val="75000"/>
                </a:schemeClr>
              </a:solidFill>
              <a:effectLst>
                <a:outerShdw blurRad="38100" dist="38100" dir="2700000" algn="tl">
                  <a:srgbClr val="000000">
                    <a:alpha val="43137"/>
                  </a:srgbClr>
                </a:outerShdw>
              </a:effectLst>
            </a:endParaRPr>
          </a:p>
          <a:p>
            <a:r>
              <a:rPr lang="it-IT" sz="2800" b="1" dirty="0" err="1" smtClean="0">
                <a:solidFill>
                  <a:srgbClr val="FF0000"/>
                </a:solidFill>
                <a:effectLst>
                  <a:outerShdw blurRad="38100" dist="38100" dir="2700000" algn="tl">
                    <a:srgbClr val="000000">
                      <a:alpha val="43137"/>
                    </a:srgbClr>
                  </a:outerShdw>
                </a:effectLst>
                <a:latin typeface="Comic Sans MS" panose="030F0702030302020204" pitchFamily="66" charset="0"/>
              </a:rPr>
              <a:t>Biofuel</a:t>
            </a:r>
            <a:r>
              <a:rPr lang="it-IT" sz="2800" b="1" dirty="0" smtClean="0">
                <a:solidFill>
                  <a:srgbClr val="FF0000"/>
                </a:solidFill>
                <a:effectLst>
                  <a:outerShdw blurRad="38100" dist="38100" dir="2700000" algn="tl">
                    <a:srgbClr val="000000">
                      <a:alpha val="43137"/>
                    </a:srgbClr>
                  </a:outerShdw>
                </a:effectLst>
                <a:latin typeface="Comic Sans MS" panose="030F0702030302020204" pitchFamily="66" charset="0"/>
              </a:rPr>
              <a:t> per le auto:</a:t>
            </a:r>
          </a:p>
          <a:p>
            <a:r>
              <a:rPr lang="it-IT" sz="2800" b="1" dirty="0" smtClean="0">
                <a:solidFill>
                  <a:srgbClr val="FF0000"/>
                </a:solidFill>
                <a:effectLst>
                  <a:outerShdw blurRad="38100" dist="38100" dir="2700000" algn="tl">
                    <a:srgbClr val="000000">
                      <a:alpha val="43137"/>
                    </a:srgbClr>
                  </a:outerShdw>
                </a:effectLst>
                <a:latin typeface="Comic Sans MS" panose="030F0702030302020204" pitchFamily="66" charset="0"/>
              </a:rPr>
              <a:t>34 </a:t>
            </a:r>
            <a:r>
              <a:rPr lang="it-IT" sz="2800" b="1" dirty="0">
                <a:solidFill>
                  <a:srgbClr val="FF0000"/>
                </a:solidFill>
                <a:effectLst>
                  <a:outerShdw blurRad="38100" dist="38100" dir="2700000" algn="tl">
                    <a:srgbClr val="000000">
                      <a:alpha val="43137"/>
                    </a:srgbClr>
                  </a:outerShdw>
                </a:effectLst>
                <a:latin typeface="Comic Sans MS" panose="030F0702030302020204" pitchFamily="66" charset="0"/>
              </a:rPr>
              <a:t>milioni di </a:t>
            </a:r>
            <a:r>
              <a:rPr lang="it-IT" sz="2800" b="1" dirty="0" smtClean="0">
                <a:solidFill>
                  <a:srgbClr val="FF0000"/>
                </a:solidFill>
                <a:effectLst>
                  <a:outerShdw blurRad="38100" dist="38100" dir="2700000" algn="tl">
                    <a:srgbClr val="000000">
                      <a:alpha val="43137"/>
                    </a:srgbClr>
                  </a:outerShdw>
                </a:effectLst>
                <a:latin typeface="Comic Sans MS" panose="030F0702030302020204" pitchFamily="66" charset="0"/>
              </a:rPr>
              <a:t>ettari</a:t>
            </a:r>
            <a:endParaRPr lang="it-IT" sz="2800" b="1" dirty="0">
              <a:solidFill>
                <a:srgbClr val="FF0000"/>
              </a:solidFill>
              <a:effectLst>
                <a:outerShdw blurRad="38100" dist="38100" dir="2700000" algn="tl">
                  <a:srgbClr val="000000">
                    <a:alpha val="43137"/>
                  </a:srgbClr>
                </a:outerShdw>
              </a:effectLst>
              <a:latin typeface="Comic Sans MS" panose="030F0702030302020204" pitchFamily="66" charset="0"/>
            </a:endParaRPr>
          </a:p>
          <a:p>
            <a:r>
              <a:rPr lang="it-IT" sz="2800" b="1" dirty="0" smtClean="0">
                <a:solidFill>
                  <a:srgbClr val="FF0000"/>
                </a:solidFill>
                <a:effectLst>
                  <a:outerShdw blurRad="38100" dist="38100" dir="2700000" algn="tl">
                    <a:srgbClr val="000000">
                      <a:alpha val="43137"/>
                    </a:srgbClr>
                  </a:outerShdw>
                </a:effectLst>
                <a:latin typeface="Comic Sans MS" panose="030F0702030302020204" pitchFamily="66" charset="0"/>
              </a:rPr>
              <a:t>cioè </a:t>
            </a:r>
            <a:r>
              <a:rPr lang="it-IT" sz="2800" b="1" dirty="0">
                <a:solidFill>
                  <a:srgbClr val="FF0000"/>
                </a:solidFill>
                <a:effectLst>
                  <a:outerShdw blurRad="38100" dist="38100" dir="2700000" algn="tl">
                    <a:srgbClr val="000000">
                      <a:alpha val="43137"/>
                    </a:srgbClr>
                  </a:outerShdw>
                </a:effectLst>
                <a:latin typeface="Comic Sans MS" panose="030F0702030302020204" pitchFamily="66" charset="0"/>
              </a:rPr>
              <a:t>2.5 volte il suolo coltivabile</a:t>
            </a:r>
          </a:p>
        </p:txBody>
      </p:sp>
      <p:sp>
        <p:nvSpPr>
          <p:cNvPr id="4" name="CasellaDiTesto 3"/>
          <p:cNvSpPr txBox="1"/>
          <p:nvPr/>
        </p:nvSpPr>
        <p:spPr>
          <a:xfrm>
            <a:off x="179512" y="5013176"/>
            <a:ext cx="5073825" cy="1569660"/>
          </a:xfrm>
          <a:prstGeom prst="rect">
            <a:avLst/>
          </a:prstGeom>
          <a:noFill/>
        </p:spPr>
        <p:txBody>
          <a:bodyPr wrap="none" rtlCol="0">
            <a:spAutoFit/>
          </a:bodyPr>
          <a:lstStyle/>
          <a:p>
            <a:r>
              <a:rPr lang="it-IT" sz="3200" b="1" dirty="0" smtClean="0">
                <a:solidFill>
                  <a:srgbClr val="FF0000"/>
                </a:solidFill>
                <a:effectLst>
                  <a:outerShdw blurRad="38100" dist="38100" dir="2700000" algn="tl">
                    <a:srgbClr val="000000">
                      <a:alpha val="43137"/>
                    </a:srgbClr>
                  </a:outerShdw>
                </a:effectLst>
                <a:latin typeface="Comic Sans MS" panose="030F0702030302020204" pitchFamily="66" charset="0"/>
              </a:rPr>
              <a:t>Biogas dal mais: </a:t>
            </a:r>
          </a:p>
          <a:p>
            <a:r>
              <a:rPr lang="it-IT" sz="3200" b="1" dirty="0" smtClean="0">
                <a:solidFill>
                  <a:srgbClr val="FF0000"/>
                </a:solidFill>
                <a:effectLst>
                  <a:outerShdw blurRad="38100" dist="38100" dir="2700000" algn="tl">
                    <a:srgbClr val="000000">
                      <a:alpha val="43137"/>
                    </a:srgbClr>
                  </a:outerShdw>
                </a:effectLst>
                <a:latin typeface="Comic Sans MS" panose="030F0702030302020204" pitchFamily="66" charset="0"/>
              </a:rPr>
              <a:t>90% del suolo coltivabile</a:t>
            </a:r>
          </a:p>
          <a:p>
            <a:r>
              <a:rPr lang="it-IT" sz="3200" b="1" dirty="0" smtClean="0">
                <a:solidFill>
                  <a:srgbClr val="FF0000"/>
                </a:solidFill>
                <a:effectLst>
                  <a:outerShdw blurRad="38100" dist="38100" dir="2700000" algn="tl">
                    <a:srgbClr val="000000">
                      <a:alpha val="43137"/>
                    </a:srgbClr>
                  </a:outerShdw>
                </a:effectLst>
                <a:latin typeface="Comic Sans MS" panose="030F0702030302020204" pitchFamily="66" charset="0"/>
              </a:rPr>
              <a:t>Per 50 </a:t>
            </a:r>
            <a:r>
              <a:rPr lang="it-IT" sz="3200" b="1" dirty="0" err="1" smtClean="0">
                <a:solidFill>
                  <a:srgbClr val="FF0000"/>
                </a:solidFill>
                <a:effectLst>
                  <a:outerShdw blurRad="38100" dist="38100" dir="2700000" algn="tl">
                    <a:srgbClr val="000000">
                      <a:alpha val="43137"/>
                    </a:srgbClr>
                  </a:outerShdw>
                </a:effectLst>
                <a:latin typeface="Comic Sans MS" panose="030F0702030302020204" pitchFamily="66" charset="0"/>
              </a:rPr>
              <a:t>GWe</a:t>
            </a:r>
            <a:endParaRPr lang="it-IT" sz="3200" b="1" dirty="0">
              <a:solidFill>
                <a:srgbClr val="FF0000"/>
              </a:solidFill>
              <a:effectLst>
                <a:outerShdw blurRad="38100" dist="38100" dir="2700000" algn="tl">
                  <a:srgbClr val="000000">
                    <a:alpha val="43137"/>
                  </a:srgbClr>
                </a:outerShdw>
              </a:effectLst>
              <a:latin typeface="Comic Sans MS" panose="030F0702030302020204" pitchFamily="66" charset="0"/>
            </a:endParaRPr>
          </a:p>
        </p:txBody>
      </p:sp>
    </p:spTree>
    <p:extLst>
      <p:ext uri="{BB962C8B-B14F-4D97-AF65-F5344CB8AC3E}">
        <p14:creationId xmlns:p14="http://schemas.microsoft.com/office/powerpoint/2010/main" val="754878244"/>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1028" descr="foto_1"/>
          <p:cNvPicPr>
            <a:picLocks noChangeAspect="1" noChangeArrowheads="1"/>
          </p:cNvPicPr>
          <p:nvPr/>
        </p:nvPicPr>
        <p:blipFill>
          <a:blip r:embed="rId2" cstate="print"/>
          <a:srcRect/>
          <a:stretch>
            <a:fillRect/>
          </a:stretch>
        </p:blipFill>
        <p:spPr bwMode="auto">
          <a:xfrm>
            <a:off x="914400" y="682625"/>
            <a:ext cx="7315200" cy="5492750"/>
          </a:xfrm>
          <a:prstGeom prst="rect">
            <a:avLst/>
          </a:prstGeom>
          <a:noFill/>
          <a:ln w="9525">
            <a:noFill/>
            <a:miter lim="800000"/>
            <a:headEnd/>
            <a:tailEnd/>
          </a:ln>
        </p:spPr>
      </p:pic>
      <p:sp>
        <p:nvSpPr>
          <p:cNvPr id="3" name="Segnaposto numero diapositiva 2"/>
          <p:cNvSpPr>
            <a:spLocks noGrp="1"/>
          </p:cNvSpPr>
          <p:nvPr>
            <p:ph type="sldNum" sz="quarter" idx="12"/>
          </p:nvPr>
        </p:nvSpPr>
        <p:spPr/>
        <p:txBody>
          <a:bodyPr/>
          <a:lstStyle/>
          <a:p>
            <a:fld id="{B007B441-5312-499D-93C3-6E37886527FA}" type="slidenum">
              <a:rPr lang="it-IT" smtClean="0"/>
              <a:pPr/>
              <a:t>61</a:t>
            </a:fld>
            <a:endParaRPr lang="it-IT"/>
          </a:p>
        </p:txBody>
      </p:sp>
    </p:spTree>
    <p:extLst>
      <p:ext uri="{BB962C8B-B14F-4D97-AF65-F5344CB8AC3E}">
        <p14:creationId xmlns:p14="http://schemas.microsoft.com/office/powerpoint/2010/main" val="408776273"/>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79512" y="44624"/>
            <a:ext cx="8856984" cy="1143000"/>
          </a:xfrm>
        </p:spPr>
        <p:txBody>
          <a:bodyPr>
            <a:noAutofit/>
          </a:bodyPr>
          <a:lstStyle/>
          <a:p>
            <a:r>
              <a:rPr lang="it-IT" sz="3200" b="1" dirty="0" smtClean="0">
                <a:solidFill>
                  <a:srgbClr val="FF0000"/>
                </a:solidFill>
                <a:effectLst>
                  <a:outerShdw blurRad="38100" dist="38100" dir="2700000" algn="tl">
                    <a:srgbClr val="000000">
                      <a:alpha val="43137"/>
                    </a:srgbClr>
                  </a:outerShdw>
                </a:effectLst>
                <a:latin typeface="Comic Sans MS" pitchFamily="66" charset="0"/>
              </a:rPr>
              <a:t>La fonte energetica più importante: la </a:t>
            </a:r>
            <a:r>
              <a:rPr lang="it-IT" sz="3200" b="1" dirty="0" smtClean="0">
                <a:solidFill>
                  <a:srgbClr val="CC6600"/>
                </a:solidFill>
                <a:effectLst>
                  <a:outerShdw blurRad="38100" dist="38100" dir="2700000" algn="tl">
                    <a:srgbClr val="000000">
                      <a:alpha val="43137"/>
                    </a:srgbClr>
                  </a:outerShdw>
                </a:effectLst>
                <a:latin typeface="Comic Sans MS" pitchFamily="66" charset="0"/>
              </a:rPr>
              <a:t>efficienza energetica</a:t>
            </a:r>
            <a:endParaRPr lang="en-US" sz="3200" b="1" dirty="0">
              <a:solidFill>
                <a:srgbClr val="CC6600"/>
              </a:solidFill>
              <a:effectLst>
                <a:outerShdw blurRad="38100" dist="38100" dir="2700000" algn="tl">
                  <a:srgbClr val="000000">
                    <a:alpha val="43137"/>
                  </a:srgbClr>
                </a:outerShdw>
              </a:effectLst>
              <a:latin typeface="Comic Sans MS" pitchFamily="66" charset="0"/>
            </a:endParaRPr>
          </a:p>
        </p:txBody>
      </p:sp>
      <p:sp>
        <p:nvSpPr>
          <p:cNvPr id="3" name="Segnaposto contenuto 2"/>
          <p:cNvSpPr>
            <a:spLocks noGrp="1"/>
          </p:cNvSpPr>
          <p:nvPr>
            <p:ph idx="1"/>
          </p:nvPr>
        </p:nvSpPr>
        <p:spPr>
          <a:xfrm>
            <a:off x="467544" y="1196753"/>
            <a:ext cx="8229600" cy="1224136"/>
          </a:xfrm>
        </p:spPr>
        <p:txBody>
          <a:bodyPr>
            <a:normAutofit fontScale="92500" lnSpcReduction="10000"/>
          </a:bodyPr>
          <a:lstStyle/>
          <a:p>
            <a:r>
              <a:rPr lang="it-IT" sz="2800" b="1" dirty="0" smtClean="0">
                <a:latin typeface="Comic Sans MS" pitchFamily="66" charset="0"/>
              </a:rPr>
              <a:t>L’idea è </a:t>
            </a:r>
            <a:r>
              <a:rPr lang="it-IT" sz="2800" b="1" dirty="0" smtClean="0">
                <a:solidFill>
                  <a:srgbClr val="CC6600"/>
                </a:solidFill>
                <a:latin typeface="Comic Sans MS" pitchFamily="66" charset="0"/>
              </a:rPr>
              <a:t>non solo </a:t>
            </a:r>
            <a:r>
              <a:rPr lang="it-IT" sz="2800" b="1" dirty="0" smtClean="0">
                <a:latin typeface="Comic Sans MS" pitchFamily="66" charset="0"/>
              </a:rPr>
              <a:t>ottimizzare la </a:t>
            </a:r>
            <a:r>
              <a:rPr lang="it-IT" sz="2800" b="1" dirty="0" smtClean="0">
                <a:solidFill>
                  <a:srgbClr val="FF0000"/>
                </a:solidFill>
                <a:latin typeface="Comic Sans MS" pitchFamily="66" charset="0"/>
              </a:rPr>
              <a:t>produzione di energia</a:t>
            </a:r>
            <a:r>
              <a:rPr lang="it-IT" sz="2800" b="1" dirty="0" smtClean="0">
                <a:latin typeface="Comic Sans MS" pitchFamily="66" charset="0"/>
              </a:rPr>
              <a:t>, </a:t>
            </a:r>
            <a:r>
              <a:rPr lang="it-IT" sz="2800" b="1" dirty="0" smtClean="0">
                <a:solidFill>
                  <a:srgbClr val="CC6600"/>
                </a:solidFill>
                <a:latin typeface="Comic Sans MS" pitchFamily="66" charset="0"/>
              </a:rPr>
              <a:t>ma anche  </a:t>
            </a:r>
            <a:r>
              <a:rPr lang="it-IT" sz="2800" b="1" dirty="0" smtClean="0">
                <a:latin typeface="Comic Sans MS" pitchFamily="66" charset="0"/>
              </a:rPr>
              <a:t>ottimizzare il  </a:t>
            </a:r>
            <a:r>
              <a:rPr lang="it-IT" sz="2800" b="1" dirty="0" smtClean="0">
                <a:solidFill>
                  <a:srgbClr val="FF0000"/>
                </a:solidFill>
                <a:latin typeface="Comic Sans MS" pitchFamily="66" charset="0"/>
              </a:rPr>
              <a:t>consumo energetico</a:t>
            </a:r>
            <a:endParaRPr lang="it-IT" sz="2800" b="1" dirty="0" smtClean="0">
              <a:latin typeface="Comic Sans MS" pitchFamily="66" charset="0"/>
            </a:endParaRPr>
          </a:p>
          <a:p>
            <a:pPr>
              <a:buNone/>
            </a:pPr>
            <a:endParaRPr lang="en-US" b="1" dirty="0">
              <a:latin typeface="Comic Sans MS" pitchFamily="66" charset="0"/>
            </a:endParaRPr>
          </a:p>
        </p:txBody>
      </p:sp>
      <p:sp>
        <p:nvSpPr>
          <p:cNvPr id="6" name="Segnaposto numero diapositiva 5"/>
          <p:cNvSpPr>
            <a:spLocks noGrp="1"/>
          </p:cNvSpPr>
          <p:nvPr>
            <p:ph type="sldNum" sz="quarter" idx="12"/>
          </p:nvPr>
        </p:nvSpPr>
        <p:spPr/>
        <p:txBody>
          <a:bodyPr/>
          <a:lstStyle/>
          <a:p>
            <a:fld id="{B007B441-5312-499D-93C3-6E37886527FA}" type="slidenum">
              <a:rPr lang="it-IT" smtClean="0"/>
              <a:pPr/>
              <a:t>62</a:t>
            </a:fld>
            <a:endParaRPr lang="it-IT" dirty="0"/>
          </a:p>
        </p:txBody>
      </p:sp>
      <p:pic>
        <p:nvPicPr>
          <p:cNvPr id="7" name="Picture 3"/>
          <p:cNvPicPr>
            <a:picLocks noChangeAspect="1" noChangeArrowheads="1"/>
          </p:cNvPicPr>
          <p:nvPr/>
        </p:nvPicPr>
        <p:blipFill>
          <a:blip r:embed="rId2" cstate="print"/>
          <a:srcRect/>
          <a:stretch>
            <a:fillRect/>
          </a:stretch>
        </p:blipFill>
        <p:spPr bwMode="auto">
          <a:xfrm>
            <a:off x="35496" y="2850077"/>
            <a:ext cx="3730837" cy="3171211"/>
          </a:xfrm>
          <a:prstGeom prst="rect">
            <a:avLst/>
          </a:prstGeom>
          <a:noFill/>
          <a:ln w="9525">
            <a:noFill/>
            <a:miter lim="800000"/>
            <a:headEnd/>
            <a:tailEnd/>
          </a:ln>
        </p:spPr>
      </p:pic>
      <p:pic>
        <p:nvPicPr>
          <p:cNvPr id="3461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66333" y="2276872"/>
            <a:ext cx="5198156" cy="4392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31209268"/>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p:cNvSpPr>
            <a:spLocks noGrp="1"/>
          </p:cNvSpPr>
          <p:nvPr>
            <p:ph type="sldNum" sz="quarter" idx="12"/>
          </p:nvPr>
        </p:nvSpPr>
        <p:spPr/>
        <p:txBody>
          <a:bodyPr/>
          <a:lstStyle/>
          <a:p>
            <a:fld id="{B007B441-5312-499D-93C3-6E37886527FA}" type="slidenum">
              <a:rPr lang="it-IT" smtClean="0"/>
              <a:pPr/>
              <a:t>63</a:t>
            </a:fld>
            <a:endParaRPr lang="it-IT"/>
          </a:p>
        </p:txBody>
      </p:sp>
      <p:pic>
        <p:nvPicPr>
          <p:cNvPr id="3276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188640"/>
            <a:ext cx="1186603" cy="15841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2768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19389" y="2002582"/>
            <a:ext cx="2428875" cy="1885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2768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63688" y="1916832"/>
            <a:ext cx="2428875" cy="1885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27686"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930574"/>
            <a:ext cx="2428875" cy="1885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2768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47864" y="1930574"/>
            <a:ext cx="2428875" cy="1885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27687"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512" y="4374354"/>
            <a:ext cx="1440160" cy="14401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95736" y="4478087"/>
            <a:ext cx="1440160" cy="14401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27688"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3608" y="4437112"/>
            <a:ext cx="1440160" cy="14401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27689"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64288" y="4618655"/>
            <a:ext cx="1351037" cy="13510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27690" name="Picture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09789" y="4437112"/>
            <a:ext cx="2846387" cy="1543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27692" name="Picture 1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12160" y="4595142"/>
            <a:ext cx="1347787" cy="1354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87224527"/>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395536" y="2060848"/>
            <a:ext cx="8229600" cy="1728192"/>
          </a:xfrm>
        </p:spPr>
        <p:txBody>
          <a:bodyPr>
            <a:normAutofit fontScale="90000"/>
          </a:bodyPr>
          <a:lstStyle/>
          <a:p>
            <a:r>
              <a:rPr lang="it-IT" b="1" dirty="0" smtClean="0">
                <a:solidFill>
                  <a:srgbClr val="FF0000"/>
                </a:solidFill>
                <a:effectLst>
                  <a:outerShdw blurRad="38100" dist="38100" dir="2700000" algn="tl">
                    <a:srgbClr val="000000">
                      <a:alpha val="43137"/>
                    </a:srgbClr>
                  </a:outerShdw>
                </a:effectLst>
              </a:rPr>
              <a:t>Riassunto</a:t>
            </a:r>
            <a:br>
              <a:rPr lang="it-IT" b="1" dirty="0" smtClean="0">
                <a:solidFill>
                  <a:srgbClr val="FF0000"/>
                </a:solidFill>
                <a:effectLst>
                  <a:outerShdw blurRad="38100" dist="38100" dir="2700000" algn="tl">
                    <a:srgbClr val="000000">
                      <a:alpha val="43137"/>
                    </a:srgbClr>
                  </a:outerShdw>
                </a:effectLst>
              </a:rPr>
            </a:br>
            <a:r>
              <a:rPr lang="it-IT" b="1" dirty="0" smtClean="0">
                <a:solidFill>
                  <a:srgbClr val="FF0000"/>
                </a:solidFill>
                <a:effectLst>
                  <a:outerShdw blurRad="38100" dist="38100" dir="2700000" algn="tl">
                    <a:srgbClr val="000000">
                      <a:alpha val="43137"/>
                    </a:srgbClr>
                  </a:outerShdw>
                </a:effectLst>
              </a:rPr>
              <a:t>e </a:t>
            </a:r>
            <a:br>
              <a:rPr lang="it-IT" b="1" dirty="0" smtClean="0">
                <a:solidFill>
                  <a:srgbClr val="FF0000"/>
                </a:solidFill>
                <a:effectLst>
                  <a:outerShdw blurRad="38100" dist="38100" dir="2700000" algn="tl">
                    <a:srgbClr val="000000">
                      <a:alpha val="43137"/>
                    </a:srgbClr>
                  </a:outerShdw>
                </a:effectLst>
              </a:rPr>
            </a:br>
            <a:r>
              <a:rPr lang="it-IT" b="1" dirty="0" smtClean="0">
                <a:solidFill>
                  <a:srgbClr val="FF0000"/>
                </a:solidFill>
                <a:effectLst>
                  <a:outerShdw blurRad="38100" dist="38100" dir="2700000" algn="tl">
                    <a:srgbClr val="000000">
                      <a:alpha val="43137"/>
                    </a:srgbClr>
                  </a:outerShdw>
                </a:effectLst>
              </a:rPr>
              <a:t>Conclusioni</a:t>
            </a:r>
            <a:endParaRPr lang="en-US" b="1" dirty="0">
              <a:solidFill>
                <a:srgbClr val="FF0000"/>
              </a:solidFill>
              <a:effectLst>
                <a:outerShdw blurRad="38100" dist="38100" dir="2700000" algn="tl">
                  <a:srgbClr val="000000">
                    <a:alpha val="43137"/>
                  </a:srgbClr>
                </a:outerShdw>
              </a:effectLst>
            </a:endParaRPr>
          </a:p>
        </p:txBody>
      </p:sp>
      <p:sp>
        <p:nvSpPr>
          <p:cNvPr id="3" name="Segnaposto numero diapositiva 2"/>
          <p:cNvSpPr>
            <a:spLocks noGrp="1"/>
          </p:cNvSpPr>
          <p:nvPr>
            <p:ph type="sldNum" sz="quarter" idx="12"/>
          </p:nvPr>
        </p:nvSpPr>
        <p:spPr/>
        <p:txBody>
          <a:bodyPr/>
          <a:lstStyle/>
          <a:p>
            <a:fld id="{B007B441-5312-499D-93C3-6E37886527FA}" type="slidenum">
              <a:rPr lang="it-IT" smtClean="0"/>
              <a:pPr/>
              <a:t>64</a:t>
            </a:fld>
            <a:endParaRPr lang="it-IT"/>
          </a:p>
        </p:txBody>
      </p:sp>
    </p:spTree>
    <p:extLst>
      <p:ext uri="{BB962C8B-B14F-4D97-AF65-F5344CB8AC3E}">
        <p14:creationId xmlns:p14="http://schemas.microsoft.com/office/powerpoint/2010/main" val="2890148453"/>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p:cNvSpPr>
            <a:spLocks noGrp="1"/>
          </p:cNvSpPr>
          <p:nvPr>
            <p:ph type="sldNum" sz="quarter" idx="12"/>
          </p:nvPr>
        </p:nvSpPr>
        <p:spPr/>
        <p:txBody>
          <a:bodyPr/>
          <a:lstStyle/>
          <a:p>
            <a:fld id="{B007B441-5312-499D-93C3-6E37886527FA}" type="slidenum">
              <a:rPr lang="it-IT" smtClean="0"/>
              <a:pPr/>
              <a:t>65</a:t>
            </a:fld>
            <a:endParaRPr lang="it-IT"/>
          </a:p>
        </p:txBody>
      </p:sp>
      <p:pic>
        <p:nvPicPr>
          <p:cNvPr id="3276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332656"/>
            <a:ext cx="8793114" cy="61869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CasellaDiTesto 2"/>
          <p:cNvSpPr txBox="1"/>
          <p:nvPr/>
        </p:nvSpPr>
        <p:spPr>
          <a:xfrm>
            <a:off x="571600" y="4252446"/>
            <a:ext cx="1306768" cy="400110"/>
          </a:xfrm>
          <a:prstGeom prst="rect">
            <a:avLst/>
          </a:prstGeom>
          <a:noFill/>
        </p:spPr>
        <p:txBody>
          <a:bodyPr wrap="none" rtlCol="0">
            <a:spAutoFit/>
          </a:bodyPr>
          <a:lstStyle/>
          <a:p>
            <a:r>
              <a:rPr lang="it-IT" sz="2000" b="1" dirty="0" smtClean="0"/>
              <a:t>2 000 </a:t>
            </a:r>
            <a:r>
              <a:rPr lang="it-IT" sz="2000" b="1" dirty="0" err="1"/>
              <a:t>T</a:t>
            </a:r>
            <a:r>
              <a:rPr lang="it-IT" sz="2000" b="1" dirty="0" err="1" smtClean="0"/>
              <a:t>Wh</a:t>
            </a:r>
            <a:endParaRPr lang="it-IT" sz="2000" b="1" dirty="0"/>
          </a:p>
        </p:txBody>
      </p:sp>
      <p:sp>
        <p:nvSpPr>
          <p:cNvPr id="4" name="CasellaDiTesto 3"/>
          <p:cNvSpPr txBox="1"/>
          <p:nvPr/>
        </p:nvSpPr>
        <p:spPr>
          <a:xfrm>
            <a:off x="648451" y="1739800"/>
            <a:ext cx="1314784" cy="369332"/>
          </a:xfrm>
          <a:prstGeom prst="rect">
            <a:avLst/>
          </a:prstGeom>
          <a:noFill/>
        </p:spPr>
        <p:txBody>
          <a:bodyPr wrap="none" rtlCol="0">
            <a:spAutoFit/>
          </a:bodyPr>
          <a:lstStyle/>
          <a:p>
            <a:r>
              <a:rPr lang="it-IT" b="1" dirty="0" smtClean="0"/>
              <a:t>25 000 </a:t>
            </a:r>
            <a:r>
              <a:rPr lang="it-IT" b="1" dirty="0" err="1" smtClean="0"/>
              <a:t>TWh</a:t>
            </a:r>
            <a:endParaRPr lang="it-IT" b="1" dirty="0"/>
          </a:p>
        </p:txBody>
      </p:sp>
      <p:sp>
        <p:nvSpPr>
          <p:cNvPr id="5" name="CasellaDiTesto 4"/>
          <p:cNvSpPr txBox="1"/>
          <p:nvPr/>
        </p:nvSpPr>
        <p:spPr>
          <a:xfrm>
            <a:off x="7244198" y="3426137"/>
            <a:ext cx="184731" cy="369332"/>
          </a:xfrm>
          <a:prstGeom prst="rect">
            <a:avLst/>
          </a:prstGeom>
          <a:noFill/>
        </p:spPr>
        <p:txBody>
          <a:bodyPr wrap="none" rtlCol="0">
            <a:spAutoFit/>
          </a:bodyPr>
          <a:lstStyle/>
          <a:p>
            <a:endParaRPr lang="it-IT" dirty="0"/>
          </a:p>
        </p:txBody>
      </p:sp>
      <p:sp>
        <p:nvSpPr>
          <p:cNvPr id="6" name="CasellaDiTesto 5"/>
          <p:cNvSpPr txBox="1"/>
          <p:nvPr/>
        </p:nvSpPr>
        <p:spPr>
          <a:xfrm>
            <a:off x="5364088" y="1907540"/>
            <a:ext cx="1436612" cy="400110"/>
          </a:xfrm>
          <a:prstGeom prst="rect">
            <a:avLst/>
          </a:prstGeom>
          <a:noFill/>
        </p:spPr>
        <p:txBody>
          <a:bodyPr wrap="none" rtlCol="0">
            <a:spAutoFit/>
          </a:bodyPr>
          <a:lstStyle/>
          <a:p>
            <a:r>
              <a:rPr lang="it-IT" sz="2000" b="1" dirty="0" smtClean="0"/>
              <a:t>30 000 </a:t>
            </a:r>
            <a:r>
              <a:rPr lang="it-IT" sz="2000" b="1" dirty="0" err="1" smtClean="0"/>
              <a:t>TWh</a:t>
            </a:r>
            <a:endParaRPr lang="it-IT" sz="2000" b="1" dirty="0"/>
          </a:p>
        </p:txBody>
      </p:sp>
      <p:sp>
        <p:nvSpPr>
          <p:cNvPr id="7" name="CasellaDiTesto 6"/>
          <p:cNvSpPr txBox="1"/>
          <p:nvPr/>
        </p:nvSpPr>
        <p:spPr>
          <a:xfrm>
            <a:off x="5076055" y="4063536"/>
            <a:ext cx="1306768" cy="400110"/>
          </a:xfrm>
          <a:prstGeom prst="rect">
            <a:avLst/>
          </a:prstGeom>
          <a:noFill/>
        </p:spPr>
        <p:txBody>
          <a:bodyPr wrap="none" rtlCol="0">
            <a:spAutoFit/>
          </a:bodyPr>
          <a:lstStyle/>
          <a:p>
            <a:r>
              <a:rPr lang="it-IT" sz="2000" b="1" dirty="0" smtClean="0"/>
              <a:t>4 100 </a:t>
            </a:r>
            <a:r>
              <a:rPr lang="it-IT" sz="2000" b="1" dirty="0" err="1" smtClean="0"/>
              <a:t>TWh</a:t>
            </a:r>
            <a:endParaRPr lang="it-IT" sz="2000" b="1" dirty="0"/>
          </a:p>
        </p:txBody>
      </p:sp>
      <p:sp>
        <p:nvSpPr>
          <p:cNvPr id="8" name="Rettangolo 7"/>
          <p:cNvSpPr/>
          <p:nvPr/>
        </p:nvSpPr>
        <p:spPr>
          <a:xfrm>
            <a:off x="179512" y="4005064"/>
            <a:ext cx="4396557" cy="2677832"/>
          </a:xfrm>
          <a:prstGeom prst="rect">
            <a:avLst/>
          </a:prstGeom>
          <a:no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 name="CasellaDiTesto 8"/>
          <p:cNvSpPr txBox="1"/>
          <p:nvPr/>
        </p:nvSpPr>
        <p:spPr>
          <a:xfrm>
            <a:off x="1907704" y="1383159"/>
            <a:ext cx="782009" cy="461665"/>
          </a:xfrm>
          <a:prstGeom prst="rect">
            <a:avLst/>
          </a:prstGeom>
          <a:solidFill>
            <a:srgbClr val="FFFF00"/>
          </a:solidFill>
        </p:spPr>
        <p:txBody>
          <a:bodyPr wrap="none" rtlCol="0">
            <a:spAutoFit/>
          </a:bodyPr>
          <a:lstStyle/>
          <a:p>
            <a:r>
              <a:rPr lang="it-IT" sz="2400" b="1" dirty="0" smtClean="0"/>
              <a:t>USA </a:t>
            </a:r>
            <a:endParaRPr lang="it-IT" sz="2400" b="1" dirty="0"/>
          </a:p>
        </p:txBody>
      </p:sp>
      <p:sp>
        <p:nvSpPr>
          <p:cNvPr id="11" name="CasellaDiTesto 10"/>
          <p:cNvSpPr txBox="1"/>
          <p:nvPr/>
        </p:nvSpPr>
        <p:spPr>
          <a:xfrm>
            <a:off x="5761674" y="1398706"/>
            <a:ext cx="1762653" cy="461665"/>
          </a:xfrm>
          <a:prstGeom prst="rect">
            <a:avLst/>
          </a:prstGeom>
          <a:solidFill>
            <a:srgbClr val="FFFF00"/>
          </a:solidFill>
        </p:spPr>
        <p:txBody>
          <a:bodyPr wrap="square" rtlCol="0">
            <a:spAutoFit/>
          </a:bodyPr>
          <a:lstStyle/>
          <a:p>
            <a:r>
              <a:rPr lang="it-IT" sz="2400" b="1" dirty="0" smtClean="0"/>
              <a:t>       CINA</a:t>
            </a:r>
            <a:endParaRPr lang="it-IT" sz="2400" b="1" dirty="0"/>
          </a:p>
        </p:txBody>
      </p:sp>
      <p:sp>
        <p:nvSpPr>
          <p:cNvPr id="12" name="CasellaDiTesto 11"/>
          <p:cNvSpPr txBox="1"/>
          <p:nvPr/>
        </p:nvSpPr>
        <p:spPr>
          <a:xfrm>
            <a:off x="1878368" y="3961290"/>
            <a:ext cx="978025" cy="461665"/>
          </a:xfrm>
          <a:prstGeom prst="rect">
            <a:avLst/>
          </a:prstGeom>
          <a:solidFill>
            <a:srgbClr val="FFFF00"/>
          </a:solidFill>
        </p:spPr>
        <p:txBody>
          <a:bodyPr wrap="none" rtlCol="0">
            <a:spAutoFit/>
          </a:bodyPr>
          <a:lstStyle/>
          <a:p>
            <a:r>
              <a:rPr lang="it-IT" sz="2400" b="1" dirty="0" smtClean="0"/>
              <a:t>ITALIA</a:t>
            </a:r>
            <a:endParaRPr lang="it-IT" sz="2400" b="1" dirty="0"/>
          </a:p>
        </p:txBody>
      </p:sp>
      <p:sp>
        <p:nvSpPr>
          <p:cNvPr id="13" name="CasellaDiTesto 12"/>
          <p:cNvSpPr txBox="1"/>
          <p:nvPr/>
        </p:nvSpPr>
        <p:spPr>
          <a:xfrm>
            <a:off x="6444208" y="3933056"/>
            <a:ext cx="1628972" cy="461665"/>
          </a:xfrm>
          <a:prstGeom prst="rect">
            <a:avLst/>
          </a:prstGeom>
          <a:solidFill>
            <a:srgbClr val="FFFF00"/>
          </a:solidFill>
        </p:spPr>
        <p:txBody>
          <a:bodyPr wrap="none" rtlCol="0">
            <a:spAutoFit/>
          </a:bodyPr>
          <a:lstStyle/>
          <a:p>
            <a:r>
              <a:rPr lang="it-IT" sz="2400" b="1" dirty="0" smtClean="0"/>
              <a:t>GERMANIA</a:t>
            </a:r>
            <a:endParaRPr lang="it-IT" sz="2400" b="1" dirty="0"/>
          </a:p>
        </p:txBody>
      </p:sp>
    </p:spTree>
    <p:extLst>
      <p:ext uri="{BB962C8B-B14F-4D97-AF65-F5344CB8AC3E}">
        <p14:creationId xmlns:p14="http://schemas.microsoft.com/office/powerpoint/2010/main" val="330647468"/>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p:cNvSpPr>
            <a:spLocks noGrp="1"/>
          </p:cNvSpPr>
          <p:nvPr>
            <p:ph type="sldNum" sz="quarter" idx="12"/>
          </p:nvPr>
        </p:nvSpPr>
        <p:spPr/>
        <p:txBody>
          <a:bodyPr/>
          <a:lstStyle/>
          <a:p>
            <a:fld id="{B007B441-5312-499D-93C3-6E37886527FA}" type="slidenum">
              <a:rPr lang="it-IT" smtClean="0"/>
              <a:pPr/>
              <a:t>66</a:t>
            </a:fld>
            <a:endParaRPr lang="it-IT"/>
          </a:p>
        </p:txBody>
      </p:sp>
      <p:pic>
        <p:nvPicPr>
          <p:cNvPr id="3276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33586"/>
            <a:ext cx="9210675" cy="5619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CasellaDiTesto 2"/>
          <p:cNvSpPr txBox="1"/>
          <p:nvPr/>
        </p:nvSpPr>
        <p:spPr>
          <a:xfrm>
            <a:off x="1763688" y="62604"/>
            <a:ext cx="5884368" cy="646331"/>
          </a:xfrm>
          <a:prstGeom prst="rect">
            <a:avLst/>
          </a:prstGeom>
          <a:noFill/>
        </p:spPr>
        <p:txBody>
          <a:bodyPr wrap="none" rtlCol="0">
            <a:spAutoFit/>
          </a:bodyPr>
          <a:lstStyle/>
          <a:p>
            <a:r>
              <a:rPr lang="it-IT" sz="3600" b="1" dirty="0" smtClean="0">
                <a:solidFill>
                  <a:srgbClr val="FF0000"/>
                </a:solidFill>
                <a:effectLst>
                  <a:outerShdw blurRad="38100" dist="38100" dir="2700000" algn="tl">
                    <a:srgbClr val="000000">
                      <a:alpha val="43137"/>
                    </a:srgbClr>
                  </a:outerShdw>
                </a:effectLst>
              </a:rPr>
              <a:t>ENERGIA ELETTRICA in ITALIA </a:t>
            </a:r>
            <a:endParaRPr lang="it-IT" sz="3600" b="1" dirty="0">
              <a:solidFill>
                <a:srgbClr val="FF0000"/>
              </a:solidFill>
              <a:effectLst>
                <a:outerShdw blurRad="38100" dist="38100" dir="2700000" algn="tl">
                  <a:srgbClr val="000000">
                    <a:alpha val="43137"/>
                  </a:srgbClr>
                </a:outerShdw>
              </a:effectLst>
            </a:endParaRPr>
          </a:p>
        </p:txBody>
      </p:sp>
      <p:pic>
        <p:nvPicPr>
          <p:cNvPr id="34304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99592" y="1606178"/>
            <a:ext cx="2376264" cy="20372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asellaDiTesto 3"/>
          <p:cNvSpPr txBox="1"/>
          <p:nvPr/>
        </p:nvSpPr>
        <p:spPr>
          <a:xfrm>
            <a:off x="2195736" y="1772816"/>
            <a:ext cx="583814" cy="369332"/>
          </a:xfrm>
          <a:prstGeom prst="rect">
            <a:avLst/>
          </a:prstGeom>
          <a:noFill/>
        </p:spPr>
        <p:txBody>
          <a:bodyPr wrap="none" rtlCol="0">
            <a:spAutoFit/>
          </a:bodyPr>
          <a:lstStyle/>
          <a:p>
            <a:r>
              <a:rPr lang="it-IT" dirty="0" smtClean="0"/>
              <a:t>28%</a:t>
            </a:r>
            <a:endParaRPr lang="it-IT" dirty="0"/>
          </a:p>
        </p:txBody>
      </p:sp>
    </p:spTree>
    <p:extLst>
      <p:ext uri="{BB962C8B-B14F-4D97-AF65-F5344CB8AC3E}">
        <p14:creationId xmlns:p14="http://schemas.microsoft.com/office/powerpoint/2010/main" val="2602062118"/>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p:cNvSpPr>
            <a:spLocks noGrp="1"/>
          </p:cNvSpPr>
          <p:nvPr>
            <p:ph type="sldNum" sz="quarter" idx="12"/>
          </p:nvPr>
        </p:nvSpPr>
        <p:spPr/>
        <p:txBody>
          <a:bodyPr/>
          <a:lstStyle/>
          <a:p>
            <a:fld id="{B007B441-5312-499D-93C3-6E37886527FA}" type="slidenum">
              <a:rPr lang="it-IT" smtClean="0"/>
              <a:pPr/>
              <a:t>67</a:t>
            </a:fld>
            <a:endParaRPr lang="it-IT"/>
          </a:p>
        </p:txBody>
      </p:sp>
      <p:pic>
        <p:nvPicPr>
          <p:cNvPr id="3287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7" y="620688"/>
            <a:ext cx="8096002" cy="57744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CasellaDiTesto 4"/>
          <p:cNvSpPr txBox="1"/>
          <p:nvPr/>
        </p:nvSpPr>
        <p:spPr>
          <a:xfrm>
            <a:off x="107504" y="44624"/>
            <a:ext cx="9001182" cy="584775"/>
          </a:xfrm>
          <a:prstGeom prst="rect">
            <a:avLst/>
          </a:prstGeom>
          <a:noFill/>
        </p:spPr>
        <p:txBody>
          <a:bodyPr wrap="none" rtlCol="0">
            <a:spAutoFit/>
          </a:bodyPr>
          <a:lstStyle/>
          <a:p>
            <a:r>
              <a:rPr lang="it-IT" sz="3200" b="1" dirty="0" smtClean="0">
                <a:solidFill>
                  <a:srgbClr val="FF0000"/>
                </a:solidFill>
                <a:effectLst>
                  <a:outerShdw blurRad="38100" dist="38100" dir="2700000" algn="tl">
                    <a:srgbClr val="000000">
                      <a:alpha val="43137"/>
                    </a:srgbClr>
                  </a:outerShdw>
                </a:effectLst>
                <a:latin typeface="Comic Sans MS" panose="030F0702030302020204" pitchFamily="66" charset="0"/>
              </a:rPr>
              <a:t>Il caso italiano: sovrapproduzione di energia</a:t>
            </a:r>
            <a:endParaRPr lang="it-IT" sz="3200" b="1" dirty="0">
              <a:solidFill>
                <a:srgbClr val="FF0000"/>
              </a:solidFill>
              <a:effectLst>
                <a:outerShdw blurRad="38100" dist="38100" dir="2700000" algn="tl">
                  <a:srgbClr val="000000">
                    <a:alpha val="43137"/>
                  </a:srgbClr>
                </a:outerShdw>
              </a:effectLst>
              <a:latin typeface="Comic Sans MS" panose="030F0702030302020204" pitchFamily="66" charset="0"/>
            </a:endParaRPr>
          </a:p>
        </p:txBody>
      </p:sp>
      <p:cxnSp>
        <p:nvCxnSpPr>
          <p:cNvPr id="3" name="Connettore 1 2"/>
          <p:cNvCxnSpPr/>
          <p:nvPr/>
        </p:nvCxnSpPr>
        <p:spPr>
          <a:xfrm>
            <a:off x="1043608" y="3861048"/>
            <a:ext cx="7447931" cy="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Connettore 1 8"/>
          <p:cNvCxnSpPr/>
          <p:nvPr/>
        </p:nvCxnSpPr>
        <p:spPr>
          <a:xfrm>
            <a:off x="1043608" y="4461822"/>
            <a:ext cx="7663955" cy="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6" name="Connettore 2 5"/>
          <p:cNvCxnSpPr/>
          <p:nvPr/>
        </p:nvCxnSpPr>
        <p:spPr>
          <a:xfrm flipH="1">
            <a:off x="8244408" y="2996952"/>
            <a:ext cx="823195" cy="0"/>
          </a:xfrm>
          <a:prstGeom prst="straightConnector1">
            <a:avLst/>
          </a:prstGeom>
          <a:ln w="7620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80151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p:cNvSpPr>
            <a:spLocks noGrp="1"/>
          </p:cNvSpPr>
          <p:nvPr>
            <p:ph type="sldNum" sz="quarter" idx="12"/>
          </p:nvPr>
        </p:nvSpPr>
        <p:spPr/>
        <p:txBody>
          <a:bodyPr/>
          <a:lstStyle/>
          <a:p>
            <a:fld id="{B007B441-5312-499D-93C3-6E37886527FA}" type="slidenum">
              <a:rPr lang="it-IT" smtClean="0"/>
              <a:pPr/>
              <a:t>68</a:t>
            </a:fld>
            <a:endParaRPr lang="it-IT"/>
          </a:p>
        </p:txBody>
      </p:sp>
      <p:sp>
        <p:nvSpPr>
          <p:cNvPr id="5" name="Rettangolo 4"/>
          <p:cNvSpPr/>
          <p:nvPr/>
        </p:nvSpPr>
        <p:spPr>
          <a:xfrm>
            <a:off x="1187624" y="1124744"/>
            <a:ext cx="6840760" cy="646331"/>
          </a:xfrm>
          <a:prstGeom prst="rect">
            <a:avLst/>
          </a:prstGeom>
        </p:spPr>
        <p:txBody>
          <a:bodyPr wrap="square">
            <a:spAutoFit/>
          </a:bodyPr>
          <a:lstStyle/>
          <a:p>
            <a:pPr fontAlgn="base"/>
            <a:r>
              <a:rPr lang="it-IT" dirty="0">
                <a:solidFill>
                  <a:srgbClr val="000000"/>
                </a:solidFill>
                <a:latin typeface="sole_serif_headlinebold"/>
              </a:rPr>
              <a:t>Centrali elettriche, una su quattro dovrà sparire</a:t>
            </a:r>
          </a:p>
          <a:p>
            <a:pPr fontAlgn="base"/>
            <a:r>
              <a:rPr lang="it-IT" b="1" dirty="0">
                <a:solidFill>
                  <a:srgbClr val="AD9A87"/>
                </a:solidFill>
                <a:latin typeface="arial"/>
              </a:rPr>
              <a:t>di </a:t>
            </a:r>
            <a:r>
              <a:rPr lang="it-IT" u="sng" dirty="0">
                <a:solidFill>
                  <a:srgbClr val="416077"/>
                </a:solidFill>
                <a:latin typeface="arial"/>
                <a:hlinkClick r:id="rId2"/>
              </a:rPr>
              <a:t>Federico </a:t>
            </a:r>
            <a:r>
              <a:rPr lang="it-IT" u="sng" dirty="0" err="1" smtClean="0">
                <a:solidFill>
                  <a:srgbClr val="416077"/>
                </a:solidFill>
                <a:latin typeface="arial"/>
                <a:hlinkClick r:id="rId2"/>
              </a:rPr>
              <a:t>Rendina</a:t>
            </a:r>
            <a:r>
              <a:rPr lang="it-IT" u="sng" dirty="0" smtClean="0">
                <a:solidFill>
                  <a:srgbClr val="416077"/>
                </a:solidFill>
                <a:latin typeface="arial"/>
              </a:rPr>
              <a:t>    </a:t>
            </a:r>
            <a:r>
              <a:rPr lang="it-IT" b="1" dirty="0" smtClean="0">
                <a:solidFill>
                  <a:srgbClr val="FF0000"/>
                </a:solidFill>
                <a:effectLst>
                  <a:outerShdw blurRad="38100" dist="38100" dir="2700000" algn="tl">
                    <a:srgbClr val="000000">
                      <a:alpha val="43137"/>
                    </a:srgbClr>
                  </a:outerShdw>
                </a:effectLst>
                <a:latin typeface="arial"/>
              </a:rPr>
              <a:t>8 </a:t>
            </a:r>
            <a:r>
              <a:rPr lang="it-IT" b="1" dirty="0">
                <a:solidFill>
                  <a:srgbClr val="FF0000"/>
                </a:solidFill>
                <a:effectLst>
                  <a:outerShdw blurRad="38100" dist="38100" dir="2700000" algn="tl">
                    <a:srgbClr val="000000">
                      <a:alpha val="43137"/>
                    </a:srgbClr>
                  </a:outerShdw>
                </a:effectLst>
                <a:latin typeface="arial"/>
              </a:rPr>
              <a:t>ottobre </a:t>
            </a:r>
            <a:r>
              <a:rPr lang="it-IT" b="1" dirty="0" smtClean="0">
                <a:solidFill>
                  <a:srgbClr val="FF0000"/>
                </a:solidFill>
                <a:effectLst>
                  <a:outerShdw blurRad="38100" dist="38100" dir="2700000" algn="tl">
                    <a:srgbClr val="000000">
                      <a:alpha val="43137"/>
                    </a:srgbClr>
                  </a:outerShdw>
                </a:effectLst>
                <a:latin typeface="arial"/>
              </a:rPr>
              <a:t>2014     </a:t>
            </a:r>
            <a:r>
              <a:rPr lang="it-IT" dirty="0" smtClean="0">
                <a:solidFill>
                  <a:srgbClr val="AD9A87"/>
                </a:solidFill>
                <a:latin typeface="arial"/>
                <a:hlinkClick r:id="rId3"/>
              </a:rPr>
              <a:t>Commenti</a:t>
            </a:r>
            <a:r>
              <a:rPr lang="it-IT" dirty="0">
                <a:solidFill>
                  <a:srgbClr val="AD9A87"/>
                </a:solidFill>
                <a:latin typeface="arial"/>
                <a:hlinkClick r:id="rId3"/>
              </a:rPr>
              <a:t> </a:t>
            </a:r>
            <a:r>
              <a:rPr lang="it-IT" dirty="0">
                <a:solidFill>
                  <a:srgbClr val="416077"/>
                </a:solidFill>
                <a:latin typeface="arial"/>
                <a:hlinkClick r:id="rId3"/>
              </a:rPr>
              <a:t>(29)</a:t>
            </a:r>
            <a:endParaRPr lang="it-IT" b="0" i="0" dirty="0">
              <a:solidFill>
                <a:srgbClr val="999999"/>
              </a:solidFill>
              <a:effectLst/>
              <a:latin typeface="arial"/>
            </a:endParaRPr>
          </a:p>
        </p:txBody>
      </p:sp>
      <p:pic>
        <p:nvPicPr>
          <p:cNvPr id="325636" name="Picture 4" descr="http://i.res.24o.it/img2013/sezioni/small-logo.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55776" y="260648"/>
            <a:ext cx="3404015" cy="720080"/>
          </a:xfrm>
          <a:prstGeom prst="rect">
            <a:avLst/>
          </a:prstGeom>
          <a:noFill/>
          <a:extLst>
            <a:ext uri="{909E8E84-426E-40DD-AFC4-6F175D3DCCD1}">
              <a14:hiddenFill xmlns:a14="http://schemas.microsoft.com/office/drawing/2010/main">
                <a:solidFill>
                  <a:srgbClr val="FFFFFF"/>
                </a:solidFill>
              </a14:hiddenFill>
            </a:ext>
          </a:extLst>
        </p:spPr>
      </p:pic>
      <p:sp>
        <p:nvSpPr>
          <p:cNvPr id="6" name="Rettangolo 5"/>
          <p:cNvSpPr/>
          <p:nvPr/>
        </p:nvSpPr>
        <p:spPr>
          <a:xfrm>
            <a:off x="323528" y="1988840"/>
            <a:ext cx="8352928" cy="2862322"/>
          </a:xfrm>
          <a:prstGeom prst="rect">
            <a:avLst/>
          </a:prstGeom>
        </p:spPr>
        <p:txBody>
          <a:bodyPr wrap="square">
            <a:spAutoFit/>
          </a:bodyPr>
          <a:lstStyle/>
          <a:p>
            <a:r>
              <a:rPr lang="it-IT" sz="2000" dirty="0"/>
              <a:t>Le cifre parlano chiaro. Il nostro Paese - puntualizza l'amministratore delegato di Terna, Matteo Del Fante, in un'audizione alla commissione industria del Senato - ha raggiunto un </a:t>
            </a:r>
            <a:r>
              <a:rPr lang="it-IT" sz="2000" b="1" dirty="0">
                <a:solidFill>
                  <a:srgbClr val="FF0000"/>
                </a:solidFill>
              </a:rPr>
              <a:t>margine di riserva </a:t>
            </a:r>
            <a:r>
              <a:rPr lang="it-IT" sz="2000" dirty="0"/>
              <a:t>di generazione elettrica di ben </a:t>
            </a:r>
            <a:r>
              <a:rPr lang="it-IT" sz="2000" b="1" dirty="0">
                <a:solidFill>
                  <a:srgbClr val="FF0000"/>
                </a:solidFill>
              </a:rPr>
              <a:t>24,8 </a:t>
            </a:r>
            <a:r>
              <a:rPr lang="it-IT" sz="2000" b="1" dirty="0" err="1">
                <a:solidFill>
                  <a:srgbClr val="FF0000"/>
                </a:solidFill>
              </a:rPr>
              <a:t>gigawatt</a:t>
            </a:r>
            <a:r>
              <a:rPr lang="it-IT" sz="2000" b="1" dirty="0">
                <a:solidFill>
                  <a:srgbClr val="FF0000"/>
                </a:solidFill>
              </a:rPr>
              <a:t> </a:t>
            </a:r>
            <a:r>
              <a:rPr lang="it-IT" sz="2000" dirty="0"/>
              <a:t>rispetto a 1,3 GW di 10 anni fa passando da una capacità disponibile reale (al netto delle manutenzioni e comunque dei fattori di indisponibilità) cresciuta in un decennio </a:t>
            </a:r>
            <a:r>
              <a:rPr lang="it-IT" sz="2000" b="1" dirty="0">
                <a:solidFill>
                  <a:srgbClr val="FF0000"/>
                </a:solidFill>
              </a:rPr>
              <a:t>da 54,4 </a:t>
            </a:r>
            <a:r>
              <a:rPr lang="it-IT" sz="2000" b="1" dirty="0" smtClean="0">
                <a:solidFill>
                  <a:srgbClr val="FF0000"/>
                </a:solidFill>
              </a:rPr>
              <a:t>  </a:t>
            </a:r>
            <a:r>
              <a:rPr lang="it-IT" sz="2000" dirty="0" smtClean="0"/>
              <a:t>fino a </a:t>
            </a:r>
            <a:r>
              <a:rPr lang="it-IT" sz="2000" b="1" dirty="0" smtClean="0">
                <a:solidFill>
                  <a:srgbClr val="FF0000"/>
                </a:solidFill>
              </a:rPr>
              <a:t>78,7 </a:t>
            </a:r>
            <a:r>
              <a:rPr lang="it-IT" sz="2000" b="1" dirty="0">
                <a:solidFill>
                  <a:srgbClr val="FF0000"/>
                </a:solidFill>
              </a:rPr>
              <a:t>GW </a:t>
            </a:r>
            <a:r>
              <a:rPr lang="it-IT" sz="2000" dirty="0"/>
              <a:t>a fronte di una </a:t>
            </a:r>
            <a:r>
              <a:rPr lang="it-IT" sz="2000" b="1" dirty="0">
                <a:solidFill>
                  <a:srgbClr val="FF0000"/>
                </a:solidFill>
              </a:rPr>
              <a:t>domanda di punta </a:t>
            </a:r>
            <a:r>
              <a:rPr lang="it-IT" sz="2000" dirty="0"/>
              <a:t>è rimasta pressoché invariata passando da </a:t>
            </a:r>
            <a:r>
              <a:rPr lang="it-IT" sz="2000" b="1" dirty="0">
                <a:solidFill>
                  <a:srgbClr val="FF0000"/>
                </a:solidFill>
              </a:rPr>
              <a:t>53,1 a 53,9 GW</a:t>
            </a:r>
            <a:r>
              <a:rPr lang="it-IT" sz="2000" dirty="0"/>
              <a:t>. Cinquemila megawatt di riserva sono necessari e accettabili, forse qualcosa di più. Ma non certo 25 mila. Si dovrà sfoltire. </a:t>
            </a:r>
          </a:p>
        </p:txBody>
      </p:sp>
    </p:spTree>
    <p:extLst>
      <p:ext uri="{BB962C8B-B14F-4D97-AF65-F5344CB8AC3E}">
        <p14:creationId xmlns:p14="http://schemas.microsoft.com/office/powerpoint/2010/main" val="1041223521"/>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44367" y="1856"/>
            <a:ext cx="8964488" cy="1143000"/>
          </a:xfrm>
        </p:spPr>
        <p:txBody>
          <a:bodyPr>
            <a:normAutofit fontScale="90000"/>
          </a:bodyPr>
          <a:lstStyle/>
          <a:p>
            <a:r>
              <a:rPr lang="it-IT" b="1" dirty="0" smtClean="0">
                <a:solidFill>
                  <a:srgbClr val="FF0000"/>
                </a:solidFill>
                <a:effectLst>
                  <a:outerShdw blurRad="38100" dist="38100" dir="2700000" algn="tl">
                    <a:srgbClr val="000000">
                      <a:alpha val="43137"/>
                    </a:srgbClr>
                  </a:outerShdw>
                </a:effectLst>
                <a:latin typeface="Comic Sans MS" panose="030F0702030302020204" pitchFamily="66" charset="0"/>
              </a:rPr>
              <a:t>La strategia energetica nazionale SEN(2013):obiettivi per il 2020</a:t>
            </a:r>
            <a:endParaRPr lang="it-IT" b="1" dirty="0">
              <a:solidFill>
                <a:srgbClr val="FF0000"/>
              </a:solidFill>
              <a:effectLst>
                <a:outerShdw blurRad="38100" dist="38100" dir="2700000" algn="tl">
                  <a:srgbClr val="000000">
                    <a:alpha val="43137"/>
                  </a:srgbClr>
                </a:outerShdw>
              </a:effectLst>
              <a:latin typeface="Comic Sans MS" panose="030F0702030302020204" pitchFamily="66" charset="0"/>
            </a:endParaRPr>
          </a:p>
        </p:txBody>
      </p:sp>
      <p:sp>
        <p:nvSpPr>
          <p:cNvPr id="4" name="Segnaposto numero diapositiva 3"/>
          <p:cNvSpPr>
            <a:spLocks noGrp="1"/>
          </p:cNvSpPr>
          <p:nvPr>
            <p:ph type="sldNum" sz="quarter" idx="12"/>
          </p:nvPr>
        </p:nvSpPr>
        <p:spPr/>
        <p:txBody>
          <a:bodyPr/>
          <a:lstStyle/>
          <a:p>
            <a:fld id="{B007B441-5312-499D-93C3-6E37886527FA}" type="slidenum">
              <a:rPr lang="it-IT" smtClean="0"/>
              <a:pPr/>
              <a:t>69</a:t>
            </a:fld>
            <a:endParaRPr lang="it-IT"/>
          </a:p>
        </p:txBody>
      </p:sp>
      <p:pic>
        <p:nvPicPr>
          <p:cNvPr id="3276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9826" y="1393566"/>
            <a:ext cx="8764662" cy="46817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asellaDiTesto 2"/>
          <p:cNvSpPr txBox="1"/>
          <p:nvPr/>
        </p:nvSpPr>
        <p:spPr>
          <a:xfrm>
            <a:off x="718045" y="6075363"/>
            <a:ext cx="7022307" cy="523220"/>
          </a:xfrm>
          <a:prstGeom prst="rect">
            <a:avLst/>
          </a:prstGeom>
          <a:solidFill>
            <a:schemeClr val="bg2"/>
          </a:solidFill>
        </p:spPr>
        <p:txBody>
          <a:bodyPr wrap="none" rtlCol="0">
            <a:spAutoFit/>
          </a:bodyPr>
          <a:lstStyle/>
          <a:p>
            <a:r>
              <a:rPr lang="it-IT" sz="2800" dirty="0" smtClean="0"/>
              <a:t>Rinnovabili dall’11% al 23% (22-&gt;38% elettrico)</a:t>
            </a:r>
            <a:endParaRPr lang="it-IT" sz="2800" dirty="0"/>
          </a:p>
        </p:txBody>
      </p:sp>
    </p:spTree>
    <p:extLst>
      <p:ext uri="{BB962C8B-B14F-4D97-AF65-F5344CB8AC3E}">
        <p14:creationId xmlns:p14="http://schemas.microsoft.com/office/powerpoint/2010/main" val="278326883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24"/>
            <a:ext cx="8291264" cy="620712"/>
          </a:xfrm>
        </p:spPr>
        <p:txBody>
          <a:bodyPr>
            <a:normAutofit fontScale="90000"/>
          </a:bodyPr>
          <a:lstStyle/>
          <a:p>
            <a:r>
              <a:rPr lang="it-IT" sz="4800" b="1" dirty="0" smtClean="0">
                <a:effectLst>
                  <a:outerShdw blurRad="38100" dist="38100" dir="2700000" algn="tl">
                    <a:srgbClr val="000000">
                      <a:alpha val="43137"/>
                    </a:srgbClr>
                  </a:outerShdw>
                </a:effectLst>
                <a:latin typeface="Comic Sans MS" pitchFamily="66" charset="0"/>
              </a:rPr>
              <a:t> </a:t>
            </a:r>
            <a:r>
              <a:rPr lang="it-IT" sz="4000" b="1" dirty="0" smtClean="0">
                <a:solidFill>
                  <a:srgbClr val="002060"/>
                </a:solidFill>
                <a:effectLst>
                  <a:outerShdw blurRad="38100" dist="38100" dir="2700000" algn="tl">
                    <a:srgbClr val="000000">
                      <a:alpha val="43137"/>
                    </a:srgbClr>
                  </a:outerShdw>
                </a:effectLst>
                <a:latin typeface="Comic Sans MS" pitchFamily="66" charset="0"/>
              </a:rPr>
              <a:t>1  kWh </a:t>
            </a:r>
            <a:endParaRPr lang="it-IT" sz="4000" b="1" dirty="0">
              <a:solidFill>
                <a:srgbClr val="002060"/>
              </a:solidFill>
              <a:effectLst>
                <a:outerShdw blurRad="38100" dist="38100" dir="2700000" algn="tl">
                  <a:srgbClr val="000000">
                    <a:alpha val="43137"/>
                  </a:srgbClr>
                </a:outerShdw>
              </a:effectLst>
              <a:latin typeface="Comic Sans MS" pitchFamily="66" charset="0"/>
            </a:endParaRPr>
          </a:p>
        </p:txBody>
      </p:sp>
      <p:sp>
        <p:nvSpPr>
          <p:cNvPr id="3" name="Segnaposto contenuto 2"/>
          <p:cNvSpPr>
            <a:spLocks noGrp="1"/>
          </p:cNvSpPr>
          <p:nvPr>
            <p:ph idx="1"/>
          </p:nvPr>
        </p:nvSpPr>
        <p:spPr>
          <a:xfrm>
            <a:off x="457200" y="620688"/>
            <a:ext cx="8229600" cy="6165304"/>
          </a:xfrm>
        </p:spPr>
        <p:txBody>
          <a:bodyPr>
            <a:normAutofit fontScale="92500"/>
          </a:bodyPr>
          <a:lstStyle/>
          <a:p>
            <a:r>
              <a:rPr lang="it-IT" sz="2600" b="1" dirty="0" smtClean="0">
                <a:solidFill>
                  <a:srgbClr val="FF0000"/>
                </a:solidFill>
                <a:effectLst>
                  <a:outerShdw blurRad="38100" dist="38100" dir="2700000" algn="tl">
                    <a:srgbClr val="000000">
                      <a:alpha val="43137"/>
                    </a:srgbClr>
                  </a:outerShdw>
                </a:effectLst>
                <a:latin typeface="Comic Sans MS" pitchFamily="66" charset="0"/>
              </a:rPr>
              <a:t>1/60 </a:t>
            </a:r>
            <a:r>
              <a:rPr lang="it-IT" sz="2600" b="1" dirty="0">
                <a:solidFill>
                  <a:srgbClr val="FF0000"/>
                </a:solidFill>
                <a:effectLst>
                  <a:outerShdw blurRad="38100" dist="38100" dir="2700000" algn="tl">
                    <a:srgbClr val="000000">
                      <a:alpha val="43137"/>
                    </a:srgbClr>
                  </a:outerShdw>
                </a:effectLst>
                <a:latin typeface="Comic Sans MS" pitchFamily="66" charset="0"/>
              </a:rPr>
              <a:t>g di uranio naturale</a:t>
            </a:r>
          </a:p>
          <a:p>
            <a:r>
              <a:rPr lang="it-IT" sz="2600" b="1" dirty="0" smtClean="0">
                <a:solidFill>
                  <a:srgbClr val="FF0000"/>
                </a:solidFill>
                <a:effectLst>
                  <a:outerShdw blurRad="38100" dist="38100" dir="2700000" algn="tl">
                    <a:srgbClr val="000000">
                      <a:alpha val="43137"/>
                    </a:srgbClr>
                  </a:outerShdw>
                </a:effectLst>
                <a:latin typeface="Comic Sans MS" pitchFamily="66" charset="0"/>
              </a:rPr>
              <a:t>90 g di benzina</a:t>
            </a:r>
          </a:p>
          <a:p>
            <a:r>
              <a:rPr lang="it-IT" sz="2600" b="1" dirty="0" smtClean="0">
                <a:solidFill>
                  <a:srgbClr val="FF0000"/>
                </a:solidFill>
                <a:effectLst>
                  <a:outerShdw blurRad="38100" dist="38100" dir="2700000" algn="tl">
                    <a:srgbClr val="000000">
                      <a:alpha val="43137"/>
                    </a:srgbClr>
                  </a:outerShdw>
                </a:effectLst>
                <a:latin typeface="Comic Sans MS" pitchFamily="66" charset="0"/>
              </a:rPr>
              <a:t>120 g di carbone</a:t>
            </a:r>
          </a:p>
          <a:p>
            <a:r>
              <a:rPr lang="it-IT" sz="2600" b="1" dirty="0" smtClean="0">
                <a:solidFill>
                  <a:srgbClr val="FF0000"/>
                </a:solidFill>
                <a:effectLst>
                  <a:outerShdw blurRad="38100" dist="38100" dir="2700000" algn="tl">
                    <a:srgbClr val="000000">
                      <a:alpha val="43137"/>
                    </a:srgbClr>
                  </a:outerShdw>
                </a:effectLst>
                <a:latin typeface="Comic Sans MS" pitchFamily="66" charset="0"/>
              </a:rPr>
              <a:t>95 litri di gas</a:t>
            </a:r>
          </a:p>
          <a:p>
            <a:r>
              <a:rPr lang="it-IT" sz="2600" b="1" dirty="0">
                <a:solidFill>
                  <a:srgbClr val="FF0000"/>
                </a:solidFill>
                <a:effectLst>
                  <a:outerShdw blurRad="38100" dist="38100" dir="2700000" algn="tl">
                    <a:srgbClr val="000000">
                      <a:alpha val="43137"/>
                    </a:srgbClr>
                  </a:outerShdw>
                </a:effectLst>
                <a:latin typeface="Comic Sans MS" pitchFamily="66" charset="0"/>
              </a:rPr>
              <a:t>7</a:t>
            </a:r>
            <a:r>
              <a:rPr lang="it-IT" sz="2600" b="1" dirty="0" smtClean="0">
                <a:solidFill>
                  <a:srgbClr val="FF0000"/>
                </a:solidFill>
                <a:effectLst>
                  <a:outerShdw blurRad="38100" dist="38100" dir="2700000" algn="tl">
                    <a:srgbClr val="000000">
                      <a:alpha val="43137"/>
                    </a:srgbClr>
                  </a:outerShdw>
                </a:effectLst>
                <a:latin typeface="Comic Sans MS" pitchFamily="66" charset="0"/>
              </a:rPr>
              <a:t> kg di batteria al litio, 25 kg di batteria al Pb</a:t>
            </a:r>
          </a:p>
          <a:p>
            <a:pPr marL="0" indent="0" algn="ctr">
              <a:buNone/>
            </a:pPr>
            <a:r>
              <a:rPr lang="it-IT" sz="4700" b="1" dirty="0" smtClean="0">
                <a:solidFill>
                  <a:schemeClr val="tx2">
                    <a:lumMod val="75000"/>
                  </a:schemeClr>
                </a:solidFill>
                <a:effectLst>
                  <a:outerShdw blurRad="38100" dist="38100" dir="2700000" algn="tl">
                    <a:srgbClr val="000000">
                      <a:alpha val="43137"/>
                    </a:srgbClr>
                  </a:outerShdw>
                </a:effectLst>
                <a:latin typeface="Comic Sans MS" pitchFamily="66" charset="0"/>
              </a:rPr>
              <a:t>oppure</a:t>
            </a:r>
            <a:endParaRPr lang="it-IT" sz="2600" b="1" dirty="0" smtClean="0">
              <a:solidFill>
                <a:srgbClr val="FF0000"/>
              </a:solidFill>
              <a:effectLst>
                <a:outerShdw blurRad="38100" dist="38100" dir="2700000" algn="tl">
                  <a:srgbClr val="000000">
                    <a:alpha val="43137"/>
                  </a:srgbClr>
                </a:outerShdw>
              </a:effectLst>
              <a:latin typeface="Comic Sans MS" pitchFamily="66" charset="0"/>
            </a:endParaRPr>
          </a:p>
          <a:p>
            <a:r>
              <a:rPr lang="it-IT" sz="2600" b="1" dirty="0">
                <a:solidFill>
                  <a:srgbClr val="007033"/>
                </a:solidFill>
                <a:latin typeface="Comic Sans MS" pitchFamily="66" charset="0"/>
              </a:rPr>
              <a:t>8</a:t>
            </a:r>
            <a:r>
              <a:rPr lang="it-IT" sz="2600" b="1" dirty="0" smtClean="0">
                <a:solidFill>
                  <a:srgbClr val="007033"/>
                </a:solidFill>
                <a:latin typeface="Comic Sans MS" pitchFamily="66" charset="0"/>
              </a:rPr>
              <a:t> </a:t>
            </a:r>
            <a:r>
              <a:rPr lang="it-IT" sz="2600" b="1" dirty="0">
                <a:solidFill>
                  <a:srgbClr val="007033"/>
                </a:solidFill>
                <a:latin typeface="Comic Sans MS" pitchFamily="66" charset="0"/>
              </a:rPr>
              <a:t>m</a:t>
            </a:r>
            <a:r>
              <a:rPr lang="it-IT" sz="2600" b="1" baseline="30000" dirty="0">
                <a:solidFill>
                  <a:srgbClr val="007033"/>
                </a:solidFill>
                <a:latin typeface="Comic Sans MS" pitchFamily="66" charset="0"/>
              </a:rPr>
              <a:t>2</a:t>
            </a:r>
            <a:r>
              <a:rPr lang="it-IT" sz="2600" b="1" dirty="0">
                <a:solidFill>
                  <a:srgbClr val="007033"/>
                </a:solidFill>
                <a:latin typeface="Comic Sans MS" pitchFamily="66" charset="0"/>
              </a:rPr>
              <a:t> pannelli solari 1 ora col sole a picco</a:t>
            </a:r>
          </a:p>
          <a:p>
            <a:r>
              <a:rPr lang="it-IT" sz="2600" b="1" dirty="0">
                <a:solidFill>
                  <a:srgbClr val="007033"/>
                </a:solidFill>
                <a:latin typeface="Comic Sans MS" pitchFamily="66" charset="0"/>
              </a:rPr>
              <a:t>0.5 kg di legno secco</a:t>
            </a:r>
          </a:p>
          <a:p>
            <a:r>
              <a:rPr lang="it-IT" sz="2600" b="1" dirty="0">
                <a:solidFill>
                  <a:srgbClr val="007033"/>
                </a:solidFill>
                <a:latin typeface="Comic Sans MS" pitchFamily="66" charset="0"/>
              </a:rPr>
              <a:t>Un anno di granoturco  (biomassa) di 1/6  m</a:t>
            </a:r>
            <a:r>
              <a:rPr lang="it-IT" sz="2600" b="1" baseline="30000" dirty="0">
                <a:solidFill>
                  <a:srgbClr val="007033"/>
                </a:solidFill>
                <a:latin typeface="Comic Sans MS" pitchFamily="66" charset="0"/>
              </a:rPr>
              <a:t>2</a:t>
            </a:r>
          </a:p>
          <a:p>
            <a:r>
              <a:rPr lang="it-IT" sz="2600" b="1" dirty="0">
                <a:solidFill>
                  <a:srgbClr val="007033"/>
                </a:solidFill>
                <a:latin typeface="Comic Sans MS" pitchFamily="66" charset="0"/>
              </a:rPr>
              <a:t>Vento a 36 km/h  su 5 m</a:t>
            </a:r>
            <a:r>
              <a:rPr lang="it-IT" sz="2600" b="1" baseline="30000" dirty="0">
                <a:solidFill>
                  <a:srgbClr val="007033"/>
                </a:solidFill>
                <a:latin typeface="Comic Sans MS" pitchFamily="66" charset="0"/>
              </a:rPr>
              <a:t>2 </a:t>
            </a:r>
            <a:r>
              <a:rPr lang="it-IT" sz="2600" b="1" dirty="0">
                <a:solidFill>
                  <a:srgbClr val="007033"/>
                </a:solidFill>
                <a:latin typeface="Comic Sans MS" pitchFamily="66" charset="0"/>
              </a:rPr>
              <a:t>di superficie per 1 ora</a:t>
            </a:r>
          </a:p>
          <a:p>
            <a:r>
              <a:rPr lang="it-IT" sz="2600" b="1" dirty="0">
                <a:solidFill>
                  <a:srgbClr val="007033"/>
                </a:solidFill>
                <a:latin typeface="Comic Sans MS" pitchFamily="66" charset="0"/>
              </a:rPr>
              <a:t>6 litri/s di caduta d’acqua da 20 m per 1 ora </a:t>
            </a:r>
          </a:p>
          <a:p>
            <a:r>
              <a:rPr lang="it-IT" sz="2600" b="1" dirty="0">
                <a:solidFill>
                  <a:srgbClr val="007033"/>
                </a:solidFill>
                <a:latin typeface="Comic Sans MS" pitchFamily="66" charset="0"/>
              </a:rPr>
              <a:t>sostituire 3 lampade a incandescenza da 40 watt con 3 lampade a led  per 9 ore</a:t>
            </a:r>
          </a:p>
          <a:p>
            <a:endParaRPr lang="it-IT" sz="2600" b="1" dirty="0" smtClean="0">
              <a:solidFill>
                <a:srgbClr val="FF0000"/>
              </a:solidFill>
              <a:effectLst>
                <a:outerShdw blurRad="38100" dist="38100" dir="2700000" algn="tl">
                  <a:srgbClr val="000000">
                    <a:alpha val="43137"/>
                  </a:srgbClr>
                </a:outerShdw>
              </a:effectLst>
              <a:latin typeface="Comic Sans MS" pitchFamily="66" charset="0"/>
            </a:endParaRPr>
          </a:p>
        </p:txBody>
      </p:sp>
      <p:sp>
        <p:nvSpPr>
          <p:cNvPr id="4" name="Segnaposto numero diapositiva 3"/>
          <p:cNvSpPr>
            <a:spLocks noGrp="1"/>
          </p:cNvSpPr>
          <p:nvPr>
            <p:ph type="sldNum" sz="quarter" idx="12"/>
          </p:nvPr>
        </p:nvSpPr>
        <p:spPr/>
        <p:txBody>
          <a:bodyPr/>
          <a:lstStyle/>
          <a:p>
            <a:fld id="{B007B441-5312-499D-93C3-6E37886527FA}" type="slidenum">
              <a:rPr lang="it-IT" smtClean="0"/>
              <a:pPr/>
              <a:t>7</a:t>
            </a:fld>
            <a:endParaRPr lang="it-IT"/>
          </a:p>
        </p:txBody>
      </p:sp>
    </p:spTree>
    <p:extLst>
      <p:ext uri="{BB962C8B-B14F-4D97-AF65-F5344CB8AC3E}">
        <p14:creationId xmlns:p14="http://schemas.microsoft.com/office/powerpoint/2010/main" val="1247392526"/>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p:cNvSpPr>
            <a:spLocks noGrp="1"/>
          </p:cNvSpPr>
          <p:nvPr>
            <p:ph type="sldNum" sz="quarter" idx="12"/>
          </p:nvPr>
        </p:nvSpPr>
        <p:spPr/>
        <p:txBody>
          <a:bodyPr/>
          <a:lstStyle/>
          <a:p>
            <a:fld id="{B007B441-5312-499D-93C3-6E37886527FA}" type="slidenum">
              <a:rPr lang="it-IT" smtClean="0"/>
              <a:pPr/>
              <a:t>70</a:t>
            </a:fld>
            <a:endParaRPr lang="it-IT"/>
          </a:p>
        </p:txBody>
      </p:sp>
      <p:pic>
        <p:nvPicPr>
          <p:cNvPr id="3276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7" y="260649"/>
            <a:ext cx="8307264" cy="63717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93175720"/>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5510928" y="-34506"/>
            <a:ext cx="3633160" cy="1008112"/>
          </a:xfrm>
        </p:spPr>
        <p:txBody>
          <a:bodyPr>
            <a:normAutofit/>
          </a:bodyPr>
          <a:lstStyle/>
          <a:p>
            <a:r>
              <a:rPr lang="it-IT" b="1" dirty="0" smtClean="0">
                <a:solidFill>
                  <a:srgbClr val="FF0000"/>
                </a:solidFill>
                <a:effectLst>
                  <a:outerShdw blurRad="38100" dist="38100" dir="2700000" algn="tl">
                    <a:srgbClr val="000000">
                      <a:alpha val="43137"/>
                    </a:srgbClr>
                  </a:outerShdw>
                </a:effectLst>
                <a:latin typeface="Comic Sans MS" panose="030F0702030302020204" pitchFamily="66" charset="0"/>
              </a:rPr>
              <a:t>COSTI</a:t>
            </a:r>
            <a:endParaRPr lang="it-IT" b="1" dirty="0">
              <a:solidFill>
                <a:srgbClr val="FF0000"/>
              </a:solidFill>
              <a:effectLst>
                <a:outerShdw blurRad="38100" dist="38100" dir="2700000" algn="tl">
                  <a:srgbClr val="000000">
                    <a:alpha val="43137"/>
                  </a:srgbClr>
                </a:outerShdw>
              </a:effectLst>
              <a:latin typeface="Comic Sans MS" panose="030F0702030302020204" pitchFamily="66" charset="0"/>
            </a:endParaRPr>
          </a:p>
        </p:txBody>
      </p:sp>
      <p:sp>
        <p:nvSpPr>
          <p:cNvPr id="4" name="Segnaposto numero diapositiva 3"/>
          <p:cNvSpPr>
            <a:spLocks noGrp="1"/>
          </p:cNvSpPr>
          <p:nvPr>
            <p:ph type="sldNum" sz="quarter" idx="12"/>
          </p:nvPr>
        </p:nvSpPr>
        <p:spPr/>
        <p:txBody>
          <a:bodyPr/>
          <a:lstStyle/>
          <a:p>
            <a:fld id="{B007B441-5312-499D-93C3-6E37886527FA}" type="slidenum">
              <a:rPr lang="it-IT" smtClean="0"/>
              <a:pPr/>
              <a:t>71</a:t>
            </a:fld>
            <a:endParaRPr lang="it-IT"/>
          </a:p>
        </p:txBody>
      </p:sp>
      <p:pic>
        <p:nvPicPr>
          <p:cNvPr id="3389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4287"/>
            <a:ext cx="4860032" cy="68251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CasellaDiTesto 4"/>
          <p:cNvSpPr txBox="1"/>
          <p:nvPr/>
        </p:nvSpPr>
        <p:spPr>
          <a:xfrm>
            <a:off x="6228184" y="879893"/>
            <a:ext cx="2427268" cy="646331"/>
          </a:xfrm>
          <a:prstGeom prst="rect">
            <a:avLst/>
          </a:prstGeom>
          <a:noFill/>
        </p:spPr>
        <p:txBody>
          <a:bodyPr wrap="none" rtlCol="0">
            <a:spAutoFit/>
          </a:bodyPr>
          <a:lstStyle/>
          <a:p>
            <a:r>
              <a:rPr lang="it-IT" sz="3600" b="1" dirty="0" smtClean="0">
                <a:solidFill>
                  <a:srgbClr val="FF0000"/>
                </a:solidFill>
                <a:effectLst>
                  <a:outerShdw blurRad="38100" dist="38100" dir="2700000" algn="tl">
                    <a:srgbClr val="000000">
                      <a:alpha val="43137"/>
                    </a:srgbClr>
                  </a:outerShdw>
                </a:effectLst>
                <a:latin typeface="Comic Sans MS" panose="030F0702030302020204" pitchFamily="66" charset="0"/>
              </a:rPr>
              <a:t>+ 25 MLD</a:t>
            </a:r>
            <a:endParaRPr lang="it-IT" sz="3600" b="1" dirty="0">
              <a:solidFill>
                <a:srgbClr val="FF0000"/>
              </a:solidFill>
              <a:effectLst>
                <a:outerShdw blurRad="38100" dist="38100" dir="2700000" algn="tl">
                  <a:srgbClr val="000000">
                    <a:alpha val="43137"/>
                  </a:srgbClr>
                </a:outerShdw>
              </a:effectLst>
              <a:latin typeface="Comic Sans MS" panose="030F0702030302020204" pitchFamily="66" charset="0"/>
            </a:endParaRPr>
          </a:p>
        </p:txBody>
      </p:sp>
      <p:pic>
        <p:nvPicPr>
          <p:cNvPr id="3389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35896" y="2708920"/>
            <a:ext cx="5510286" cy="3312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01376807"/>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p:cNvSpPr>
            <a:spLocks noGrp="1"/>
          </p:cNvSpPr>
          <p:nvPr>
            <p:ph type="sldNum" sz="quarter" idx="12"/>
          </p:nvPr>
        </p:nvSpPr>
        <p:spPr/>
        <p:txBody>
          <a:bodyPr/>
          <a:lstStyle/>
          <a:p>
            <a:fld id="{B007B441-5312-499D-93C3-6E37886527FA}" type="slidenum">
              <a:rPr lang="it-IT" smtClean="0"/>
              <a:pPr/>
              <a:t>72</a:t>
            </a:fld>
            <a:endParaRPr lang="it-IT"/>
          </a:p>
        </p:txBody>
      </p:sp>
      <p:pic>
        <p:nvPicPr>
          <p:cNvPr id="3307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708" y="908720"/>
            <a:ext cx="8964101" cy="46634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85952621"/>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2578" name="Picture 2"/>
          <p:cNvPicPr>
            <a:picLocks noGrp="1" noChangeAspect="1" noChangeArrowheads="1"/>
          </p:cNvPicPr>
          <p:nvPr>
            <p:ph idx="1"/>
          </p:nvPr>
        </p:nvPicPr>
        <p:blipFill>
          <a:blip r:embed="rId2" cstate="print"/>
          <a:srcRect/>
          <a:stretch>
            <a:fillRect/>
          </a:stretch>
        </p:blipFill>
        <p:spPr bwMode="auto">
          <a:xfrm>
            <a:off x="193181" y="1268760"/>
            <a:ext cx="8750438" cy="5184576"/>
          </a:xfrm>
          <a:prstGeom prst="rect">
            <a:avLst/>
          </a:prstGeom>
          <a:noFill/>
          <a:ln w="9525">
            <a:noFill/>
            <a:miter lim="800000"/>
            <a:headEnd/>
            <a:tailEnd/>
          </a:ln>
        </p:spPr>
      </p:pic>
      <p:pic>
        <p:nvPicPr>
          <p:cNvPr id="5" name="Segnaposto contenuto 3" descr="logo.jpg"/>
          <p:cNvPicPr>
            <a:picLocks noChangeAspect="1"/>
          </p:cNvPicPr>
          <p:nvPr/>
        </p:nvPicPr>
        <p:blipFill>
          <a:blip r:embed="rId3" cstate="print"/>
          <a:stretch>
            <a:fillRect/>
          </a:stretch>
        </p:blipFill>
        <p:spPr>
          <a:xfrm>
            <a:off x="3053" y="44624"/>
            <a:ext cx="9105451" cy="864096"/>
          </a:xfrm>
          <a:prstGeom prst="rect">
            <a:avLst/>
          </a:prstGeom>
        </p:spPr>
      </p:pic>
      <p:sp>
        <p:nvSpPr>
          <p:cNvPr id="4" name="Segnaposto numero diapositiva 3"/>
          <p:cNvSpPr>
            <a:spLocks noGrp="1"/>
          </p:cNvSpPr>
          <p:nvPr>
            <p:ph type="sldNum" sz="quarter" idx="12"/>
          </p:nvPr>
        </p:nvSpPr>
        <p:spPr/>
        <p:txBody>
          <a:bodyPr/>
          <a:lstStyle/>
          <a:p>
            <a:fld id="{B007B441-5312-499D-93C3-6E37886527FA}" type="slidenum">
              <a:rPr lang="it-IT" smtClean="0"/>
              <a:pPr/>
              <a:t>73</a:t>
            </a:fld>
            <a:endParaRPr lang="it-IT"/>
          </a:p>
        </p:txBody>
      </p:sp>
      <p:sp>
        <p:nvSpPr>
          <p:cNvPr id="2" name="Rettangolo 1"/>
          <p:cNvSpPr/>
          <p:nvPr/>
        </p:nvSpPr>
        <p:spPr>
          <a:xfrm>
            <a:off x="2987824" y="908720"/>
            <a:ext cx="3289419" cy="584775"/>
          </a:xfrm>
          <a:prstGeom prst="rect">
            <a:avLst/>
          </a:prstGeom>
        </p:spPr>
        <p:txBody>
          <a:bodyPr wrap="square">
            <a:spAutoFit/>
          </a:bodyPr>
          <a:lstStyle/>
          <a:p>
            <a:r>
              <a:rPr lang="it-IT" sz="3200" dirty="0">
                <a:effectLst>
                  <a:outerShdw blurRad="38100" dist="38100" dir="2700000" algn="tl">
                    <a:srgbClr val="000000">
                      <a:alpha val="43137"/>
                    </a:srgbClr>
                  </a:outerShdw>
                </a:effectLst>
                <a:latin typeface="Comic Sans MS" pitchFamily="66" charset="0"/>
              </a:rPr>
              <a:t>UE </a:t>
            </a:r>
            <a:r>
              <a:rPr lang="it-IT" sz="3200" dirty="0" smtClean="0">
                <a:effectLst>
                  <a:outerShdw blurRad="38100" dist="38100" dir="2700000" algn="tl">
                    <a:srgbClr val="000000">
                      <a:alpha val="43137"/>
                    </a:srgbClr>
                  </a:outerShdw>
                </a:effectLst>
                <a:latin typeface="Comic Sans MS" pitchFamily="66" charset="0"/>
              </a:rPr>
              <a:t>20/20/20</a:t>
            </a:r>
            <a:endParaRPr lang="it-IT" sz="3200" dirty="0"/>
          </a:p>
        </p:txBody>
      </p:sp>
    </p:spTree>
    <p:extLst>
      <p:ext uri="{BB962C8B-B14F-4D97-AF65-F5344CB8AC3E}">
        <p14:creationId xmlns:p14="http://schemas.microsoft.com/office/powerpoint/2010/main" val="1318700090"/>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496" y="1052736"/>
            <a:ext cx="9110091" cy="48245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84850704"/>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p:cNvSpPr>
            <a:spLocks noGrp="1"/>
          </p:cNvSpPr>
          <p:nvPr>
            <p:ph type="sldNum" sz="quarter" idx="12"/>
          </p:nvPr>
        </p:nvSpPr>
        <p:spPr/>
        <p:txBody>
          <a:bodyPr/>
          <a:lstStyle/>
          <a:p>
            <a:fld id="{B007B441-5312-499D-93C3-6E37886527FA}" type="slidenum">
              <a:rPr lang="it-IT" smtClean="0"/>
              <a:pPr/>
              <a:t>75</a:t>
            </a:fld>
            <a:endParaRPr lang="it-IT"/>
          </a:p>
        </p:txBody>
      </p:sp>
      <p:pic>
        <p:nvPicPr>
          <p:cNvPr id="326658" name="Picture 2" descr="http://www.greenews.info/wp-content/uploads/2010/11/World-energy-related-CO2-emissio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159" y="1700808"/>
            <a:ext cx="9020317" cy="4608512"/>
          </a:xfrm>
          <a:prstGeom prst="rect">
            <a:avLst/>
          </a:prstGeom>
          <a:noFill/>
          <a:extLst>
            <a:ext uri="{909E8E84-426E-40DD-AFC4-6F175D3DCCD1}">
              <a14:hiddenFill xmlns:a14="http://schemas.microsoft.com/office/drawing/2010/main">
                <a:solidFill>
                  <a:srgbClr val="FFFFFF"/>
                </a:solidFill>
              </a14:hiddenFill>
            </a:ext>
          </a:extLst>
        </p:spPr>
      </p:pic>
      <p:pic>
        <p:nvPicPr>
          <p:cNvPr id="32665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16" y="0"/>
            <a:ext cx="2344607" cy="14127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ttangolo 4"/>
          <p:cNvSpPr/>
          <p:nvPr/>
        </p:nvSpPr>
        <p:spPr>
          <a:xfrm>
            <a:off x="2347423" y="44624"/>
            <a:ext cx="6761081" cy="1477328"/>
          </a:xfrm>
          <a:prstGeom prst="rect">
            <a:avLst/>
          </a:prstGeom>
          <a:solidFill>
            <a:srgbClr val="FFFFCC"/>
          </a:solidFill>
        </p:spPr>
        <p:txBody>
          <a:bodyPr wrap="square">
            <a:spAutoFit/>
          </a:bodyPr>
          <a:lstStyle/>
          <a:p>
            <a:r>
              <a:rPr lang="en-US" dirty="0"/>
              <a:t> </a:t>
            </a:r>
            <a:r>
              <a:rPr lang="en-US" b="1" dirty="0"/>
              <a:t>450 Scenario</a:t>
            </a:r>
            <a:r>
              <a:rPr lang="en-US" dirty="0"/>
              <a:t>: A scenario presented in the </a:t>
            </a:r>
            <a:r>
              <a:rPr lang="en-US" i="1" dirty="0"/>
              <a:t>World Energy Outlook</a:t>
            </a:r>
            <a:r>
              <a:rPr lang="en-US" dirty="0"/>
              <a:t> that sets out an energy pathway consistent with the goal of limiting the global increase in temperature to 2°C by limiting concentration of greenhouse gases in the atmosphere to around 450 parts per million of CO</a:t>
            </a:r>
            <a:r>
              <a:rPr lang="en-US" baseline="-25000" dirty="0"/>
              <a:t>2</a:t>
            </a:r>
            <a:r>
              <a:rPr lang="en-US" dirty="0"/>
              <a:t>.</a:t>
            </a:r>
            <a:endParaRPr lang="it-IT" dirty="0"/>
          </a:p>
        </p:txBody>
      </p:sp>
    </p:spTree>
    <p:extLst>
      <p:ext uri="{BB962C8B-B14F-4D97-AF65-F5344CB8AC3E}">
        <p14:creationId xmlns:p14="http://schemas.microsoft.com/office/powerpoint/2010/main" val="3367332607"/>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84"/>
            <a:ext cx="8229600" cy="648072"/>
          </a:xfrm>
        </p:spPr>
        <p:txBody>
          <a:bodyPr>
            <a:normAutofit fontScale="90000"/>
          </a:bodyPr>
          <a:lstStyle/>
          <a:p>
            <a:r>
              <a:rPr lang="it-IT" sz="4800" b="1" dirty="0" smtClean="0">
                <a:solidFill>
                  <a:srgbClr val="FF0000"/>
                </a:solidFill>
                <a:effectLst>
                  <a:outerShdw blurRad="38100" dist="38100" dir="2700000" algn="tl">
                    <a:srgbClr val="000000">
                      <a:alpha val="43137"/>
                    </a:srgbClr>
                  </a:outerShdw>
                </a:effectLst>
              </a:rPr>
              <a:t>Conclusioni</a:t>
            </a:r>
            <a:endParaRPr lang="en-US" sz="4800" b="1" dirty="0">
              <a:solidFill>
                <a:srgbClr val="FF0000"/>
              </a:solidFill>
              <a:effectLst>
                <a:outerShdw blurRad="38100" dist="38100" dir="2700000" algn="tl">
                  <a:srgbClr val="000000">
                    <a:alpha val="43137"/>
                  </a:srgbClr>
                </a:outerShdw>
              </a:effectLst>
            </a:endParaRPr>
          </a:p>
        </p:txBody>
      </p:sp>
      <p:sp>
        <p:nvSpPr>
          <p:cNvPr id="3" name="Segnaposto contenuto 2"/>
          <p:cNvSpPr>
            <a:spLocks noGrp="1"/>
          </p:cNvSpPr>
          <p:nvPr>
            <p:ph idx="1"/>
          </p:nvPr>
        </p:nvSpPr>
        <p:spPr>
          <a:xfrm>
            <a:off x="107504" y="548680"/>
            <a:ext cx="8856984" cy="6165304"/>
          </a:xfrm>
        </p:spPr>
        <p:txBody>
          <a:bodyPr>
            <a:noAutofit/>
          </a:bodyPr>
          <a:lstStyle/>
          <a:p>
            <a:r>
              <a:rPr lang="it-IT" sz="2400" b="1" dirty="0" smtClean="0">
                <a:effectLst>
                  <a:outerShdw blurRad="38100" dist="38100" dir="2700000" algn="tl">
                    <a:srgbClr val="000000">
                      <a:alpha val="43137"/>
                    </a:srgbClr>
                  </a:outerShdw>
                </a:effectLst>
                <a:latin typeface="Comic Sans MS" pitchFamily="66" charset="0"/>
              </a:rPr>
              <a:t>Incentivare il sistema elettrico (auto «elettrica» e pompe di calore) per ridurre l’inquinamento locale e la CO2</a:t>
            </a:r>
          </a:p>
          <a:p>
            <a:pPr marL="0" indent="0">
              <a:buNone/>
            </a:pPr>
            <a:endParaRPr lang="it-IT" sz="800" b="1" dirty="0" smtClean="0">
              <a:solidFill>
                <a:srgbClr val="009E47"/>
              </a:solidFill>
              <a:effectLst>
                <a:outerShdw blurRad="38100" dist="38100" dir="2700000" algn="tl">
                  <a:srgbClr val="000000">
                    <a:alpha val="43137"/>
                  </a:srgbClr>
                </a:outerShdw>
              </a:effectLst>
              <a:latin typeface="Comic Sans MS" pitchFamily="66" charset="0"/>
            </a:endParaRPr>
          </a:p>
          <a:p>
            <a:r>
              <a:rPr lang="it-IT" sz="2400" b="1" dirty="0" smtClean="0">
                <a:solidFill>
                  <a:srgbClr val="FF0000"/>
                </a:solidFill>
                <a:effectLst>
                  <a:outerShdw blurRad="38100" dist="38100" dir="2700000" algn="tl">
                    <a:srgbClr val="000000">
                      <a:alpha val="43137"/>
                    </a:srgbClr>
                  </a:outerShdw>
                </a:effectLst>
                <a:latin typeface="Comic Sans MS" pitchFamily="66" charset="0"/>
              </a:rPr>
              <a:t>Attuare l’efficienza energetica</a:t>
            </a:r>
          </a:p>
          <a:p>
            <a:pPr marL="0" indent="0">
              <a:buNone/>
            </a:pPr>
            <a:endParaRPr lang="it-IT" sz="800" b="1" dirty="0" smtClean="0">
              <a:solidFill>
                <a:srgbClr val="009E47"/>
              </a:solidFill>
              <a:effectLst>
                <a:outerShdw blurRad="38100" dist="38100" dir="2700000" algn="tl">
                  <a:srgbClr val="000000">
                    <a:alpha val="43137"/>
                  </a:srgbClr>
                </a:outerShdw>
              </a:effectLst>
              <a:latin typeface="Comic Sans MS" pitchFamily="66" charset="0"/>
            </a:endParaRPr>
          </a:p>
          <a:p>
            <a:r>
              <a:rPr lang="it-IT" sz="2400" b="1" dirty="0" smtClean="0">
                <a:effectLst>
                  <a:outerShdw blurRad="38100" dist="38100" dir="2700000" algn="tl">
                    <a:srgbClr val="000000">
                      <a:alpha val="43137"/>
                    </a:srgbClr>
                  </a:outerShdw>
                </a:effectLst>
                <a:latin typeface="Comic Sans MS" pitchFamily="66" charset="0"/>
              </a:rPr>
              <a:t>Ridurre carbone e olio a favore del gas</a:t>
            </a:r>
          </a:p>
          <a:p>
            <a:pPr marL="0" indent="0">
              <a:buNone/>
            </a:pPr>
            <a:endParaRPr lang="it-IT" sz="800" b="1" dirty="0" smtClean="0">
              <a:solidFill>
                <a:srgbClr val="009E47"/>
              </a:solidFill>
              <a:effectLst>
                <a:outerShdw blurRad="38100" dist="38100" dir="2700000" algn="tl">
                  <a:srgbClr val="000000">
                    <a:alpha val="43137"/>
                  </a:srgbClr>
                </a:outerShdw>
              </a:effectLst>
              <a:latin typeface="Comic Sans MS" pitchFamily="66" charset="0"/>
            </a:endParaRPr>
          </a:p>
          <a:p>
            <a:r>
              <a:rPr lang="it-IT" sz="2400" b="1" dirty="0" smtClean="0">
                <a:solidFill>
                  <a:srgbClr val="007434"/>
                </a:solidFill>
                <a:effectLst>
                  <a:outerShdw blurRad="38100" dist="38100" dir="2700000" algn="tl">
                    <a:srgbClr val="000000">
                      <a:alpha val="43137"/>
                    </a:srgbClr>
                  </a:outerShdw>
                </a:effectLst>
                <a:latin typeface="Comic Sans MS" pitchFamily="66" charset="0"/>
              </a:rPr>
              <a:t>Incentivare le rinnovabili</a:t>
            </a:r>
          </a:p>
          <a:p>
            <a:pPr marL="0" indent="0">
              <a:buNone/>
            </a:pPr>
            <a:endParaRPr lang="it-IT" sz="800" b="1" dirty="0" smtClean="0">
              <a:solidFill>
                <a:srgbClr val="009E47"/>
              </a:solidFill>
              <a:effectLst>
                <a:outerShdw blurRad="38100" dist="38100" dir="2700000" algn="tl">
                  <a:srgbClr val="000000">
                    <a:alpha val="43137"/>
                  </a:srgbClr>
                </a:outerShdw>
              </a:effectLst>
              <a:latin typeface="Comic Sans MS" pitchFamily="66" charset="0"/>
            </a:endParaRPr>
          </a:p>
          <a:p>
            <a:r>
              <a:rPr lang="it-IT" sz="2400" b="1" dirty="0" smtClean="0">
                <a:solidFill>
                  <a:srgbClr val="FF0000"/>
                </a:solidFill>
                <a:effectLst>
                  <a:outerShdw blurRad="38100" dist="38100" dir="2700000" algn="tl">
                    <a:srgbClr val="000000">
                      <a:alpha val="43137"/>
                    </a:srgbClr>
                  </a:outerShdw>
                </a:effectLst>
                <a:latin typeface="Comic Sans MS" pitchFamily="66" charset="0"/>
              </a:rPr>
              <a:t>Procedere con l’energia nucleare in Cina, India e paesi non OCSE </a:t>
            </a:r>
          </a:p>
          <a:p>
            <a:pPr marL="0" indent="0">
              <a:buNone/>
            </a:pPr>
            <a:endParaRPr lang="it-IT" sz="800" b="1" dirty="0" smtClean="0">
              <a:solidFill>
                <a:srgbClr val="009E47"/>
              </a:solidFill>
              <a:effectLst>
                <a:outerShdw blurRad="38100" dist="38100" dir="2700000" algn="tl">
                  <a:srgbClr val="000000">
                    <a:alpha val="43137"/>
                  </a:srgbClr>
                </a:outerShdw>
              </a:effectLst>
              <a:latin typeface="Comic Sans MS" pitchFamily="66" charset="0"/>
            </a:endParaRPr>
          </a:p>
          <a:p>
            <a:r>
              <a:rPr lang="it-IT" sz="2400" b="1" dirty="0" smtClean="0">
                <a:effectLst>
                  <a:outerShdw blurRad="38100" dist="38100" dir="2700000" algn="tl">
                    <a:srgbClr val="000000">
                      <a:alpha val="43137"/>
                    </a:srgbClr>
                  </a:outerShdw>
                </a:effectLst>
                <a:latin typeface="Comic Sans MS" pitchFamily="66" charset="0"/>
              </a:rPr>
              <a:t>Incentivare a livello mondiale le ricerche sull’energia</a:t>
            </a:r>
          </a:p>
          <a:p>
            <a:pPr marL="0" indent="0">
              <a:buNone/>
            </a:pPr>
            <a:r>
              <a:rPr lang="it-IT" sz="2400" b="1" dirty="0">
                <a:effectLst>
                  <a:outerShdw blurRad="38100" dist="38100" dir="2700000" algn="tl">
                    <a:srgbClr val="000000">
                      <a:alpha val="43137"/>
                    </a:srgbClr>
                  </a:outerShdw>
                </a:effectLst>
                <a:latin typeface="Comic Sans MS" pitchFamily="66" charset="0"/>
              </a:rPr>
              <a:t> </a:t>
            </a:r>
            <a:r>
              <a:rPr lang="it-IT" sz="2400" b="1" dirty="0" smtClean="0">
                <a:effectLst>
                  <a:outerShdw blurRad="38100" dist="38100" dir="2700000" algn="tl">
                    <a:srgbClr val="000000">
                      <a:alpha val="43137"/>
                    </a:srgbClr>
                  </a:outerShdw>
                </a:effectLst>
                <a:latin typeface="Comic Sans MS" pitchFamily="66" charset="0"/>
              </a:rPr>
              <a:t>  Fusione? CCS? Geotermico? Auto elettrica?</a:t>
            </a:r>
          </a:p>
          <a:p>
            <a:pPr marL="0" indent="0">
              <a:buNone/>
            </a:pPr>
            <a:endParaRPr lang="it-IT" sz="800" b="1" dirty="0" smtClean="0">
              <a:solidFill>
                <a:srgbClr val="009E47"/>
              </a:solidFill>
              <a:effectLst>
                <a:outerShdw blurRad="38100" dist="38100" dir="2700000" algn="tl">
                  <a:srgbClr val="000000">
                    <a:alpha val="43137"/>
                  </a:srgbClr>
                </a:outerShdw>
              </a:effectLst>
              <a:latin typeface="Comic Sans MS" pitchFamily="66" charset="0"/>
            </a:endParaRPr>
          </a:p>
          <a:p>
            <a:r>
              <a:rPr lang="it-IT" sz="2400" b="1" dirty="0" smtClean="0">
                <a:solidFill>
                  <a:srgbClr val="FF0000"/>
                </a:solidFill>
                <a:effectLst>
                  <a:outerShdw blurRad="38100" dist="38100" dir="2700000" algn="tl">
                    <a:srgbClr val="000000">
                      <a:alpha val="43137"/>
                    </a:srgbClr>
                  </a:outerShdw>
                </a:effectLst>
                <a:latin typeface="Comic Sans MS" pitchFamily="66" charset="0"/>
              </a:rPr>
              <a:t>Per l’Italia: darsi al più presto un Piano Energetico Nazionale (dal SEN al PEN) </a:t>
            </a:r>
            <a:r>
              <a:rPr lang="it-IT" sz="2400" b="1" dirty="0">
                <a:solidFill>
                  <a:srgbClr val="FF0000"/>
                </a:solidFill>
                <a:effectLst>
                  <a:outerShdw blurRad="38100" dist="38100" dir="2700000" algn="tl">
                    <a:srgbClr val="000000">
                      <a:alpha val="43137"/>
                    </a:srgbClr>
                  </a:outerShdw>
                </a:effectLst>
                <a:latin typeface="Comic Sans MS" pitchFamily="66" charset="0"/>
              </a:rPr>
              <a:t> </a:t>
            </a:r>
            <a:r>
              <a:rPr lang="it-IT" sz="2400" b="1" dirty="0" smtClean="0">
                <a:solidFill>
                  <a:srgbClr val="FF0000"/>
                </a:solidFill>
                <a:effectLst>
                  <a:outerShdw blurRad="38100" dist="38100" dir="2700000" algn="tl">
                    <a:srgbClr val="000000">
                      <a:alpha val="43137"/>
                    </a:srgbClr>
                  </a:outerShdw>
                </a:effectLst>
                <a:latin typeface="Comic Sans MS" pitchFamily="66" charset="0"/>
              </a:rPr>
              <a:t>che manca da 1991</a:t>
            </a:r>
          </a:p>
          <a:p>
            <a:endParaRPr lang="it-IT" sz="2400" b="1" dirty="0" smtClean="0">
              <a:solidFill>
                <a:srgbClr val="009E47"/>
              </a:solidFill>
              <a:effectLst>
                <a:outerShdw blurRad="38100" dist="38100" dir="2700000" algn="tl">
                  <a:srgbClr val="000000">
                    <a:alpha val="43137"/>
                  </a:srgbClr>
                </a:outerShdw>
              </a:effectLst>
              <a:latin typeface="Comic Sans MS" pitchFamily="66" charset="0"/>
            </a:endParaRPr>
          </a:p>
        </p:txBody>
      </p:sp>
      <p:sp>
        <p:nvSpPr>
          <p:cNvPr id="4" name="Segnaposto numero diapositiva 3"/>
          <p:cNvSpPr>
            <a:spLocks noGrp="1"/>
          </p:cNvSpPr>
          <p:nvPr>
            <p:ph type="sldNum" sz="quarter" idx="12"/>
          </p:nvPr>
        </p:nvSpPr>
        <p:spPr/>
        <p:txBody>
          <a:bodyPr/>
          <a:lstStyle/>
          <a:p>
            <a:fld id="{B007B441-5312-499D-93C3-6E37886527FA}" type="slidenum">
              <a:rPr lang="it-IT" smtClean="0"/>
              <a:pPr/>
              <a:t>76</a:t>
            </a:fld>
            <a:endParaRPr lang="it-IT"/>
          </a:p>
        </p:txBody>
      </p:sp>
    </p:spTree>
    <p:extLst>
      <p:ext uri="{BB962C8B-B14F-4D97-AF65-F5344CB8AC3E}">
        <p14:creationId xmlns:p14="http://schemas.microsoft.com/office/powerpoint/2010/main" val="1693797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20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20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fade">
                                      <p:cBhvr>
                                        <p:cTn id="22" dur="2000"/>
                                        <p:tgtEl>
                                          <p:spTgt spid="3">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animEffect transition="in" filter="fade">
                                      <p:cBhvr>
                                        <p:cTn id="27" dur="2000"/>
                                        <p:tgtEl>
                                          <p:spTgt spid="3">
                                            <p:txEl>
                                              <p:pRg st="8" end="8"/>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10" end="10"/>
                                            </p:txEl>
                                          </p:spTgt>
                                        </p:tgtEl>
                                        <p:attrNameLst>
                                          <p:attrName>style.visibility</p:attrName>
                                        </p:attrNameLst>
                                      </p:cBhvr>
                                      <p:to>
                                        <p:strVal val="visible"/>
                                      </p:to>
                                    </p:set>
                                    <p:animEffect transition="in" filter="fade">
                                      <p:cBhvr>
                                        <p:cTn id="32" dur="2000"/>
                                        <p:tgtEl>
                                          <p:spTgt spid="3">
                                            <p:txEl>
                                              <p:pRg st="10" end="10"/>
                                            </p:txEl>
                                          </p:spTgt>
                                        </p:tgtEl>
                                      </p:cBhvr>
                                    </p:animEffect>
                                  </p:childTnLst>
                                </p:cTn>
                              </p:par>
                              <p:par>
                                <p:cTn id="33" presetID="10" presetClass="entr" presetSubtype="0" fill="hold" nodeType="withEffect">
                                  <p:stCondLst>
                                    <p:cond delay="0"/>
                                  </p:stCondLst>
                                  <p:childTnLst>
                                    <p:set>
                                      <p:cBhvr>
                                        <p:cTn id="34" dur="1" fill="hold">
                                          <p:stCondLst>
                                            <p:cond delay="0"/>
                                          </p:stCondLst>
                                        </p:cTn>
                                        <p:tgtEl>
                                          <p:spTgt spid="3">
                                            <p:txEl>
                                              <p:pRg st="11" end="11"/>
                                            </p:txEl>
                                          </p:spTgt>
                                        </p:tgtEl>
                                        <p:attrNameLst>
                                          <p:attrName>style.visibility</p:attrName>
                                        </p:attrNameLst>
                                      </p:cBhvr>
                                      <p:to>
                                        <p:strVal val="visible"/>
                                      </p:to>
                                    </p:set>
                                    <p:animEffect transition="in" filter="fade">
                                      <p:cBhvr>
                                        <p:cTn id="35" dur="2000"/>
                                        <p:tgtEl>
                                          <p:spTgt spid="3">
                                            <p:txEl>
                                              <p:pRg st="11" end="11"/>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3">
                                            <p:txEl>
                                              <p:pRg st="13" end="13"/>
                                            </p:txEl>
                                          </p:spTgt>
                                        </p:tgtEl>
                                        <p:attrNameLst>
                                          <p:attrName>style.visibility</p:attrName>
                                        </p:attrNameLst>
                                      </p:cBhvr>
                                      <p:to>
                                        <p:strVal val="visible"/>
                                      </p:to>
                                    </p:set>
                                    <p:animEffect transition="in" filter="fade">
                                      <p:cBhvr>
                                        <p:cTn id="40" dur="2000"/>
                                        <p:tgtEl>
                                          <p:spTgt spid="3">
                                            <p:txEl>
                                              <p:pRg st="13" end="1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611560" y="1984794"/>
            <a:ext cx="8229600" cy="3748461"/>
          </a:xfrm>
        </p:spPr>
        <p:txBody>
          <a:bodyPr>
            <a:noAutofit/>
          </a:bodyPr>
          <a:lstStyle/>
          <a:p>
            <a:r>
              <a:rPr lang="it-IT" sz="9600" b="1" dirty="0" smtClean="0">
                <a:solidFill>
                  <a:srgbClr val="FF0000"/>
                </a:solidFill>
                <a:effectLst>
                  <a:outerShdw blurRad="38100" dist="38100" dir="2700000" algn="tl">
                    <a:srgbClr val="000000">
                      <a:alpha val="43137"/>
                    </a:srgbClr>
                  </a:outerShdw>
                </a:effectLst>
              </a:rPr>
              <a:t>grazie per l’attenzione </a:t>
            </a:r>
            <a:endParaRPr lang="it-IT" sz="9600" b="1" dirty="0">
              <a:solidFill>
                <a:srgbClr val="FF0000"/>
              </a:solidFill>
              <a:effectLst>
                <a:outerShdw blurRad="38100" dist="38100" dir="2700000" algn="tl">
                  <a:srgbClr val="000000">
                    <a:alpha val="43137"/>
                  </a:srgbClr>
                </a:outerShdw>
              </a:effectLst>
            </a:endParaRPr>
          </a:p>
        </p:txBody>
      </p:sp>
      <p:sp>
        <p:nvSpPr>
          <p:cNvPr id="4" name="Segnaposto numero diapositiva 3"/>
          <p:cNvSpPr>
            <a:spLocks noGrp="1"/>
          </p:cNvSpPr>
          <p:nvPr>
            <p:ph type="sldNum" sz="quarter" idx="12"/>
          </p:nvPr>
        </p:nvSpPr>
        <p:spPr/>
        <p:txBody>
          <a:bodyPr/>
          <a:lstStyle/>
          <a:p>
            <a:fld id="{B007B441-5312-499D-93C3-6E37886527FA}" type="slidenum">
              <a:rPr lang="it-IT" smtClean="0"/>
              <a:pPr/>
              <a:t>77</a:t>
            </a:fld>
            <a:endParaRPr lang="it-IT"/>
          </a:p>
        </p:txBody>
      </p:sp>
      <p:sp>
        <p:nvSpPr>
          <p:cNvPr id="3" name="CasellaDiTesto 2"/>
          <p:cNvSpPr txBox="1"/>
          <p:nvPr/>
        </p:nvSpPr>
        <p:spPr>
          <a:xfrm>
            <a:off x="107504" y="415135"/>
            <a:ext cx="9095760" cy="1569660"/>
          </a:xfrm>
          <a:prstGeom prst="rect">
            <a:avLst/>
          </a:prstGeom>
          <a:noFill/>
        </p:spPr>
        <p:txBody>
          <a:bodyPr wrap="none" rtlCol="0">
            <a:spAutoFit/>
          </a:bodyPr>
          <a:lstStyle/>
          <a:p>
            <a:r>
              <a:rPr lang="it-IT" sz="3200" dirty="0" smtClean="0">
                <a:latin typeface="Comic Sans MS" panose="030F0702030302020204" pitchFamily="66" charset="0"/>
              </a:rPr>
              <a:t>Lo scenario appare incerto e ricco di incognite.</a:t>
            </a:r>
          </a:p>
          <a:p>
            <a:r>
              <a:rPr lang="it-IT" sz="3200" dirty="0" smtClean="0">
                <a:latin typeface="Comic Sans MS" panose="030F0702030302020204" pitchFamily="66" charset="0"/>
              </a:rPr>
              <a:t>Occorre sempre ricordare che</a:t>
            </a:r>
          </a:p>
          <a:p>
            <a:r>
              <a:rPr lang="it-IT" sz="3200" dirty="0" smtClean="0">
                <a:latin typeface="Comic Sans MS" panose="030F0702030302020204" pitchFamily="66" charset="0"/>
              </a:rPr>
              <a:t>«L’energia più pericolosa è quella che  manca»</a:t>
            </a:r>
            <a:endParaRPr lang="it-IT" sz="3200" dirty="0">
              <a:latin typeface="Comic Sans MS" panose="030F0702030302020204" pitchFamily="66" charset="0"/>
            </a:endParaRPr>
          </a:p>
        </p:txBody>
      </p:sp>
    </p:spTree>
    <p:extLst>
      <p:ext uri="{BB962C8B-B14F-4D97-AF65-F5344CB8AC3E}">
        <p14:creationId xmlns:p14="http://schemas.microsoft.com/office/powerpoint/2010/main" val="2947287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contenuto 2"/>
          <p:cNvSpPr>
            <a:spLocks noGrp="1"/>
          </p:cNvSpPr>
          <p:nvPr>
            <p:ph idx="1"/>
          </p:nvPr>
        </p:nvSpPr>
        <p:spPr/>
        <p:txBody>
          <a:bodyPr/>
          <a:lstStyle/>
          <a:p>
            <a:endParaRPr lang="it-IT"/>
          </a:p>
        </p:txBody>
      </p:sp>
      <p:sp>
        <p:nvSpPr>
          <p:cNvPr id="4" name="Segnaposto numero diapositiva 3"/>
          <p:cNvSpPr>
            <a:spLocks noGrp="1"/>
          </p:cNvSpPr>
          <p:nvPr>
            <p:ph type="sldNum" sz="quarter" idx="12"/>
          </p:nvPr>
        </p:nvSpPr>
        <p:spPr/>
        <p:txBody>
          <a:bodyPr/>
          <a:lstStyle/>
          <a:p>
            <a:fld id="{B007B441-5312-499D-93C3-6E37886527FA}" type="slidenum">
              <a:rPr lang="it-IT" smtClean="0"/>
              <a:pPr/>
              <a:t>78</a:t>
            </a:fld>
            <a:endParaRPr lang="it-IT"/>
          </a:p>
        </p:txBody>
      </p:sp>
    </p:spTree>
    <p:extLst>
      <p:ext uri="{BB962C8B-B14F-4D97-AF65-F5344CB8AC3E}">
        <p14:creationId xmlns:p14="http://schemas.microsoft.com/office/powerpoint/2010/main" val="2753425948"/>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22694" y="2690034"/>
            <a:ext cx="8229600" cy="1143000"/>
          </a:xfrm>
        </p:spPr>
        <p:txBody>
          <a:bodyPr>
            <a:noAutofit/>
          </a:bodyPr>
          <a:lstStyle/>
          <a:p>
            <a:r>
              <a:rPr lang="it-IT" sz="7200" b="1" dirty="0" smtClean="0">
                <a:solidFill>
                  <a:srgbClr val="FF0000"/>
                </a:solidFill>
                <a:effectLst>
                  <a:outerShdw blurRad="38100" dist="38100" dir="2700000" algn="tl">
                    <a:srgbClr val="000000">
                      <a:alpha val="43137"/>
                    </a:srgbClr>
                  </a:outerShdw>
                </a:effectLst>
              </a:rPr>
              <a:t>Slide di riserva</a:t>
            </a:r>
            <a:endParaRPr lang="it-IT" sz="7200" b="1" dirty="0">
              <a:solidFill>
                <a:srgbClr val="FF0000"/>
              </a:solidFill>
              <a:effectLst>
                <a:outerShdw blurRad="38100" dist="38100" dir="2700000" algn="tl">
                  <a:srgbClr val="000000">
                    <a:alpha val="43137"/>
                  </a:srgbClr>
                </a:outerShdw>
              </a:effectLst>
            </a:endParaRPr>
          </a:p>
        </p:txBody>
      </p:sp>
      <p:sp>
        <p:nvSpPr>
          <p:cNvPr id="4" name="Segnaposto numero diapositiva 3"/>
          <p:cNvSpPr>
            <a:spLocks noGrp="1"/>
          </p:cNvSpPr>
          <p:nvPr>
            <p:ph type="sldNum" sz="quarter" idx="12"/>
          </p:nvPr>
        </p:nvSpPr>
        <p:spPr/>
        <p:txBody>
          <a:bodyPr/>
          <a:lstStyle/>
          <a:p>
            <a:fld id="{B007B441-5312-499D-93C3-6E37886527FA}" type="slidenum">
              <a:rPr lang="it-IT" smtClean="0"/>
              <a:pPr/>
              <a:t>79</a:t>
            </a:fld>
            <a:endParaRPr lang="it-IT"/>
          </a:p>
        </p:txBody>
      </p:sp>
    </p:spTree>
    <p:extLst>
      <p:ext uri="{BB962C8B-B14F-4D97-AF65-F5344CB8AC3E}">
        <p14:creationId xmlns:p14="http://schemas.microsoft.com/office/powerpoint/2010/main" val="400925908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64524" y="332656"/>
            <a:ext cx="9036496" cy="2620888"/>
          </a:xfrm>
          <a:solidFill>
            <a:srgbClr val="FFFF00"/>
          </a:solidFill>
        </p:spPr>
        <p:txBody>
          <a:bodyPr>
            <a:normAutofit fontScale="85000" lnSpcReduction="20000"/>
          </a:bodyPr>
          <a:lstStyle/>
          <a:p>
            <a:pPr marL="0" indent="0" algn="ctr">
              <a:buNone/>
            </a:pPr>
            <a:r>
              <a:rPr lang="it-IT" b="1" dirty="0" smtClean="0">
                <a:solidFill>
                  <a:srgbClr val="FF0000"/>
                </a:solidFill>
                <a:effectLst>
                  <a:outerShdw blurRad="38100" dist="38100" dir="2700000" algn="tl">
                    <a:srgbClr val="000000">
                      <a:alpha val="43137"/>
                    </a:srgbClr>
                  </a:outerShdw>
                </a:effectLst>
              </a:rPr>
              <a:t>Se vado in auto per 1 ora a metà potenza (35 kW) </a:t>
            </a:r>
          </a:p>
          <a:p>
            <a:pPr marL="0" indent="0" algn="ctr">
              <a:buNone/>
            </a:pPr>
            <a:r>
              <a:rPr lang="it-IT" b="1" dirty="0">
                <a:solidFill>
                  <a:srgbClr val="FF0000"/>
                </a:solidFill>
                <a:effectLst>
                  <a:outerShdw blurRad="38100" dist="38100" dir="2700000" algn="tl">
                    <a:srgbClr val="000000">
                      <a:alpha val="43137"/>
                    </a:srgbClr>
                  </a:outerShdw>
                </a:effectLst>
              </a:rPr>
              <a:t> </a:t>
            </a:r>
            <a:r>
              <a:rPr lang="it-IT" b="1" dirty="0" smtClean="0">
                <a:solidFill>
                  <a:srgbClr val="FF0000"/>
                </a:solidFill>
                <a:effectLst>
                  <a:outerShdw blurRad="38100" dist="38100" dir="2700000" algn="tl">
                    <a:srgbClr val="000000">
                      <a:alpha val="43137"/>
                    </a:srgbClr>
                  </a:outerShdw>
                </a:effectLst>
              </a:rPr>
              <a:t>   consumo 35 kWh (9 kWh per la trazione), cioè </a:t>
            </a:r>
          </a:p>
          <a:p>
            <a:pPr marL="0" indent="0" algn="ctr">
              <a:buNone/>
            </a:pPr>
            <a:r>
              <a:rPr lang="it-IT" b="1" dirty="0" smtClean="0">
                <a:solidFill>
                  <a:srgbClr val="FF0000"/>
                </a:solidFill>
                <a:effectLst>
                  <a:outerShdw blurRad="38100" dist="38100" dir="2700000" algn="tl">
                    <a:srgbClr val="000000">
                      <a:alpha val="43137"/>
                    </a:srgbClr>
                  </a:outerShdw>
                </a:effectLst>
              </a:rPr>
              <a:t>90g x 35 = 3150 g  di petrolio (benzina)</a:t>
            </a:r>
          </a:p>
          <a:p>
            <a:pPr marL="0" indent="0" algn="ctr">
              <a:buNone/>
            </a:pPr>
            <a:r>
              <a:rPr lang="it-IT" b="1" dirty="0" smtClean="0">
                <a:solidFill>
                  <a:srgbClr val="FF0000"/>
                </a:solidFill>
                <a:effectLst>
                  <a:outerShdw blurRad="38100" dist="38100" dir="2700000" algn="tl">
                    <a:srgbClr val="000000">
                      <a:alpha val="43137"/>
                    </a:srgbClr>
                  </a:outerShdw>
                </a:effectLst>
              </a:rPr>
              <a:t>Circa 3.5 litri di benzina</a:t>
            </a:r>
          </a:p>
          <a:p>
            <a:pPr marL="0" indent="0" algn="ctr">
              <a:buNone/>
            </a:pPr>
            <a:r>
              <a:rPr lang="it-IT" b="1" dirty="0">
                <a:solidFill>
                  <a:srgbClr val="FF0000"/>
                </a:solidFill>
                <a:effectLst>
                  <a:outerShdw blurRad="38100" dist="38100" dir="2700000" algn="tl">
                    <a:srgbClr val="000000">
                      <a:alpha val="43137"/>
                    </a:srgbClr>
                  </a:outerShdw>
                </a:effectLst>
              </a:rPr>
              <a:t>o</a:t>
            </a:r>
            <a:r>
              <a:rPr lang="it-IT" b="1" dirty="0" smtClean="0">
                <a:solidFill>
                  <a:srgbClr val="FF0000"/>
                </a:solidFill>
                <a:effectLst>
                  <a:outerShdw blurRad="38100" dist="38100" dir="2700000" algn="tl">
                    <a:srgbClr val="000000">
                      <a:alpha val="43137"/>
                    </a:srgbClr>
                  </a:outerShdw>
                </a:effectLst>
              </a:rPr>
              <a:t>ppure 70 kg di batterie al litio</a:t>
            </a:r>
          </a:p>
          <a:p>
            <a:pPr marL="0" indent="0" algn="ctr">
              <a:buNone/>
            </a:pPr>
            <a:r>
              <a:rPr lang="it-IT" b="1" dirty="0" smtClean="0">
                <a:solidFill>
                  <a:srgbClr val="FF0000"/>
                </a:solidFill>
                <a:effectLst>
                  <a:outerShdw blurRad="38100" dist="38100" dir="2700000" algn="tl">
                    <a:srgbClr val="000000">
                      <a:alpha val="43137"/>
                    </a:srgbClr>
                  </a:outerShdw>
                </a:effectLst>
              </a:rPr>
              <a:t>oppure 230 kg di batterie al Piombo </a:t>
            </a:r>
            <a:endParaRPr lang="it-IT" b="1" dirty="0">
              <a:solidFill>
                <a:srgbClr val="FF0000"/>
              </a:solidFill>
              <a:effectLst>
                <a:outerShdw blurRad="38100" dist="38100" dir="2700000" algn="tl">
                  <a:srgbClr val="000000">
                    <a:alpha val="43137"/>
                  </a:srgbClr>
                </a:outerShdw>
              </a:effectLst>
            </a:endParaRPr>
          </a:p>
        </p:txBody>
      </p:sp>
      <p:sp>
        <p:nvSpPr>
          <p:cNvPr id="4" name="Segnaposto numero diapositiva 3"/>
          <p:cNvSpPr>
            <a:spLocks noGrp="1"/>
          </p:cNvSpPr>
          <p:nvPr>
            <p:ph type="sldNum" sz="quarter" idx="12"/>
          </p:nvPr>
        </p:nvSpPr>
        <p:spPr/>
        <p:txBody>
          <a:bodyPr/>
          <a:lstStyle/>
          <a:p>
            <a:fld id="{B007B441-5312-499D-93C3-6E37886527FA}" type="slidenum">
              <a:rPr lang="it-IT" smtClean="0"/>
              <a:pPr/>
              <a:t>8</a:t>
            </a:fld>
            <a:endParaRPr lang="it-IT" dirty="0"/>
          </a:p>
        </p:txBody>
      </p:sp>
      <p:pic>
        <p:nvPicPr>
          <p:cNvPr id="3389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496" y="3212976"/>
            <a:ext cx="4912370" cy="28803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CasellaDiTesto 1"/>
          <p:cNvSpPr txBox="1"/>
          <p:nvPr/>
        </p:nvSpPr>
        <p:spPr>
          <a:xfrm>
            <a:off x="4860032" y="3068960"/>
            <a:ext cx="4226157" cy="3046988"/>
          </a:xfrm>
          <a:prstGeom prst="rect">
            <a:avLst/>
          </a:prstGeom>
          <a:noFill/>
        </p:spPr>
        <p:txBody>
          <a:bodyPr wrap="none" rtlCol="0">
            <a:spAutoFit/>
          </a:bodyPr>
          <a:lstStyle/>
          <a:p>
            <a:r>
              <a:rPr lang="it-IT" sz="2400" b="1" dirty="0" smtClean="0"/>
              <a:t>Ricarica 8  ore (3 </a:t>
            </a:r>
            <a:r>
              <a:rPr lang="it-IT" sz="2400" b="1" dirty="0" err="1" smtClean="0"/>
              <a:t>kw</a:t>
            </a:r>
            <a:r>
              <a:rPr lang="it-IT" sz="2400" b="1" dirty="0" smtClean="0"/>
              <a:t> x 8 h)</a:t>
            </a:r>
          </a:p>
          <a:p>
            <a:r>
              <a:rPr lang="it-IT" sz="2400" b="1" dirty="0" smtClean="0"/>
              <a:t>Ricarica rapida: ½ ora</a:t>
            </a:r>
          </a:p>
          <a:p>
            <a:r>
              <a:rPr lang="it-IT" sz="2400" b="1" dirty="0" smtClean="0"/>
              <a:t>Autonomia </a:t>
            </a:r>
            <a:r>
              <a:rPr lang="it-IT" sz="2400" b="1" dirty="0" err="1" smtClean="0"/>
              <a:t>max</a:t>
            </a:r>
            <a:r>
              <a:rPr lang="it-IT" sz="2400" b="1" dirty="0" smtClean="0"/>
              <a:t> 199 km</a:t>
            </a:r>
          </a:p>
          <a:p>
            <a:r>
              <a:rPr lang="it-IT" sz="2400" b="1" dirty="0" smtClean="0"/>
              <a:t>Costo 25.000 -&gt; 18.000 Eu</a:t>
            </a:r>
          </a:p>
          <a:p>
            <a:r>
              <a:rPr lang="it-IT" sz="2400" b="1" dirty="0" smtClean="0"/>
              <a:t>Noleggio batterie: 100 Eu/mese</a:t>
            </a:r>
          </a:p>
          <a:p>
            <a:r>
              <a:rPr lang="it-IT" sz="2400" b="1" dirty="0" smtClean="0"/>
              <a:t>Consumo: 150 Wh/km</a:t>
            </a:r>
          </a:p>
          <a:p>
            <a:r>
              <a:rPr lang="it-IT" sz="2400" b="1" dirty="0" smtClean="0"/>
              <a:t>Pieno: 24 kWh  (5 €)</a:t>
            </a:r>
          </a:p>
          <a:p>
            <a:r>
              <a:rPr lang="it-IT" sz="2400" b="1" dirty="0" smtClean="0"/>
              <a:t>200 kg di batterie al litio</a:t>
            </a:r>
            <a:endParaRPr lang="it-IT" sz="2400" b="1" dirty="0"/>
          </a:p>
        </p:txBody>
      </p:sp>
      <p:sp>
        <p:nvSpPr>
          <p:cNvPr id="5" name="CasellaDiTesto 4"/>
          <p:cNvSpPr txBox="1"/>
          <p:nvPr/>
        </p:nvSpPr>
        <p:spPr>
          <a:xfrm>
            <a:off x="107504" y="3645024"/>
            <a:ext cx="1463029" cy="369332"/>
          </a:xfrm>
          <a:prstGeom prst="rect">
            <a:avLst/>
          </a:prstGeom>
          <a:noFill/>
        </p:spPr>
        <p:txBody>
          <a:bodyPr wrap="none" rtlCol="0">
            <a:spAutoFit/>
          </a:bodyPr>
          <a:lstStyle/>
          <a:p>
            <a:r>
              <a:rPr lang="it-IT" b="1" smtClean="0">
                <a:solidFill>
                  <a:schemeClr val="bg1"/>
                </a:solidFill>
              </a:rPr>
              <a:t>NISSAN  </a:t>
            </a:r>
            <a:r>
              <a:rPr lang="it-IT" b="1" dirty="0" smtClean="0">
                <a:solidFill>
                  <a:schemeClr val="bg1"/>
                </a:solidFill>
              </a:rPr>
              <a:t>LEAF</a:t>
            </a:r>
            <a:endParaRPr lang="it-IT" b="1" dirty="0">
              <a:solidFill>
                <a:schemeClr val="bg1"/>
              </a:solidFill>
            </a:endParaRPr>
          </a:p>
        </p:txBody>
      </p:sp>
    </p:spTree>
    <p:extLst>
      <p:ext uri="{BB962C8B-B14F-4D97-AF65-F5344CB8AC3E}">
        <p14:creationId xmlns:p14="http://schemas.microsoft.com/office/powerpoint/2010/main" val="2788518347"/>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395536" y="2492896"/>
            <a:ext cx="8229600" cy="1354162"/>
          </a:xfrm>
        </p:spPr>
        <p:txBody>
          <a:bodyPr>
            <a:noAutofit/>
          </a:bodyPr>
          <a:lstStyle/>
          <a:p>
            <a:r>
              <a:rPr lang="it-IT" sz="9600" b="1" dirty="0" smtClean="0">
                <a:solidFill>
                  <a:srgbClr val="FF0000"/>
                </a:solidFill>
              </a:rPr>
              <a:t>Generali</a:t>
            </a:r>
            <a:endParaRPr lang="it-IT" sz="9600" b="1" dirty="0">
              <a:solidFill>
                <a:srgbClr val="FF0000"/>
              </a:solidFill>
            </a:endParaRPr>
          </a:p>
        </p:txBody>
      </p:sp>
      <p:sp>
        <p:nvSpPr>
          <p:cNvPr id="4" name="Segnaposto numero diapositiva 3"/>
          <p:cNvSpPr>
            <a:spLocks noGrp="1"/>
          </p:cNvSpPr>
          <p:nvPr>
            <p:ph type="sldNum" sz="quarter" idx="12"/>
          </p:nvPr>
        </p:nvSpPr>
        <p:spPr/>
        <p:txBody>
          <a:bodyPr/>
          <a:lstStyle/>
          <a:p>
            <a:fld id="{B007B441-5312-499D-93C3-6E37886527FA}" type="slidenum">
              <a:rPr lang="it-IT" smtClean="0"/>
              <a:pPr/>
              <a:t>80</a:t>
            </a:fld>
            <a:endParaRPr lang="it-IT"/>
          </a:p>
        </p:txBody>
      </p:sp>
    </p:spTree>
    <p:extLst>
      <p:ext uri="{BB962C8B-B14F-4D97-AF65-F5344CB8AC3E}">
        <p14:creationId xmlns:p14="http://schemas.microsoft.com/office/powerpoint/2010/main" val="189605661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p:cNvSpPr>
            <a:spLocks noGrp="1"/>
          </p:cNvSpPr>
          <p:nvPr>
            <p:ph type="sldNum" sz="quarter" idx="12"/>
          </p:nvPr>
        </p:nvSpPr>
        <p:spPr/>
        <p:txBody>
          <a:bodyPr/>
          <a:lstStyle/>
          <a:p>
            <a:fld id="{B007B441-5312-499D-93C3-6E37886527FA}" type="slidenum">
              <a:rPr lang="it-IT" smtClean="0"/>
              <a:pPr/>
              <a:t>81</a:t>
            </a:fld>
            <a:endParaRPr lang="it-IT"/>
          </a:p>
        </p:txBody>
      </p:sp>
      <p:pic>
        <p:nvPicPr>
          <p:cNvPr id="3409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403" y="1052736"/>
            <a:ext cx="9033677" cy="4752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04215622"/>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p:cNvSpPr>
            <a:spLocks noGrp="1"/>
          </p:cNvSpPr>
          <p:nvPr>
            <p:ph type="sldNum" sz="quarter" idx="12"/>
          </p:nvPr>
        </p:nvSpPr>
        <p:spPr/>
        <p:txBody>
          <a:bodyPr/>
          <a:lstStyle/>
          <a:p>
            <a:fld id="{B007B441-5312-499D-93C3-6E37886527FA}" type="slidenum">
              <a:rPr lang="it-IT" smtClean="0"/>
              <a:pPr/>
              <a:t>82</a:t>
            </a:fld>
            <a:endParaRPr lang="it-IT"/>
          </a:p>
        </p:txBody>
      </p:sp>
      <p:pic>
        <p:nvPicPr>
          <p:cNvPr id="325634" name="Picture 2" descr="http://www.redd-monitor.org/wordpress/wp-content/uploads/2013/05/2013-05-23-111014_576x655_scrot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7704" y="0"/>
            <a:ext cx="5256584" cy="59879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6233856"/>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116632"/>
            <a:ext cx="8229600" cy="490066"/>
          </a:xfrm>
        </p:spPr>
        <p:txBody>
          <a:bodyPr>
            <a:normAutofit fontScale="90000"/>
          </a:bodyPr>
          <a:lstStyle/>
          <a:p>
            <a:r>
              <a:rPr lang="it-IT" sz="3600" b="1" dirty="0" smtClean="0">
                <a:solidFill>
                  <a:srgbClr val="FF0000"/>
                </a:solidFill>
                <a:effectLst>
                  <a:outerShdw blurRad="38100" dist="38100" dir="2700000" algn="tl">
                    <a:srgbClr val="000000">
                      <a:alpha val="43137"/>
                    </a:srgbClr>
                  </a:outerShdw>
                </a:effectLst>
              </a:rPr>
              <a:t>Cosa fare? Martin </a:t>
            </a:r>
            <a:r>
              <a:rPr lang="it-IT" sz="3600" b="1" dirty="0" err="1" smtClean="0">
                <a:solidFill>
                  <a:srgbClr val="FF0000"/>
                </a:solidFill>
                <a:effectLst>
                  <a:outerShdw blurRad="38100" dist="38100" dir="2700000" algn="tl">
                    <a:srgbClr val="000000">
                      <a:alpha val="43137"/>
                    </a:srgbClr>
                  </a:outerShdw>
                </a:effectLst>
              </a:rPr>
              <a:t>Wolf</a:t>
            </a:r>
            <a:r>
              <a:rPr lang="it-IT" sz="3600" b="1" dirty="0" smtClean="0">
                <a:solidFill>
                  <a:srgbClr val="FF0000"/>
                </a:solidFill>
                <a:effectLst>
                  <a:outerShdw blurRad="38100" dist="38100" dir="2700000" algn="tl">
                    <a:srgbClr val="000000">
                      <a:alpha val="43137"/>
                    </a:srgbClr>
                  </a:outerShdw>
                </a:effectLst>
              </a:rPr>
              <a:t> (2013)</a:t>
            </a:r>
            <a:endParaRPr lang="it-IT" sz="3600" b="1" dirty="0">
              <a:solidFill>
                <a:srgbClr val="FF0000"/>
              </a:solidFill>
              <a:effectLst>
                <a:outerShdw blurRad="38100" dist="38100" dir="2700000" algn="tl">
                  <a:srgbClr val="000000">
                    <a:alpha val="43137"/>
                  </a:srgbClr>
                </a:outerShdw>
              </a:effectLst>
            </a:endParaRPr>
          </a:p>
        </p:txBody>
      </p:sp>
      <p:sp>
        <p:nvSpPr>
          <p:cNvPr id="3" name="Segnaposto contenuto 2"/>
          <p:cNvSpPr>
            <a:spLocks noGrp="1"/>
          </p:cNvSpPr>
          <p:nvPr>
            <p:ph idx="1"/>
          </p:nvPr>
        </p:nvSpPr>
        <p:spPr>
          <a:xfrm>
            <a:off x="457200" y="548680"/>
            <a:ext cx="8229600" cy="6021288"/>
          </a:xfrm>
        </p:spPr>
        <p:txBody>
          <a:bodyPr>
            <a:noAutofit/>
          </a:bodyPr>
          <a:lstStyle/>
          <a:p>
            <a:r>
              <a:rPr lang="it-IT" sz="1600" dirty="0" smtClean="0">
                <a:solidFill>
                  <a:srgbClr val="FF0000"/>
                </a:solidFill>
              </a:rPr>
              <a:t>1.  mettere in pratica le tasse sulle emissioni. </a:t>
            </a:r>
            <a:r>
              <a:rPr lang="it-IT" sz="1600" dirty="0" smtClean="0"/>
              <a:t>Tassare le cose brutte è sempre un buon punto di partenza. Nel contesto attuale, le emissioni sono una cosa brutta. Le tasse sono il modo più semplice per orientare gli incentivi. Dal momento che gli introiti andrebbero a tutti i Governi, i proventi potrebbero essere usati deliberatamente per abbassare altre tasse, per esempio quelle sul lavoro. Le complesse questioni distributive a livello globale potrebbero essere ignorate. L'ideale sarebbe se i Governi potessero impegnarsi a indicizzare a lungo termine la tassa sulle emissioni, garantendo agli investitori una certa prevedibilità del costo delle emissioni. </a:t>
            </a:r>
          </a:p>
          <a:p>
            <a:r>
              <a:rPr lang="it-IT" sz="1600" dirty="0" smtClean="0">
                <a:solidFill>
                  <a:srgbClr val="FF0000"/>
                </a:solidFill>
              </a:rPr>
              <a:t>2. puntare sul nucleare</a:t>
            </a:r>
            <a:r>
              <a:rPr lang="it-IT" sz="1600" dirty="0" smtClean="0"/>
              <a:t>. È grazie al nucleare se la Francia è un'economia a basse emissioni. È un modello che gli altri dovrebbero imitare, non rifuggire. </a:t>
            </a:r>
          </a:p>
          <a:p>
            <a:r>
              <a:rPr lang="it-IT" sz="1600" dirty="0" smtClean="0">
                <a:solidFill>
                  <a:srgbClr val="FF0000"/>
                </a:solidFill>
              </a:rPr>
              <a:t>3. imporre parametri stringenti sulle emissioni</a:t>
            </a:r>
            <a:r>
              <a:rPr lang="it-IT" sz="1600" dirty="0" smtClean="0"/>
              <a:t> di automobili, elettrodomestici e altri macchinari. In risposta all'azione combinata di prezzi e requisiti</a:t>
            </a:r>
          </a:p>
          <a:p>
            <a:r>
              <a:rPr lang="it-IT" sz="1600" dirty="0" smtClean="0">
                <a:solidFill>
                  <a:srgbClr val="FF0000"/>
                </a:solidFill>
              </a:rPr>
              <a:t>4. creare un sistema di scambio globale sicuro per i combustibili a basse emissioni. </a:t>
            </a:r>
            <a:r>
              <a:rPr lang="it-IT" sz="1600" dirty="0" smtClean="0"/>
              <a:t>È un modo per convincere la Cina ad abbandonare il carbone. </a:t>
            </a:r>
          </a:p>
          <a:p>
            <a:r>
              <a:rPr lang="it-IT" sz="1600" dirty="0" smtClean="0">
                <a:solidFill>
                  <a:srgbClr val="FF0000"/>
                </a:solidFill>
              </a:rPr>
              <a:t>5. sviluppare metodi per finanziare il trasferimento a tutti Paesi del mondo delle migliori tecnologie </a:t>
            </a:r>
            <a:r>
              <a:rPr lang="it-IT" sz="1600" dirty="0" smtClean="0"/>
              <a:t>disponibili per creare e soprattutto per risparmiare energia.  </a:t>
            </a:r>
          </a:p>
          <a:p>
            <a:r>
              <a:rPr lang="it-IT" sz="1600" dirty="0" smtClean="0">
                <a:solidFill>
                  <a:srgbClr val="FF0000"/>
                </a:solidFill>
              </a:rPr>
              <a:t>6. consentire ai Governi di investire in ricerca e innovazione </a:t>
            </a:r>
            <a:r>
              <a:rPr lang="it-IT" sz="1600" dirty="0" smtClean="0"/>
              <a:t>di base, finanziando la ricerca universitaria e sostenendo collaborazioni </a:t>
            </a:r>
            <a:r>
              <a:rPr lang="it-IT" sz="1600" dirty="0" err="1" smtClean="0"/>
              <a:t>pubblico-privato</a:t>
            </a:r>
            <a:r>
              <a:rPr lang="it-IT" sz="1600" dirty="0" smtClean="0"/>
              <a:t>. </a:t>
            </a:r>
          </a:p>
          <a:p>
            <a:r>
              <a:rPr lang="it-IT" sz="1600" dirty="0" smtClean="0">
                <a:solidFill>
                  <a:srgbClr val="FF0000"/>
                </a:solidFill>
              </a:rPr>
              <a:t>7. investire nell'adattamento agli effetti dei cambiamenti climatici. </a:t>
            </a:r>
            <a:r>
              <a:rPr lang="it-IT" sz="1600" dirty="0" smtClean="0"/>
              <a:t>Sicuramente dovrà essere uno dei punti centrali dell'assistenza allo sviluppo;</a:t>
            </a:r>
          </a:p>
          <a:p>
            <a:r>
              <a:rPr lang="it-IT" sz="1600" dirty="0" smtClean="0">
                <a:solidFill>
                  <a:srgbClr val="FF0000"/>
                </a:solidFill>
              </a:rPr>
              <a:t>8.  ragionare, per quanto possa sembrare estremo, sulla </a:t>
            </a:r>
            <a:r>
              <a:rPr lang="it-IT" sz="1600" dirty="0" err="1" smtClean="0">
                <a:solidFill>
                  <a:srgbClr val="FF0000"/>
                </a:solidFill>
              </a:rPr>
              <a:t>geoingegneria</a:t>
            </a:r>
            <a:r>
              <a:rPr lang="it-IT" sz="1600" dirty="0" smtClean="0">
                <a:solidFill>
                  <a:srgbClr val="FF0000"/>
                </a:solidFill>
              </a:rPr>
              <a:t>, </a:t>
            </a:r>
            <a:r>
              <a:rPr lang="it-IT" sz="1600" dirty="0" smtClean="0"/>
              <a:t>la manipolazione su larga scala del pianeta per invertire i cambiamenti climatici.</a:t>
            </a:r>
            <a:br>
              <a:rPr lang="it-IT" sz="1600" dirty="0" smtClean="0"/>
            </a:br>
            <a:endParaRPr lang="it-IT" sz="1600" dirty="0"/>
          </a:p>
        </p:txBody>
      </p:sp>
      <p:sp>
        <p:nvSpPr>
          <p:cNvPr id="4" name="Segnaposto numero diapositiva 3"/>
          <p:cNvSpPr>
            <a:spLocks noGrp="1"/>
          </p:cNvSpPr>
          <p:nvPr>
            <p:ph type="sldNum" sz="quarter" idx="12"/>
          </p:nvPr>
        </p:nvSpPr>
        <p:spPr/>
        <p:txBody>
          <a:bodyPr/>
          <a:lstStyle/>
          <a:p>
            <a:fld id="{B007B441-5312-499D-93C3-6E37886527FA}" type="slidenum">
              <a:rPr lang="it-IT" smtClean="0"/>
              <a:pPr/>
              <a:t>83</a:t>
            </a:fld>
            <a:endParaRPr lang="it-IT"/>
          </a:p>
        </p:txBody>
      </p:sp>
    </p:spTree>
    <p:extLst>
      <p:ext uri="{BB962C8B-B14F-4D97-AF65-F5344CB8AC3E}">
        <p14:creationId xmlns:p14="http://schemas.microsoft.com/office/powerpoint/2010/main" val="2911076416"/>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p:cNvSpPr>
            <a:spLocks noGrp="1"/>
          </p:cNvSpPr>
          <p:nvPr>
            <p:ph type="sldNum" sz="quarter" idx="12"/>
          </p:nvPr>
        </p:nvSpPr>
        <p:spPr/>
        <p:txBody>
          <a:bodyPr/>
          <a:lstStyle/>
          <a:p>
            <a:fld id="{B007B441-5312-499D-93C3-6E37886527FA}" type="slidenum">
              <a:rPr lang="it-IT" smtClean="0"/>
              <a:pPr/>
              <a:t>84</a:t>
            </a:fld>
            <a:endParaRPr lang="it-IT"/>
          </a:p>
        </p:txBody>
      </p:sp>
      <p:pic>
        <p:nvPicPr>
          <p:cNvPr id="325634" name="Picture 2" descr="Cattur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574" y="1628800"/>
            <a:ext cx="8864253" cy="38554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0592331"/>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p:cNvSpPr>
            <a:spLocks noGrp="1"/>
          </p:cNvSpPr>
          <p:nvPr>
            <p:ph type="sldNum" sz="quarter" idx="12"/>
          </p:nvPr>
        </p:nvSpPr>
        <p:spPr/>
        <p:txBody>
          <a:bodyPr/>
          <a:lstStyle/>
          <a:p>
            <a:fld id="{B007B441-5312-499D-93C3-6E37886527FA}" type="slidenum">
              <a:rPr lang="it-IT" smtClean="0"/>
              <a:pPr/>
              <a:t>85</a:t>
            </a:fld>
            <a:endParaRPr lang="it-IT"/>
          </a:p>
        </p:txBody>
      </p:sp>
      <p:pic>
        <p:nvPicPr>
          <p:cNvPr id="3287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5035" y="476672"/>
            <a:ext cx="8810722" cy="5976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40836282"/>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973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404664"/>
            <a:ext cx="7620000" cy="3600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Segnaposto numero diapositiva 3"/>
          <p:cNvSpPr>
            <a:spLocks noGrp="1"/>
          </p:cNvSpPr>
          <p:nvPr>
            <p:ph type="sldNum" sz="quarter" idx="12"/>
          </p:nvPr>
        </p:nvSpPr>
        <p:spPr/>
        <p:txBody>
          <a:bodyPr/>
          <a:lstStyle/>
          <a:p>
            <a:fld id="{B007B441-5312-499D-93C3-6E37886527FA}" type="slidenum">
              <a:rPr lang="it-IT" smtClean="0"/>
              <a:pPr/>
              <a:t>86</a:t>
            </a:fld>
            <a:endParaRPr lang="it-IT"/>
          </a:p>
        </p:txBody>
      </p:sp>
      <p:pic>
        <p:nvPicPr>
          <p:cNvPr id="32973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560" y="2750685"/>
            <a:ext cx="7620000" cy="4076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CasellaDiTesto 4"/>
          <p:cNvSpPr txBox="1"/>
          <p:nvPr/>
        </p:nvSpPr>
        <p:spPr>
          <a:xfrm>
            <a:off x="4421560" y="424500"/>
            <a:ext cx="2002664" cy="584775"/>
          </a:xfrm>
          <a:prstGeom prst="rect">
            <a:avLst/>
          </a:prstGeom>
          <a:noFill/>
        </p:spPr>
        <p:txBody>
          <a:bodyPr wrap="none" rtlCol="0">
            <a:spAutoFit/>
          </a:bodyPr>
          <a:lstStyle/>
          <a:p>
            <a:r>
              <a:rPr lang="it-IT" sz="3200" b="1" dirty="0" smtClean="0"/>
              <a:t>industriale</a:t>
            </a:r>
            <a:endParaRPr lang="it-IT" sz="3200" b="1" dirty="0"/>
          </a:p>
        </p:txBody>
      </p:sp>
      <p:sp>
        <p:nvSpPr>
          <p:cNvPr id="6" name="CasellaDiTesto 5"/>
          <p:cNvSpPr txBox="1"/>
          <p:nvPr/>
        </p:nvSpPr>
        <p:spPr>
          <a:xfrm>
            <a:off x="4644008" y="2750685"/>
            <a:ext cx="2217467" cy="584775"/>
          </a:xfrm>
          <a:prstGeom prst="rect">
            <a:avLst/>
          </a:prstGeom>
          <a:noFill/>
        </p:spPr>
        <p:txBody>
          <a:bodyPr wrap="none" rtlCol="0">
            <a:spAutoFit/>
          </a:bodyPr>
          <a:lstStyle/>
          <a:p>
            <a:r>
              <a:rPr lang="it-IT" sz="3200" b="1" dirty="0" smtClean="0"/>
              <a:t>residenziale</a:t>
            </a:r>
            <a:endParaRPr lang="it-IT" sz="3200" b="1" dirty="0"/>
          </a:p>
        </p:txBody>
      </p:sp>
      <p:sp>
        <p:nvSpPr>
          <p:cNvPr id="7" name="Ovale 6"/>
          <p:cNvSpPr/>
          <p:nvPr/>
        </p:nvSpPr>
        <p:spPr>
          <a:xfrm>
            <a:off x="2123728" y="3140968"/>
            <a:ext cx="288032" cy="194421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32973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06228" y="476672"/>
            <a:ext cx="317500" cy="1968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11684941"/>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p:cNvSpPr>
            <a:spLocks noGrp="1"/>
          </p:cNvSpPr>
          <p:nvPr>
            <p:ph type="sldNum" sz="quarter" idx="12"/>
          </p:nvPr>
        </p:nvSpPr>
        <p:spPr/>
        <p:txBody>
          <a:bodyPr/>
          <a:lstStyle/>
          <a:p>
            <a:fld id="{B007B441-5312-499D-93C3-6E37886527FA}" type="slidenum">
              <a:rPr lang="it-IT" smtClean="0"/>
              <a:pPr/>
              <a:t>87</a:t>
            </a:fld>
            <a:endParaRPr lang="it-IT"/>
          </a:p>
        </p:txBody>
      </p:sp>
      <p:pic>
        <p:nvPicPr>
          <p:cNvPr id="3287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5753" y="332656"/>
            <a:ext cx="8448939" cy="63367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01346293"/>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p:cNvSpPr>
            <a:spLocks noGrp="1"/>
          </p:cNvSpPr>
          <p:nvPr>
            <p:ph type="sldNum" sz="quarter" idx="12"/>
          </p:nvPr>
        </p:nvSpPr>
        <p:spPr/>
        <p:txBody>
          <a:bodyPr/>
          <a:lstStyle/>
          <a:p>
            <a:fld id="{B007B441-5312-499D-93C3-6E37886527FA}" type="slidenum">
              <a:rPr lang="it-IT" smtClean="0"/>
              <a:pPr/>
              <a:t>88</a:t>
            </a:fld>
            <a:endParaRPr lang="it-IT"/>
          </a:p>
        </p:txBody>
      </p:sp>
      <p:pic>
        <p:nvPicPr>
          <p:cNvPr id="3256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585" y="0"/>
            <a:ext cx="7848872" cy="67827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85598554"/>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84"/>
            <a:ext cx="8229600" cy="648072"/>
          </a:xfrm>
        </p:spPr>
        <p:txBody>
          <a:bodyPr>
            <a:normAutofit fontScale="90000"/>
          </a:bodyPr>
          <a:lstStyle/>
          <a:p>
            <a:r>
              <a:rPr lang="it-IT" sz="4800" b="1" dirty="0" err="1" smtClean="0">
                <a:solidFill>
                  <a:srgbClr val="FF0000"/>
                </a:solidFill>
                <a:effectLst>
                  <a:outerShdw blurRad="38100" dist="38100" dir="2700000" algn="tl">
                    <a:srgbClr val="000000">
                      <a:alpha val="43137"/>
                    </a:srgbClr>
                  </a:outerShdw>
                </a:effectLst>
              </a:rPr>
              <a:t>Conclusions</a:t>
            </a:r>
            <a:endParaRPr lang="en-US" sz="4800" b="1" dirty="0">
              <a:solidFill>
                <a:srgbClr val="FF0000"/>
              </a:solidFill>
              <a:effectLst>
                <a:outerShdw blurRad="38100" dist="38100" dir="2700000" algn="tl">
                  <a:srgbClr val="000000">
                    <a:alpha val="43137"/>
                  </a:srgbClr>
                </a:outerShdw>
              </a:effectLst>
            </a:endParaRPr>
          </a:p>
        </p:txBody>
      </p:sp>
      <p:sp>
        <p:nvSpPr>
          <p:cNvPr id="3" name="Segnaposto contenuto 2"/>
          <p:cNvSpPr>
            <a:spLocks noGrp="1"/>
          </p:cNvSpPr>
          <p:nvPr>
            <p:ph idx="1"/>
          </p:nvPr>
        </p:nvSpPr>
        <p:spPr>
          <a:xfrm>
            <a:off x="457200" y="1052736"/>
            <a:ext cx="8229600" cy="5328592"/>
          </a:xfrm>
        </p:spPr>
        <p:txBody>
          <a:bodyPr>
            <a:noAutofit/>
          </a:bodyPr>
          <a:lstStyle/>
          <a:p>
            <a:r>
              <a:rPr lang="it-IT" sz="2000" dirty="0" smtClean="0">
                <a:latin typeface="Comic Sans MS" pitchFamily="66" charset="0"/>
              </a:rPr>
              <a:t>In the </a:t>
            </a:r>
            <a:r>
              <a:rPr lang="it-IT" sz="2000" dirty="0" err="1" smtClean="0">
                <a:latin typeface="Comic Sans MS" pitchFamily="66" charset="0"/>
              </a:rPr>
              <a:t>next</a:t>
            </a:r>
            <a:r>
              <a:rPr lang="it-IT" sz="2000" dirty="0" smtClean="0">
                <a:latin typeface="Comic Sans MS" pitchFamily="66" charset="0"/>
              </a:rPr>
              <a:t> 20 </a:t>
            </a:r>
            <a:r>
              <a:rPr lang="it-IT" sz="2000" dirty="0" err="1" smtClean="0">
                <a:latin typeface="Comic Sans MS" pitchFamily="66" charset="0"/>
              </a:rPr>
              <a:t>years</a:t>
            </a:r>
            <a:r>
              <a:rPr lang="it-IT" sz="2000" dirty="0" smtClean="0">
                <a:latin typeface="Comic Sans MS" pitchFamily="66" charset="0"/>
              </a:rPr>
              <a:t> the </a:t>
            </a:r>
            <a:r>
              <a:rPr lang="it-IT" sz="2000" dirty="0" err="1" smtClean="0">
                <a:latin typeface="Comic Sans MS" pitchFamily="66" charset="0"/>
              </a:rPr>
              <a:t>consumption</a:t>
            </a:r>
            <a:r>
              <a:rPr lang="it-IT" sz="2000" dirty="0" smtClean="0">
                <a:latin typeface="Comic Sans MS" pitchFamily="66" charset="0"/>
              </a:rPr>
              <a:t> </a:t>
            </a:r>
            <a:r>
              <a:rPr lang="it-IT" sz="2000" dirty="0" err="1" smtClean="0">
                <a:latin typeface="Comic Sans MS" pitchFamily="66" charset="0"/>
              </a:rPr>
              <a:t>of</a:t>
            </a:r>
            <a:r>
              <a:rPr lang="it-IT" sz="2000" dirty="0" smtClean="0">
                <a:latin typeface="Comic Sans MS" pitchFamily="66" charset="0"/>
              </a:rPr>
              <a:t> </a:t>
            </a:r>
            <a:r>
              <a:rPr lang="it-IT" sz="2000" dirty="0" err="1" smtClean="0">
                <a:latin typeface="Comic Sans MS" pitchFamily="66" charset="0"/>
              </a:rPr>
              <a:t>fossil</a:t>
            </a:r>
            <a:r>
              <a:rPr lang="it-IT" sz="2000" dirty="0" smtClean="0">
                <a:latin typeface="Comic Sans MS" pitchFamily="66" charset="0"/>
              </a:rPr>
              <a:t> </a:t>
            </a:r>
            <a:r>
              <a:rPr lang="it-IT" sz="2000" dirty="0" err="1" smtClean="0">
                <a:latin typeface="Comic Sans MS" pitchFamily="66" charset="0"/>
              </a:rPr>
              <a:t>fuel</a:t>
            </a:r>
            <a:r>
              <a:rPr lang="it-IT" sz="2000" dirty="0" smtClean="0">
                <a:latin typeface="Comic Sans MS" pitchFamily="66" charset="0"/>
              </a:rPr>
              <a:t> and CO2 </a:t>
            </a:r>
            <a:r>
              <a:rPr lang="it-IT" sz="2000" dirty="0" err="1" smtClean="0">
                <a:latin typeface="Comic Sans MS" pitchFamily="66" charset="0"/>
              </a:rPr>
              <a:t>emissions</a:t>
            </a:r>
            <a:r>
              <a:rPr lang="it-IT" sz="2000" dirty="0" smtClean="0">
                <a:latin typeface="Comic Sans MS" pitchFamily="66" charset="0"/>
              </a:rPr>
              <a:t> </a:t>
            </a:r>
            <a:r>
              <a:rPr lang="it-IT" sz="2000" dirty="0" err="1" smtClean="0">
                <a:latin typeface="Comic Sans MS" pitchFamily="66" charset="0"/>
              </a:rPr>
              <a:t>will</a:t>
            </a:r>
            <a:r>
              <a:rPr lang="it-IT" sz="2000" dirty="0" smtClean="0">
                <a:latin typeface="Comic Sans MS" pitchFamily="66" charset="0"/>
              </a:rPr>
              <a:t> </a:t>
            </a:r>
            <a:r>
              <a:rPr lang="it-IT" sz="2000" dirty="0" err="1" smtClean="0">
                <a:latin typeface="Comic Sans MS" pitchFamily="66" charset="0"/>
              </a:rPr>
              <a:t>probably</a:t>
            </a:r>
            <a:r>
              <a:rPr lang="it-IT" sz="2000" dirty="0" smtClean="0">
                <a:latin typeface="Comic Sans MS" pitchFamily="66" charset="0"/>
              </a:rPr>
              <a:t> continue </a:t>
            </a:r>
            <a:r>
              <a:rPr lang="it-IT" sz="2000" dirty="0" err="1" smtClean="0">
                <a:latin typeface="Comic Sans MS" pitchFamily="66" charset="0"/>
              </a:rPr>
              <a:t>to</a:t>
            </a:r>
            <a:r>
              <a:rPr lang="it-IT" sz="2000" dirty="0" smtClean="0">
                <a:latin typeface="Comic Sans MS" pitchFamily="66" charset="0"/>
              </a:rPr>
              <a:t> </a:t>
            </a:r>
            <a:r>
              <a:rPr lang="it-IT" sz="2000" dirty="0" err="1" smtClean="0">
                <a:latin typeface="Comic Sans MS" pitchFamily="66" charset="0"/>
              </a:rPr>
              <a:t>increase</a:t>
            </a:r>
            <a:r>
              <a:rPr lang="it-IT" sz="2000" dirty="0" smtClean="0">
                <a:latin typeface="Comic Sans MS" pitchFamily="66" charset="0"/>
              </a:rPr>
              <a:t>.</a:t>
            </a:r>
          </a:p>
          <a:p>
            <a:pPr>
              <a:buNone/>
            </a:pPr>
            <a:r>
              <a:rPr lang="it-IT" sz="2000" dirty="0" smtClean="0">
                <a:latin typeface="Comic Sans MS" pitchFamily="66" charset="0"/>
              </a:rPr>
              <a:t>    The </a:t>
            </a:r>
            <a:r>
              <a:rPr lang="it-IT" sz="2000" dirty="0" err="1" smtClean="0">
                <a:latin typeface="Comic Sans MS" pitchFamily="66" charset="0"/>
              </a:rPr>
              <a:t>consumption</a:t>
            </a:r>
            <a:r>
              <a:rPr lang="it-IT" sz="2000" dirty="0" smtClean="0">
                <a:latin typeface="Comic Sans MS" pitchFamily="66" charset="0"/>
              </a:rPr>
              <a:t> </a:t>
            </a:r>
            <a:r>
              <a:rPr lang="it-IT" sz="2000" dirty="0" err="1" smtClean="0">
                <a:latin typeface="Comic Sans MS" pitchFamily="66" charset="0"/>
              </a:rPr>
              <a:t>will</a:t>
            </a:r>
            <a:r>
              <a:rPr lang="it-IT" sz="2000" dirty="0" smtClean="0">
                <a:latin typeface="Comic Sans MS" pitchFamily="66" charset="0"/>
              </a:rPr>
              <a:t> </a:t>
            </a:r>
            <a:r>
              <a:rPr lang="it-IT" sz="2000" dirty="0" err="1" smtClean="0">
                <a:latin typeface="Comic Sans MS" pitchFamily="66" charset="0"/>
              </a:rPr>
              <a:t>double</a:t>
            </a:r>
            <a:r>
              <a:rPr lang="it-IT" sz="2000" dirty="0" smtClean="0">
                <a:latin typeface="Comic Sans MS" pitchFamily="66" charset="0"/>
              </a:rPr>
              <a:t> in 40 </a:t>
            </a:r>
            <a:r>
              <a:rPr lang="it-IT" sz="2000" dirty="0" err="1" smtClean="0">
                <a:latin typeface="Comic Sans MS" pitchFamily="66" charset="0"/>
              </a:rPr>
              <a:t>years</a:t>
            </a:r>
            <a:endParaRPr lang="it-IT" sz="2000" dirty="0" smtClean="0">
              <a:latin typeface="Comic Sans MS" pitchFamily="66" charset="0"/>
            </a:endParaRPr>
          </a:p>
          <a:p>
            <a:pPr>
              <a:buNone/>
            </a:pPr>
            <a:endParaRPr lang="it-IT" sz="2000" dirty="0" smtClean="0">
              <a:latin typeface="Comic Sans MS" pitchFamily="66" charset="0"/>
            </a:endParaRPr>
          </a:p>
          <a:p>
            <a:r>
              <a:rPr lang="it-IT" sz="2000" dirty="0" smtClean="0">
                <a:latin typeface="Comic Sans MS" pitchFamily="66" charset="0"/>
              </a:rPr>
              <a:t> The </a:t>
            </a:r>
            <a:r>
              <a:rPr lang="it-IT" sz="2000" dirty="0" err="1" smtClean="0">
                <a:latin typeface="Comic Sans MS" pitchFamily="66" charset="0"/>
              </a:rPr>
              <a:t>consequences</a:t>
            </a:r>
            <a:r>
              <a:rPr lang="it-IT" sz="2000" dirty="0" smtClean="0">
                <a:latin typeface="Comic Sans MS" pitchFamily="66" charset="0"/>
              </a:rPr>
              <a:t> </a:t>
            </a:r>
            <a:r>
              <a:rPr lang="it-IT" sz="2000" dirty="0" err="1" smtClean="0">
                <a:latin typeface="Comic Sans MS" pitchFamily="66" charset="0"/>
              </a:rPr>
              <a:t>for</a:t>
            </a:r>
            <a:r>
              <a:rPr lang="it-IT" sz="2000" dirty="0" smtClean="0">
                <a:latin typeface="Comic Sans MS" pitchFamily="66" charset="0"/>
              </a:rPr>
              <a:t> the </a:t>
            </a:r>
            <a:r>
              <a:rPr lang="it-IT" sz="2000" dirty="0" err="1" smtClean="0">
                <a:latin typeface="Comic Sans MS" pitchFamily="66" charset="0"/>
              </a:rPr>
              <a:t>environment</a:t>
            </a:r>
            <a:r>
              <a:rPr lang="it-IT" sz="2000" dirty="0" smtClean="0">
                <a:latin typeface="Comic Sans MS" pitchFamily="66" charset="0"/>
              </a:rPr>
              <a:t> are </a:t>
            </a:r>
            <a:r>
              <a:rPr lang="it-IT" sz="2000" dirty="0" err="1" smtClean="0">
                <a:latin typeface="Comic Sans MS" pitchFamily="66" charset="0"/>
              </a:rPr>
              <a:t>unknown</a:t>
            </a:r>
            <a:endParaRPr lang="it-IT" sz="2000" dirty="0" smtClean="0">
              <a:latin typeface="Comic Sans MS" pitchFamily="66" charset="0"/>
            </a:endParaRPr>
          </a:p>
          <a:p>
            <a:pPr>
              <a:buNone/>
            </a:pPr>
            <a:endParaRPr lang="it-IT" sz="2000" dirty="0" smtClean="0">
              <a:latin typeface="Comic Sans MS" pitchFamily="66" charset="0"/>
            </a:endParaRPr>
          </a:p>
          <a:p>
            <a:r>
              <a:rPr lang="it-IT" sz="2000" dirty="0" err="1" smtClean="0">
                <a:latin typeface="Comic Sans MS" pitchFamily="66" charset="0"/>
              </a:rPr>
              <a:t>For</a:t>
            </a:r>
            <a:r>
              <a:rPr lang="it-IT" sz="2000" dirty="0" smtClean="0">
                <a:latin typeface="Comic Sans MS" pitchFamily="66" charset="0"/>
              </a:rPr>
              <a:t> the </a:t>
            </a:r>
            <a:r>
              <a:rPr lang="it-IT" sz="2000" dirty="0" err="1" smtClean="0">
                <a:latin typeface="Comic Sans MS" pitchFamily="66" charset="0"/>
              </a:rPr>
              <a:t>electrical</a:t>
            </a:r>
            <a:r>
              <a:rPr lang="it-IT" sz="2000" dirty="0" smtClean="0">
                <a:latin typeface="Comic Sans MS" pitchFamily="66" charset="0"/>
              </a:rPr>
              <a:t> </a:t>
            </a:r>
            <a:r>
              <a:rPr lang="it-IT" sz="2000" dirty="0" err="1" smtClean="0">
                <a:latin typeface="Comic Sans MS" pitchFamily="66" charset="0"/>
              </a:rPr>
              <a:t>sector</a:t>
            </a:r>
            <a:r>
              <a:rPr lang="it-IT" sz="2000" dirty="0" smtClean="0">
                <a:latin typeface="Comic Sans MS" pitchFamily="66" charset="0"/>
              </a:rPr>
              <a:t>, the alternative </a:t>
            </a:r>
            <a:r>
              <a:rPr lang="it-IT" sz="2000" dirty="0" err="1" smtClean="0">
                <a:latin typeface="Comic Sans MS" pitchFamily="66" charset="0"/>
              </a:rPr>
              <a:t>now</a:t>
            </a:r>
            <a:r>
              <a:rPr lang="it-IT" sz="2000" dirty="0" smtClean="0">
                <a:latin typeface="Comic Sans MS" pitchFamily="66" charset="0"/>
              </a:rPr>
              <a:t>  </a:t>
            </a:r>
            <a:r>
              <a:rPr lang="it-IT" sz="2000" dirty="0" err="1" smtClean="0">
                <a:latin typeface="Comic Sans MS" pitchFamily="66" charset="0"/>
              </a:rPr>
              <a:t>is</a:t>
            </a:r>
            <a:r>
              <a:rPr lang="it-IT" sz="2000" dirty="0" smtClean="0">
                <a:latin typeface="Comic Sans MS" pitchFamily="66" charset="0"/>
              </a:rPr>
              <a:t> </a:t>
            </a:r>
            <a:r>
              <a:rPr lang="it-IT" sz="2000" dirty="0" err="1" smtClean="0">
                <a:latin typeface="Comic Sans MS" pitchFamily="66" charset="0"/>
              </a:rPr>
              <a:t>not</a:t>
            </a:r>
            <a:r>
              <a:rPr lang="it-IT" sz="2000" dirty="0" smtClean="0">
                <a:latin typeface="Comic Sans MS" pitchFamily="66" charset="0"/>
              </a:rPr>
              <a:t> </a:t>
            </a:r>
            <a:r>
              <a:rPr lang="it-IT" sz="2000" dirty="0" err="1" smtClean="0">
                <a:latin typeface="Comic Sans MS" pitchFamily="66" charset="0"/>
              </a:rPr>
              <a:t>between</a:t>
            </a:r>
            <a:r>
              <a:rPr lang="it-IT" sz="2000" dirty="0" smtClean="0">
                <a:latin typeface="Comic Sans MS" pitchFamily="66" charset="0"/>
              </a:rPr>
              <a:t> </a:t>
            </a:r>
            <a:r>
              <a:rPr lang="it-IT" sz="2000" dirty="0" err="1" smtClean="0">
                <a:latin typeface="Comic Sans MS" pitchFamily="66" charset="0"/>
              </a:rPr>
              <a:t>nuclear</a:t>
            </a:r>
            <a:r>
              <a:rPr lang="it-IT" sz="2000" dirty="0" smtClean="0">
                <a:latin typeface="Comic Sans MS" pitchFamily="66" charset="0"/>
              </a:rPr>
              <a:t> and </a:t>
            </a:r>
            <a:r>
              <a:rPr lang="it-IT" sz="2000" dirty="0" err="1" smtClean="0">
                <a:latin typeface="Comic Sans MS" pitchFamily="66" charset="0"/>
              </a:rPr>
              <a:t>renewables</a:t>
            </a:r>
            <a:r>
              <a:rPr lang="it-IT" sz="2000" dirty="0" smtClean="0">
                <a:latin typeface="Comic Sans MS" pitchFamily="66" charset="0"/>
              </a:rPr>
              <a:t>, </a:t>
            </a:r>
            <a:r>
              <a:rPr lang="it-IT" sz="2000" dirty="0" err="1" smtClean="0">
                <a:latin typeface="Comic Sans MS" pitchFamily="66" charset="0"/>
              </a:rPr>
              <a:t>but</a:t>
            </a:r>
            <a:r>
              <a:rPr lang="it-IT" sz="2000" dirty="0" smtClean="0">
                <a:latin typeface="Comic Sans MS" pitchFamily="66" charset="0"/>
              </a:rPr>
              <a:t> </a:t>
            </a:r>
            <a:r>
              <a:rPr lang="it-IT" sz="2000" dirty="0" err="1" smtClean="0">
                <a:latin typeface="Comic Sans MS" pitchFamily="66" charset="0"/>
              </a:rPr>
              <a:t>between</a:t>
            </a:r>
            <a:r>
              <a:rPr lang="it-IT" sz="2000" dirty="0" smtClean="0">
                <a:latin typeface="Comic Sans MS" pitchFamily="66" charset="0"/>
              </a:rPr>
              <a:t> </a:t>
            </a:r>
            <a:r>
              <a:rPr lang="it-IT" sz="2000" dirty="0" err="1" smtClean="0">
                <a:latin typeface="Comic Sans MS" pitchFamily="66" charset="0"/>
              </a:rPr>
              <a:t>nuclear</a:t>
            </a:r>
            <a:r>
              <a:rPr lang="it-IT" sz="2000" dirty="0" smtClean="0">
                <a:latin typeface="Comic Sans MS" pitchFamily="66" charset="0"/>
              </a:rPr>
              <a:t> and </a:t>
            </a:r>
            <a:r>
              <a:rPr lang="it-IT" sz="2000" dirty="0" err="1" smtClean="0">
                <a:latin typeface="Comic Sans MS" pitchFamily="66" charset="0"/>
              </a:rPr>
              <a:t>fossil</a:t>
            </a:r>
            <a:r>
              <a:rPr lang="it-IT" sz="2000" dirty="0" smtClean="0">
                <a:latin typeface="Comic Sans MS" pitchFamily="66" charset="0"/>
              </a:rPr>
              <a:t> </a:t>
            </a:r>
            <a:r>
              <a:rPr lang="it-IT" sz="2000" dirty="0" err="1" smtClean="0">
                <a:latin typeface="Comic Sans MS" pitchFamily="66" charset="0"/>
              </a:rPr>
              <a:t>fuels</a:t>
            </a:r>
            <a:r>
              <a:rPr lang="it-IT" sz="2000" dirty="0" smtClean="0">
                <a:latin typeface="Comic Sans MS" pitchFamily="66" charset="0"/>
              </a:rPr>
              <a:t>. In </a:t>
            </a:r>
            <a:r>
              <a:rPr lang="it-IT" sz="2000" dirty="0" err="1" smtClean="0">
                <a:latin typeface="Comic Sans MS" pitchFamily="66" charset="0"/>
              </a:rPr>
              <a:t>any</a:t>
            </a:r>
            <a:r>
              <a:rPr lang="it-IT" sz="2000" dirty="0" smtClean="0">
                <a:latin typeface="Comic Sans MS" pitchFamily="66" charset="0"/>
              </a:rPr>
              <a:t> case, the </a:t>
            </a:r>
            <a:r>
              <a:rPr lang="it-IT" sz="2000" dirty="0" err="1" smtClean="0">
                <a:latin typeface="Comic Sans MS" pitchFamily="66" charset="0"/>
              </a:rPr>
              <a:t>nuclear</a:t>
            </a:r>
            <a:r>
              <a:rPr lang="it-IT" sz="2000" dirty="0" smtClean="0">
                <a:latin typeface="Comic Sans MS" pitchFamily="66" charset="0"/>
              </a:rPr>
              <a:t> </a:t>
            </a:r>
            <a:r>
              <a:rPr lang="it-IT" sz="2000" dirty="0" err="1" smtClean="0">
                <a:latin typeface="Comic Sans MS" pitchFamily="66" charset="0"/>
              </a:rPr>
              <a:t>energy</a:t>
            </a:r>
            <a:r>
              <a:rPr lang="it-IT" sz="2000" dirty="0" smtClean="0">
                <a:latin typeface="Comic Sans MS" pitchFamily="66" charset="0"/>
              </a:rPr>
              <a:t> </a:t>
            </a:r>
            <a:r>
              <a:rPr lang="it-IT" sz="2000" dirty="0" err="1" smtClean="0">
                <a:latin typeface="Comic Sans MS" pitchFamily="66" charset="0"/>
              </a:rPr>
              <a:t>is</a:t>
            </a:r>
            <a:r>
              <a:rPr lang="it-IT" sz="2000" dirty="0" smtClean="0">
                <a:latin typeface="Comic Sans MS" pitchFamily="66" charset="0"/>
              </a:rPr>
              <a:t>   </a:t>
            </a:r>
            <a:r>
              <a:rPr lang="it-IT" sz="2000" dirty="0" err="1" smtClean="0">
                <a:latin typeface="Comic Sans MS" pitchFamily="66" charset="0"/>
              </a:rPr>
              <a:t>inadequate</a:t>
            </a:r>
            <a:r>
              <a:rPr lang="it-IT" sz="2000" dirty="0" smtClean="0">
                <a:latin typeface="Comic Sans MS" pitchFamily="66" charset="0"/>
              </a:rPr>
              <a:t> </a:t>
            </a:r>
            <a:r>
              <a:rPr lang="it-IT" sz="2000" dirty="0" err="1" smtClean="0">
                <a:latin typeface="Comic Sans MS" pitchFamily="66" charset="0"/>
              </a:rPr>
              <a:t>to</a:t>
            </a:r>
            <a:r>
              <a:rPr lang="it-IT" sz="2000" dirty="0" smtClean="0">
                <a:latin typeface="Comic Sans MS" pitchFamily="66" charset="0"/>
              </a:rPr>
              <a:t> solve </a:t>
            </a:r>
            <a:r>
              <a:rPr lang="it-IT" sz="2000" dirty="0" err="1" smtClean="0">
                <a:latin typeface="Comic Sans MS" pitchFamily="66" charset="0"/>
              </a:rPr>
              <a:t>completely</a:t>
            </a:r>
            <a:r>
              <a:rPr lang="it-IT" sz="2000" dirty="0" smtClean="0">
                <a:latin typeface="Comic Sans MS" pitchFamily="66" charset="0"/>
              </a:rPr>
              <a:t>  the </a:t>
            </a:r>
            <a:r>
              <a:rPr lang="it-IT" sz="2000" dirty="0" err="1" smtClean="0">
                <a:latin typeface="Comic Sans MS" pitchFamily="66" charset="0"/>
              </a:rPr>
              <a:t>problem</a:t>
            </a:r>
            <a:endParaRPr lang="it-IT" sz="2000" dirty="0" smtClean="0">
              <a:latin typeface="Comic Sans MS" pitchFamily="66" charset="0"/>
            </a:endParaRPr>
          </a:p>
          <a:p>
            <a:pPr>
              <a:buNone/>
            </a:pPr>
            <a:endParaRPr lang="it-IT" sz="2000" dirty="0" smtClean="0">
              <a:latin typeface="Comic Sans MS" pitchFamily="66" charset="0"/>
            </a:endParaRPr>
          </a:p>
          <a:p>
            <a:r>
              <a:rPr lang="it-IT" sz="2000" dirty="0" err="1" smtClean="0">
                <a:latin typeface="Comic Sans MS" pitchFamily="66" charset="0"/>
              </a:rPr>
              <a:t>Probably</a:t>
            </a:r>
            <a:r>
              <a:rPr lang="it-IT" sz="2000" dirty="0" smtClean="0">
                <a:latin typeface="Comic Sans MS" pitchFamily="66" charset="0"/>
              </a:rPr>
              <a:t>  in the </a:t>
            </a:r>
            <a:r>
              <a:rPr lang="it-IT" sz="2000" dirty="0" err="1" smtClean="0">
                <a:latin typeface="Comic Sans MS" pitchFamily="66" charset="0"/>
              </a:rPr>
              <a:t>next</a:t>
            </a:r>
            <a:r>
              <a:rPr lang="it-IT" sz="2000" dirty="0" smtClean="0">
                <a:latin typeface="Comic Sans MS" pitchFamily="66" charset="0"/>
              </a:rPr>
              <a:t> 40 </a:t>
            </a:r>
            <a:r>
              <a:rPr lang="it-IT" sz="2000" dirty="0" err="1" smtClean="0">
                <a:latin typeface="Comic Sans MS" pitchFamily="66" charset="0"/>
              </a:rPr>
              <a:t>years</a:t>
            </a:r>
            <a:r>
              <a:rPr lang="it-IT" sz="2000" dirty="0" smtClean="0">
                <a:latin typeface="Comic Sans MS" pitchFamily="66" charset="0"/>
              </a:rPr>
              <a:t> </a:t>
            </a:r>
            <a:r>
              <a:rPr lang="it-IT" sz="2000" dirty="0" err="1" smtClean="0">
                <a:latin typeface="Comic Sans MS" pitchFamily="66" charset="0"/>
              </a:rPr>
              <a:t>new</a:t>
            </a:r>
            <a:r>
              <a:rPr lang="it-IT" sz="2000" dirty="0" smtClean="0">
                <a:latin typeface="Comic Sans MS" pitchFamily="66" charset="0"/>
              </a:rPr>
              <a:t> </a:t>
            </a:r>
            <a:r>
              <a:rPr lang="it-IT" sz="2000" dirty="0" err="1" smtClean="0">
                <a:latin typeface="Comic Sans MS" pitchFamily="66" charset="0"/>
              </a:rPr>
              <a:t>scenarios</a:t>
            </a:r>
            <a:r>
              <a:rPr lang="it-IT" sz="2000" dirty="0" smtClean="0">
                <a:latin typeface="Comic Sans MS" pitchFamily="66" charset="0"/>
              </a:rPr>
              <a:t> </a:t>
            </a:r>
            <a:r>
              <a:rPr lang="it-IT" sz="2000" dirty="0" err="1" smtClean="0">
                <a:latin typeface="Comic Sans MS" pitchFamily="66" charset="0"/>
              </a:rPr>
              <a:t>will</a:t>
            </a:r>
            <a:r>
              <a:rPr lang="it-IT" sz="2000" dirty="0" smtClean="0">
                <a:latin typeface="Comic Sans MS" pitchFamily="66" charset="0"/>
              </a:rPr>
              <a:t> </a:t>
            </a:r>
            <a:r>
              <a:rPr lang="it-IT" sz="2000" dirty="0" err="1" smtClean="0">
                <a:latin typeface="Comic Sans MS" pitchFamily="66" charset="0"/>
              </a:rPr>
              <a:t>be</a:t>
            </a:r>
            <a:r>
              <a:rPr lang="it-IT" sz="2000" dirty="0" smtClean="0">
                <a:latin typeface="Comic Sans MS" pitchFamily="66" charset="0"/>
              </a:rPr>
              <a:t> </a:t>
            </a:r>
            <a:r>
              <a:rPr lang="it-IT" sz="2000" dirty="0" err="1" smtClean="0">
                <a:latin typeface="Comic Sans MS" pitchFamily="66" charset="0"/>
              </a:rPr>
              <a:t>realistic</a:t>
            </a:r>
            <a:r>
              <a:rPr lang="it-IT" sz="2000" dirty="0" smtClean="0">
                <a:latin typeface="Comic Sans MS" pitchFamily="66" charset="0"/>
              </a:rPr>
              <a:t>: </a:t>
            </a:r>
            <a:r>
              <a:rPr lang="it-IT" sz="2000" b="1" dirty="0" err="1" smtClean="0">
                <a:solidFill>
                  <a:schemeClr val="tx2">
                    <a:lumMod val="60000"/>
                    <a:lumOff val="40000"/>
                  </a:schemeClr>
                </a:solidFill>
                <a:latin typeface="Comic Sans MS" pitchFamily="66" charset="0"/>
              </a:rPr>
              <a:t>renewables+smart</a:t>
            </a:r>
            <a:r>
              <a:rPr lang="it-IT" sz="2000" b="1" dirty="0" smtClean="0">
                <a:solidFill>
                  <a:schemeClr val="tx2">
                    <a:lumMod val="60000"/>
                    <a:lumOff val="40000"/>
                  </a:schemeClr>
                </a:solidFill>
                <a:latin typeface="Comic Sans MS" pitchFamily="66" charset="0"/>
              </a:rPr>
              <a:t> </a:t>
            </a:r>
            <a:r>
              <a:rPr lang="it-IT" sz="2000" b="1" dirty="0" err="1" smtClean="0">
                <a:solidFill>
                  <a:schemeClr val="tx2">
                    <a:lumMod val="60000"/>
                    <a:lumOff val="40000"/>
                  </a:schemeClr>
                </a:solidFill>
                <a:latin typeface="Comic Sans MS" pitchFamily="66" charset="0"/>
              </a:rPr>
              <a:t>grid</a:t>
            </a:r>
            <a:r>
              <a:rPr lang="it-IT" sz="2000" b="1" dirty="0" smtClean="0">
                <a:latin typeface="Comic Sans MS" pitchFamily="66" charset="0"/>
              </a:rPr>
              <a:t>, </a:t>
            </a:r>
            <a:r>
              <a:rPr lang="it-IT" sz="2000" b="1" dirty="0" smtClean="0">
                <a:solidFill>
                  <a:srgbClr val="FF0000"/>
                </a:solidFill>
                <a:latin typeface="Comic Sans MS" pitchFamily="66" charset="0"/>
              </a:rPr>
              <a:t>IV generation </a:t>
            </a:r>
            <a:r>
              <a:rPr lang="it-IT" sz="2000" b="1" dirty="0" err="1" smtClean="0">
                <a:solidFill>
                  <a:srgbClr val="FF0000"/>
                </a:solidFill>
                <a:latin typeface="Comic Sans MS" pitchFamily="66" charset="0"/>
              </a:rPr>
              <a:t>nuclear</a:t>
            </a:r>
            <a:r>
              <a:rPr lang="it-IT" sz="2000" b="1" dirty="0" smtClean="0">
                <a:solidFill>
                  <a:srgbClr val="FF0000"/>
                </a:solidFill>
                <a:latin typeface="Comic Sans MS" pitchFamily="66" charset="0"/>
              </a:rPr>
              <a:t> </a:t>
            </a:r>
            <a:r>
              <a:rPr lang="it-IT" sz="2000" b="1" dirty="0" err="1" smtClean="0">
                <a:solidFill>
                  <a:srgbClr val="FF0000"/>
                </a:solidFill>
                <a:latin typeface="Comic Sans MS" pitchFamily="66" charset="0"/>
              </a:rPr>
              <a:t>reactors</a:t>
            </a:r>
            <a:r>
              <a:rPr lang="it-IT" sz="2000" b="1" dirty="0" smtClean="0">
                <a:latin typeface="Comic Sans MS" pitchFamily="66" charset="0"/>
              </a:rPr>
              <a:t>, </a:t>
            </a:r>
            <a:r>
              <a:rPr lang="it-IT" sz="2000" b="1" dirty="0" err="1" smtClean="0">
                <a:solidFill>
                  <a:schemeClr val="accent6">
                    <a:lumMod val="75000"/>
                  </a:schemeClr>
                </a:solidFill>
                <a:latin typeface="Comic Sans MS" pitchFamily="66" charset="0"/>
              </a:rPr>
              <a:t>fusion</a:t>
            </a:r>
            <a:r>
              <a:rPr lang="it-IT" sz="2000" b="1" dirty="0" smtClean="0">
                <a:latin typeface="Comic Sans MS" pitchFamily="66" charset="0"/>
              </a:rPr>
              <a:t>,  </a:t>
            </a:r>
            <a:r>
              <a:rPr lang="it-IT" sz="2000" b="1" dirty="0" err="1" smtClean="0">
                <a:solidFill>
                  <a:srgbClr val="00B050"/>
                </a:solidFill>
                <a:latin typeface="Comic Sans MS" pitchFamily="66" charset="0"/>
              </a:rPr>
              <a:t>carbon</a:t>
            </a:r>
            <a:r>
              <a:rPr lang="it-IT" sz="2000" b="1" dirty="0" smtClean="0">
                <a:solidFill>
                  <a:srgbClr val="00B050"/>
                </a:solidFill>
                <a:latin typeface="Comic Sans MS" pitchFamily="66" charset="0"/>
              </a:rPr>
              <a:t> </a:t>
            </a:r>
            <a:r>
              <a:rPr lang="it-IT" sz="2000" b="1" dirty="0" err="1" smtClean="0">
                <a:solidFill>
                  <a:srgbClr val="00B050"/>
                </a:solidFill>
                <a:latin typeface="Comic Sans MS" pitchFamily="66" charset="0"/>
              </a:rPr>
              <a:t>capture</a:t>
            </a:r>
            <a:r>
              <a:rPr lang="it-IT" sz="2000" b="1" dirty="0" smtClean="0">
                <a:solidFill>
                  <a:srgbClr val="00B050"/>
                </a:solidFill>
                <a:latin typeface="Comic Sans MS" pitchFamily="66" charset="0"/>
              </a:rPr>
              <a:t> and </a:t>
            </a:r>
            <a:r>
              <a:rPr lang="it-IT" sz="2000" b="1" dirty="0" err="1" smtClean="0">
                <a:solidFill>
                  <a:srgbClr val="00B050"/>
                </a:solidFill>
                <a:latin typeface="Comic Sans MS" pitchFamily="66" charset="0"/>
              </a:rPr>
              <a:t>storage</a:t>
            </a:r>
            <a:r>
              <a:rPr lang="it-IT" sz="2000" b="1" dirty="0" smtClean="0">
                <a:solidFill>
                  <a:srgbClr val="00B050"/>
                </a:solidFill>
                <a:latin typeface="Comic Sans MS" pitchFamily="66" charset="0"/>
              </a:rPr>
              <a:t> (CCS)</a:t>
            </a:r>
          </a:p>
          <a:p>
            <a:pPr>
              <a:buNone/>
            </a:pPr>
            <a:endParaRPr lang="it-IT" sz="2000" dirty="0" smtClean="0">
              <a:latin typeface="Comic Sans MS" pitchFamily="66" charset="0"/>
            </a:endParaRPr>
          </a:p>
        </p:txBody>
      </p:sp>
      <p:sp>
        <p:nvSpPr>
          <p:cNvPr id="4" name="Segnaposto numero diapositiva 3"/>
          <p:cNvSpPr>
            <a:spLocks noGrp="1"/>
          </p:cNvSpPr>
          <p:nvPr>
            <p:ph type="sldNum" sz="quarter" idx="12"/>
          </p:nvPr>
        </p:nvSpPr>
        <p:spPr/>
        <p:txBody>
          <a:bodyPr/>
          <a:lstStyle/>
          <a:p>
            <a:fld id="{B007B441-5312-499D-93C3-6E37886527FA}" type="slidenum">
              <a:rPr lang="it-IT" smtClean="0"/>
              <a:pPr/>
              <a:t>89</a:t>
            </a:fld>
            <a:endParaRPr lang="it-IT"/>
          </a:p>
        </p:txBody>
      </p:sp>
    </p:spTree>
    <p:extLst>
      <p:ext uri="{BB962C8B-B14F-4D97-AF65-F5344CB8AC3E}">
        <p14:creationId xmlns:p14="http://schemas.microsoft.com/office/powerpoint/2010/main" val="38426147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6406" y="29885"/>
            <a:ext cx="8229600" cy="1043100"/>
          </a:xfrm>
        </p:spPr>
        <p:txBody>
          <a:bodyPr>
            <a:normAutofit fontScale="90000"/>
          </a:bodyPr>
          <a:lstStyle/>
          <a:p>
            <a:r>
              <a:rPr lang="it-IT" sz="3600" b="1" dirty="0" smtClean="0">
                <a:solidFill>
                  <a:srgbClr val="FF0000"/>
                </a:solidFill>
                <a:effectLst>
                  <a:outerShdw blurRad="38100" dist="38100" dir="2700000" algn="tl">
                    <a:srgbClr val="000000">
                      <a:alpha val="43137"/>
                    </a:srgbClr>
                  </a:outerShdw>
                </a:effectLst>
                <a:latin typeface="Comic Sans MS" panose="030F0702030302020204" pitchFamily="66" charset="0"/>
              </a:rPr>
              <a:t>La torta energetica italiana</a:t>
            </a:r>
            <a:br>
              <a:rPr lang="it-IT" sz="3600" b="1" dirty="0" smtClean="0">
                <a:solidFill>
                  <a:srgbClr val="FF0000"/>
                </a:solidFill>
                <a:effectLst>
                  <a:outerShdw blurRad="38100" dist="38100" dir="2700000" algn="tl">
                    <a:srgbClr val="000000">
                      <a:alpha val="43137"/>
                    </a:srgbClr>
                  </a:outerShdw>
                </a:effectLst>
                <a:latin typeface="Comic Sans MS" panose="030F0702030302020204" pitchFamily="66" charset="0"/>
              </a:rPr>
            </a:br>
            <a:r>
              <a:rPr lang="it-IT" sz="3600" b="1" dirty="0" smtClean="0">
                <a:solidFill>
                  <a:srgbClr val="FF0000"/>
                </a:solidFill>
                <a:effectLst>
                  <a:outerShdw blurRad="38100" dist="38100" dir="2700000" algn="tl">
                    <a:srgbClr val="000000">
                      <a:alpha val="43137"/>
                    </a:srgbClr>
                  </a:outerShdw>
                </a:effectLst>
                <a:latin typeface="Comic Sans MS" panose="030F0702030302020204" pitchFamily="66" charset="0"/>
              </a:rPr>
              <a:t>2100 </a:t>
            </a:r>
            <a:r>
              <a:rPr lang="it-IT" sz="3600" b="1" dirty="0" err="1" smtClean="0">
                <a:solidFill>
                  <a:srgbClr val="FF0000"/>
                </a:solidFill>
                <a:effectLst>
                  <a:outerShdw blurRad="38100" dist="38100" dir="2700000" algn="tl">
                    <a:srgbClr val="000000">
                      <a:alpha val="43137"/>
                    </a:srgbClr>
                  </a:outerShdw>
                </a:effectLst>
                <a:latin typeface="Comic Sans MS" panose="030F0702030302020204" pitchFamily="66" charset="0"/>
              </a:rPr>
              <a:t>TWh</a:t>
            </a:r>
            <a:endParaRPr lang="it-IT" sz="3600" b="1" dirty="0">
              <a:solidFill>
                <a:srgbClr val="FF0000"/>
              </a:solidFill>
              <a:effectLst>
                <a:outerShdw blurRad="38100" dist="38100" dir="2700000" algn="tl">
                  <a:srgbClr val="000000">
                    <a:alpha val="43137"/>
                  </a:srgbClr>
                </a:outerShdw>
              </a:effectLst>
              <a:latin typeface="Comic Sans MS" panose="030F0702030302020204" pitchFamily="66" charset="0"/>
            </a:endParaRPr>
          </a:p>
        </p:txBody>
      </p:sp>
      <p:sp>
        <p:nvSpPr>
          <p:cNvPr id="4" name="Segnaposto numero diapositiva 3"/>
          <p:cNvSpPr>
            <a:spLocks noGrp="1"/>
          </p:cNvSpPr>
          <p:nvPr>
            <p:ph type="sldNum" sz="quarter" idx="12"/>
          </p:nvPr>
        </p:nvSpPr>
        <p:spPr>
          <a:xfrm>
            <a:off x="6553200" y="5562273"/>
            <a:ext cx="2133600" cy="365125"/>
          </a:xfrm>
        </p:spPr>
        <p:txBody>
          <a:bodyPr/>
          <a:lstStyle/>
          <a:p>
            <a:fld id="{B007B441-5312-499D-93C3-6E37886527FA}" type="slidenum">
              <a:rPr lang="it-IT" smtClean="0"/>
              <a:pPr/>
              <a:t>9</a:t>
            </a:fld>
            <a:endParaRPr lang="it-IT"/>
          </a:p>
        </p:txBody>
      </p:sp>
      <p:graphicFrame>
        <p:nvGraphicFramePr>
          <p:cNvPr id="5" name="Grafico 4"/>
          <p:cNvGraphicFramePr/>
          <p:nvPr>
            <p:extLst>
              <p:ext uri="{D42A27DB-BD31-4B8C-83A1-F6EECF244321}">
                <p14:modId xmlns:p14="http://schemas.microsoft.com/office/powerpoint/2010/main" val="3312382034"/>
              </p:ext>
            </p:extLst>
          </p:nvPr>
        </p:nvGraphicFramePr>
        <p:xfrm>
          <a:off x="1523205" y="690143"/>
          <a:ext cx="6096000" cy="4064000"/>
        </p:xfrm>
        <a:graphic>
          <a:graphicData uri="http://schemas.openxmlformats.org/drawingml/2006/chart">
            <c:chart xmlns:c="http://schemas.openxmlformats.org/drawingml/2006/chart" xmlns:r="http://schemas.openxmlformats.org/officeDocument/2006/relationships" r:id="rId2"/>
          </a:graphicData>
        </a:graphic>
      </p:graphicFrame>
      <p:cxnSp>
        <p:nvCxnSpPr>
          <p:cNvPr id="7" name="Connettore 2 6"/>
          <p:cNvCxnSpPr/>
          <p:nvPr/>
        </p:nvCxnSpPr>
        <p:spPr>
          <a:xfrm flipH="1">
            <a:off x="1763688" y="3450566"/>
            <a:ext cx="1479844" cy="840541"/>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32563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4571206" y="3501574"/>
            <a:ext cx="1080914" cy="9731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CasellaDiTesto 7"/>
          <p:cNvSpPr txBox="1"/>
          <p:nvPr/>
        </p:nvSpPr>
        <p:spPr>
          <a:xfrm>
            <a:off x="2637363" y="1988840"/>
            <a:ext cx="811441" cy="523220"/>
          </a:xfrm>
          <a:prstGeom prst="rect">
            <a:avLst/>
          </a:prstGeom>
          <a:noFill/>
        </p:spPr>
        <p:txBody>
          <a:bodyPr wrap="none" rtlCol="0">
            <a:spAutoFit/>
          </a:bodyPr>
          <a:lstStyle/>
          <a:p>
            <a:r>
              <a:rPr lang="it-IT" sz="2800" b="1" dirty="0">
                <a:solidFill>
                  <a:schemeClr val="bg1"/>
                </a:solidFill>
              </a:rPr>
              <a:t>3</a:t>
            </a:r>
            <a:r>
              <a:rPr lang="it-IT" sz="2800" b="1" dirty="0" smtClean="0">
                <a:solidFill>
                  <a:schemeClr val="bg1"/>
                </a:solidFill>
              </a:rPr>
              <a:t>0%</a:t>
            </a:r>
            <a:endParaRPr lang="it-IT" sz="2800" b="1" dirty="0">
              <a:solidFill>
                <a:schemeClr val="bg1"/>
              </a:solidFill>
            </a:endParaRPr>
          </a:p>
        </p:txBody>
      </p:sp>
      <p:sp>
        <p:nvSpPr>
          <p:cNvPr id="9" name="CasellaDiTesto 8"/>
          <p:cNvSpPr txBox="1"/>
          <p:nvPr/>
        </p:nvSpPr>
        <p:spPr>
          <a:xfrm>
            <a:off x="3426537" y="3068960"/>
            <a:ext cx="989373" cy="646331"/>
          </a:xfrm>
          <a:prstGeom prst="rect">
            <a:avLst/>
          </a:prstGeom>
          <a:noFill/>
        </p:spPr>
        <p:txBody>
          <a:bodyPr wrap="none" rtlCol="0">
            <a:spAutoFit/>
          </a:bodyPr>
          <a:lstStyle/>
          <a:p>
            <a:r>
              <a:rPr lang="it-IT" sz="3600" b="1" dirty="0" smtClean="0">
                <a:solidFill>
                  <a:schemeClr val="bg1"/>
                </a:solidFill>
              </a:rPr>
              <a:t>40%</a:t>
            </a:r>
            <a:endParaRPr lang="it-IT" sz="3600" b="1" dirty="0">
              <a:solidFill>
                <a:schemeClr val="bg1"/>
              </a:solidFill>
            </a:endParaRPr>
          </a:p>
        </p:txBody>
      </p:sp>
      <p:sp>
        <p:nvSpPr>
          <p:cNvPr id="11" name="CasellaDiTesto 10"/>
          <p:cNvSpPr txBox="1"/>
          <p:nvPr/>
        </p:nvSpPr>
        <p:spPr>
          <a:xfrm>
            <a:off x="5508104" y="3751047"/>
            <a:ext cx="982961" cy="646331"/>
          </a:xfrm>
          <a:prstGeom prst="rect">
            <a:avLst/>
          </a:prstGeom>
          <a:noFill/>
        </p:spPr>
        <p:txBody>
          <a:bodyPr wrap="none" rtlCol="0">
            <a:spAutoFit/>
          </a:bodyPr>
          <a:lstStyle/>
          <a:p>
            <a:r>
              <a:rPr lang="it-IT" sz="3600" dirty="0" smtClean="0"/>
              <a:t>15%</a:t>
            </a:r>
            <a:endParaRPr lang="it-IT" sz="3600" dirty="0"/>
          </a:p>
        </p:txBody>
      </p:sp>
      <p:sp>
        <p:nvSpPr>
          <p:cNvPr id="13" name="CasellaDiTesto 12"/>
          <p:cNvSpPr txBox="1"/>
          <p:nvPr/>
        </p:nvSpPr>
        <p:spPr>
          <a:xfrm>
            <a:off x="746036" y="3876980"/>
            <a:ext cx="894797" cy="584775"/>
          </a:xfrm>
          <a:prstGeom prst="rect">
            <a:avLst/>
          </a:prstGeom>
          <a:noFill/>
        </p:spPr>
        <p:txBody>
          <a:bodyPr wrap="none" rtlCol="0">
            <a:spAutoFit/>
          </a:bodyPr>
          <a:lstStyle/>
          <a:p>
            <a:r>
              <a:rPr lang="it-IT" sz="3200" dirty="0" smtClean="0"/>
              <a:t>25%</a:t>
            </a:r>
            <a:endParaRPr lang="it-IT" sz="3200" dirty="0"/>
          </a:p>
        </p:txBody>
      </p:sp>
      <p:sp>
        <p:nvSpPr>
          <p:cNvPr id="14" name="CasellaDiTesto 13"/>
          <p:cNvSpPr txBox="1"/>
          <p:nvPr/>
        </p:nvSpPr>
        <p:spPr>
          <a:xfrm>
            <a:off x="746036" y="4400200"/>
            <a:ext cx="2666371" cy="707886"/>
          </a:xfrm>
          <a:prstGeom prst="rect">
            <a:avLst/>
          </a:prstGeom>
          <a:noFill/>
        </p:spPr>
        <p:txBody>
          <a:bodyPr wrap="none" rtlCol="0">
            <a:spAutoFit/>
          </a:bodyPr>
          <a:lstStyle/>
          <a:p>
            <a:r>
              <a:rPr lang="it-IT" sz="4000" dirty="0" smtClean="0"/>
              <a:t>Persa  </a:t>
            </a:r>
            <a:r>
              <a:rPr lang="it-IT" sz="4000" dirty="0" err="1" smtClean="0"/>
              <a:t>kWht</a:t>
            </a:r>
            <a:endParaRPr lang="it-IT" sz="4000" dirty="0"/>
          </a:p>
        </p:txBody>
      </p:sp>
      <p:sp>
        <p:nvSpPr>
          <p:cNvPr id="15" name="CasellaDiTesto 14"/>
          <p:cNvSpPr txBox="1"/>
          <p:nvPr/>
        </p:nvSpPr>
        <p:spPr>
          <a:xfrm>
            <a:off x="5652120" y="4291107"/>
            <a:ext cx="2840073" cy="1077218"/>
          </a:xfrm>
          <a:prstGeom prst="rect">
            <a:avLst/>
          </a:prstGeom>
          <a:noFill/>
        </p:spPr>
        <p:txBody>
          <a:bodyPr wrap="none" rtlCol="0">
            <a:spAutoFit/>
          </a:bodyPr>
          <a:lstStyle/>
          <a:p>
            <a:r>
              <a:rPr lang="it-IT" sz="3200" dirty="0" smtClean="0"/>
              <a:t>Immessa in rete</a:t>
            </a:r>
          </a:p>
          <a:p>
            <a:r>
              <a:rPr lang="it-IT" sz="3200" dirty="0" err="1" smtClean="0"/>
              <a:t>kWhe</a:t>
            </a:r>
            <a:endParaRPr lang="it-IT" sz="3200" dirty="0" smtClean="0"/>
          </a:p>
        </p:txBody>
      </p:sp>
      <p:sp>
        <p:nvSpPr>
          <p:cNvPr id="16" name="CasellaDiTesto 15"/>
          <p:cNvSpPr txBox="1"/>
          <p:nvPr/>
        </p:nvSpPr>
        <p:spPr>
          <a:xfrm>
            <a:off x="4165485" y="1916832"/>
            <a:ext cx="811441" cy="523220"/>
          </a:xfrm>
          <a:prstGeom prst="rect">
            <a:avLst/>
          </a:prstGeom>
          <a:noFill/>
        </p:spPr>
        <p:txBody>
          <a:bodyPr wrap="none" rtlCol="0">
            <a:spAutoFit/>
          </a:bodyPr>
          <a:lstStyle/>
          <a:p>
            <a:r>
              <a:rPr lang="it-IT" sz="2800" b="1" dirty="0" smtClean="0">
                <a:solidFill>
                  <a:schemeClr val="bg1"/>
                </a:solidFill>
              </a:rPr>
              <a:t>30%</a:t>
            </a:r>
            <a:endParaRPr lang="it-IT" sz="2800" b="1" dirty="0">
              <a:solidFill>
                <a:schemeClr val="bg1"/>
              </a:solidFill>
            </a:endParaRPr>
          </a:p>
        </p:txBody>
      </p:sp>
      <p:sp>
        <p:nvSpPr>
          <p:cNvPr id="6" name="CasellaDiTesto 5"/>
          <p:cNvSpPr txBox="1"/>
          <p:nvPr/>
        </p:nvSpPr>
        <p:spPr>
          <a:xfrm>
            <a:off x="539552" y="5601434"/>
            <a:ext cx="8352928" cy="707886"/>
          </a:xfrm>
          <a:prstGeom prst="rect">
            <a:avLst/>
          </a:prstGeom>
          <a:solidFill>
            <a:schemeClr val="bg2"/>
          </a:solidFill>
        </p:spPr>
        <p:txBody>
          <a:bodyPr wrap="square" rtlCol="0">
            <a:spAutoFit/>
          </a:bodyPr>
          <a:lstStyle/>
          <a:p>
            <a:r>
              <a:rPr lang="it-IT" sz="4000" b="1" dirty="0">
                <a:effectLst>
                  <a:outerShdw blurRad="38100" dist="38100" dir="2700000" algn="tl">
                    <a:srgbClr val="000000">
                      <a:alpha val="43137"/>
                    </a:srgbClr>
                  </a:outerShdw>
                </a:effectLst>
              </a:rPr>
              <a:t>Consumi </a:t>
            </a:r>
            <a:r>
              <a:rPr lang="it-IT" sz="4000" b="1" dirty="0" err="1" smtClean="0">
                <a:effectLst>
                  <a:outerShdw blurRad="38100" dist="38100" dir="2700000" algn="tl">
                    <a:srgbClr val="000000">
                      <a:alpha val="43137"/>
                    </a:srgbClr>
                  </a:outerShdw>
                </a:effectLst>
              </a:rPr>
              <a:t>el</a:t>
            </a:r>
            <a:r>
              <a:rPr lang="it-IT" sz="4000" b="1" dirty="0" smtClean="0">
                <a:effectLst>
                  <a:outerShdw blurRad="38100" dist="38100" dir="2700000" algn="tl">
                    <a:srgbClr val="000000">
                      <a:alpha val="43137"/>
                    </a:srgbClr>
                  </a:outerShdw>
                </a:effectLst>
              </a:rPr>
              <a:t>. </a:t>
            </a:r>
            <a:r>
              <a:rPr lang="it-IT" sz="4000" b="1" dirty="0">
                <a:effectLst>
                  <a:outerShdw blurRad="38100" dist="38100" dir="2700000" algn="tl">
                    <a:srgbClr val="000000">
                      <a:alpha val="43137"/>
                    </a:srgbClr>
                  </a:outerShdw>
                </a:effectLst>
              </a:rPr>
              <a:t>x 6.7 </a:t>
            </a:r>
            <a:r>
              <a:rPr lang="it-IT" sz="4000" b="1" dirty="0" smtClean="0">
                <a:effectLst>
                  <a:outerShdw blurRad="38100" dist="38100" dir="2700000" algn="tl">
                    <a:srgbClr val="000000">
                      <a:alpha val="43137"/>
                    </a:srgbClr>
                  </a:outerShdw>
                </a:effectLst>
              </a:rPr>
              <a:t>= consumi </a:t>
            </a:r>
            <a:r>
              <a:rPr lang="it-IT" sz="4000" b="1" dirty="0">
                <a:effectLst>
                  <a:outerShdw blurRad="38100" dist="38100" dir="2700000" algn="tl">
                    <a:srgbClr val="000000">
                      <a:alpha val="43137"/>
                    </a:srgbClr>
                  </a:outerShdw>
                </a:effectLst>
              </a:rPr>
              <a:t>totali</a:t>
            </a:r>
          </a:p>
        </p:txBody>
      </p:sp>
    </p:spTree>
    <p:extLst>
      <p:ext uri="{BB962C8B-B14F-4D97-AF65-F5344CB8AC3E}">
        <p14:creationId xmlns:p14="http://schemas.microsoft.com/office/powerpoint/2010/main" val="1650625790"/>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3"/>
          <p:cNvPicPr>
            <a:picLocks noChangeAspect="1" noChangeArrowheads="1"/>
          </p:cNvPicPr>
          <p:nvPr/>
        </p:nvPicPr>
        <p:blipFill>
          <a:blip r:embed="rId2" cstate="print"/>
          <a:srcRect/>
          <a:stretch>
            <a:fillRect/>
          </a:stretch>
        </p:blipFill>
        <p:spPr bwMode="auto">
          <a:xfrm>
            <a:off x="0" y="692696"/>
            <a:ext cx="9086850" cy="5616575"/>
          </a:xfrm>
          <a:prstGeom prst="rect">
            <a:avLst/>
          </a:prstGeom>
          <a:noFill/>
          <a:ln w="9525">
            <a:noFill/>
            <a:miter lim="800000"/>
            <a:headEnd/>
            <a:tailEnd/>
          </a:ln>
        </p:spPr>
      </p:pic>
      <p:sp>
        <p:nvSpPr>
          <p:cNvPr id="4" name="Segnaposto numero diapositiva 3"/>
          <p:cNvSpPr>
            <a:spLocks noGrp="1"/>
          </p:cNvSpPr>
          <p:nvPr>
            <p:ph type="sldNum" sz="quarter" idx="12"/>
          </p:nvPr>
        </p:nvSpPr>
        <p:spPr/>
        <p:txBody>
          <a:bodyPr/>
          <a:lstStyle/>
          <a:p>
            <a:fld id="{B007B441-5312-499D-93C3-6E37886527FA}" type="slidenum">
              <a:rPr lang="it-IT" smtClean="0"/>
              <a:pPr/>
              <a:t>90</a:t>
            </a:fld>
            <a:endParaRPr lang="it-IT"/>
          </a:p>
        </p:txBody>
      </p:sp>
    </p:spTree>
    <p:extLst>
      <p:ext uri="{BB962C8B-B14F-4D97-AF65-F5344CB8AC3E}">
        <p14:creationId xmlns:p14="http://schemas.microsoft.com/office/powerpoint/2010/main" val="1702111353"/>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p:cNvSpPr>
            <a:spLocks noGrp="1"/>
          </p:cNvSpPr>
          <p:nvPr>
            <p:ph type="sldNum" sz="quarter" idx="12"/>
          </p:nvPr>
        </p:nvSpPr>
        <p:spPr/>
        <p:txBody>
          <a:bodyPr/>
          <a:lstStyle/>
          <a:p>
            <a:fld id="{B007B441-5312-499D-93C3-6E37886527FA}" type="slidenum">
              <a:rPr lang="it-IT" smtClean="0"/>
              <a:pPr/>
              <a:t>91</a:t>
            </a:fld>
            <a:endParaRPr lang="it-IT"/>
          </a:p>
        </p:txBody>
      </p:sp>
      <p:pic>
        <p:nvPicPr>
          <p:cNvPr id="3287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836712"/>
            <a:ext cx="8994576" cy="4497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77726090"/>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71438"/>
            <a:ext cx="9144000" cy="785812"/>
          </a:xfrm>
        </p:spPr>
        <p:txBody>
          <a:bodyPr rtlCol="0">
            <a:normAutofit fontScale="90000"/>
          </a:bodyPr>
          <a:lstStyle/>
          <a:p>
            <a:pPr eaLnBrk="1" fontAlgn="auto" hangingPunct="1">
              <a:spcAft>
                <a:spcPts val="0"/>
              </a:spcAft>
              <a:defRPr/>
            </a:pPr>
            <a:r>
              <a:rPr lang="it-IT" sz="3600" dirty="0" smtClean="0">
                <a:effectLst>
                  <a:outerShdw blurRad="38100" dist="38100" dir="2700000" algn="tl">
                    <a:srgbClr val="000000">
                      <a:alpha val="43137"/>
                    </a:srgbClr>
                  </a:outerShdw>
                </a:effectLst>
                <a:latin typeface="Comic Sans MS" pitchFamily="66" charset="0"/>
              </a:rPr>
              <a:t>UE 20/</a:t>
            </a:r>
            <a:r>
              <a:rPr lang="it-IT" sz="3600" dirty="0" err="1" smtClean="0">
                <a:effectLst>
                  <a:outerShdw blurRad="38100" dist="38100" dir="2700000" algn="tl">
                    <a:srgbClr val="000000">
                      <a:alpha val="43137"/>
                    </a:srgbClr>
                  </a:outerShdw>
                </a:effectLst>
                <a:latin typeface="Comic Sans MS" pitchFamily="66" charset="0"/>
              </a:rPr>
              <a:t>20</a:t>
            </a:r>
            <a:r>
              <a:rPr lang="it-IT" sz="3600" dirty="0" smtClean="0">
                <a:effectLst>
                  <a:outerShdw blurRad="38100" dist="38100" dir="2700000" algn="tl">
                    <a:srgbClr val="000000">
                      <a:alpha val="43137"/>
                    </a:srgbClr>
                  </a:outerShdw>
                </a:effectLst>
                <a:latin typeface="Comic Sans MS" pitchFamily="66" charset="0"/>
              </a:rPr>
              <a:t>/</a:t>
            </a:r>
            <a:r>
              <a:rPr lang="it-IT" sz="3600" dirty="0" err="1" smtClean="0">
                <a:effectLst>
                  <a:outerShdw blurRad="38100" dist="38100" dir="2700000" algn="tl">
                    <a:srgbClr val="000000">
                      <a:alpha val="43137"/>
                    </a:srgbClr>
                  </a:outerShdw>
                </a:effectLst>
                <a:latin typeface="Comic Sans MS" pitchFamily="66" charset="0"/>
              </a:rPr>
              <a:t>20</a:t>
            </a:r>
            <a:r>
              <a:rPr lang="it-IT" sz="3600" dirty="0" smtClean="0">
                <a:effectLst>
                  <a:outerShdw blurRad="38100" dist="38100" dir="2700000" algn="tl">
                    <a:srgbClr val="000000">
                      <a:alpha val="43137"/>
                    </a:srgbClr>
                  </a:outerShdw>
                </a:effectLst>
                <a:latin typeface="Comic Sans MS" pitchFamily="66" charset="0"/>
              </a:rPr>
              <a:t/>
            </a:r>
            <a:br>
              <a:rPr lang="it-IT" sz="3600" dirty="0" smtClean="0">
                <a:effectLst>
                  <a:outerShdw blurRad="38100" dist="38100" dir="2700000" algn="tl">
                    <a:srgbClr val="000000">
                      <a:alpha val="43137"/>
                    </a:srgbClr>
                  </a:outerShdw>
                </a:effectLst>
                <a:latin typeface="Comic Sans MS" pitchFamily="66" charset="0"/>
              </a:rPr>
            </a:br>
            <a:r>
              <a:rPr lang="it-IT" sz="2700" dirty="0" smtClean="0">
                <a:effectLst>
                  <a:outerShdw blurRad="38100" dist="38100" dir="2700000" algn="tl">
                    <a:srgbClr val="000000">
                      <a:alpha val="43137"/>
                    </a:srgbClr>
                  </a:outerShdw>
                </a:effectLst>
                <a:latin typeface="Comic Sans MS" pitchFamily="66" charset="0"/>
              </a:rPr>
              <a:t>Set </a:t>
            </a:r>
            <a:r>
              <a:rPr lang="it-IT" sz="2700" dirty="0" err="1" smtClean="0">
                <a:effectLst>
                  <a:outerShdw blurRad="38100" dist="38100" dir="2700000" algn="tl">
                    <a:srgbClr val="000000">
                      <a:alpha val="43137"/>
                    </a:srgbClr>
                  </a:outerShdw>
                </a:effectLst>
                <a:latin typeface="Comic Sans MS" pitchFamily="66" charset="0"/>
              </a:rPr>
              <a:t>Plan</a:t>
            </a:r>
            <a:r>
              <a:rPr lang="it-IT" sz="2700" dirty="0" smtClean="0">
                <a:effectLst>
                  <a:outerShdw blurRad="38100" dist="38100" dir="2700000" algn="tl">
                    <a:srgbClr val="000000">
                      <a:alpha val="43137"/>
                    </a:srgbClr>
                  </a:outerShdw>
                </a:effectLst>
                <a:latin typeface="Comic Sans MS" pitchFamily="66" charset="0"/>
              </a:rPr>
              <a:t> </a:t>
            </a:r>
            <a:r>
              <a:rPr lang="it-IT" sz="2700" dirty="0" err="1" smtClean="0">
                <a:effectLst>
                  <a:outerShdw blurRad="38100" dist="38100" dir="2700000" algn="tl">
                    <a:srgbClr val="000000">
                      <a:alpha val="43137"/>
                    </a:srgbClr>
                  </a:outerShdw>
                </a:effectLst>
                <a:latin typeface="Comic Sans MS" pitchFamily="66" charset="0"/>
              </a:rPr>
              <a:t>of</a:t>
            </a:r>
            <a:r>
              <a:rPr lang="it-IT" sz="2700" dirty="0" smtClean="0">
                <a:effectLst>
                  <a:outerShdw blurRad="38100" dist="38100" dir="2700000" algn="tl">
                    <a:srgbClr val="000000">
                      <a:alpha val="43137"/>
                    </a:srgbClr>
                  </a:outerShdw>
                </a:effectLst>
                <a:latin typeface="Comic Sans MS" pitchFamily="66" charset="0"/>
              </a:rPr>
              <a:t> 22/11/2007 and </a:t>
            </a:r>
            <a:r>
              <a:rPr lang="it-IT" sz="2700" dirty="0" err="1" smtClean="0">
                <a:effectLst>
                  <a:outerShdw blurRad="38100" dist="38100" dir="2700000" algn="tl">
                    <a:srgbClr val="000000">
                      <a:alpha val="43137"/>
                    </a:srgbClr>
                  </a:outerShdw>
                </a:effectLst>
                <a:latin typeface="Comic Sans MS" pitchFamily="66" charset="0"/>
              </a:rPr>
              <a:t>energy</a:t>
            </a:r>
            <a:r>
              <a:rPr lang="it-IT" sz="2700" dirty="0" smtClean="0">
                <a:effectLst>
                  <a:outerShdw blurRad="38100" dist="38100" dir="2700000" algn="tl">
                    <a:srgbClr val="000000">
                      <a:alpha val="43137"/>
                    </a:srgbClr>
                  </a:outerShdw>
                </a:effectLst>
                <a:latin typeface="Comic Sans MS" pitchFamily="66" charset="0"/>
              </a:rPr>
              <a:t> </a:t>
            </a:r>
            <a:r>
              <a:rPr lang="it-IT" sz="2700" dirty="0" err="1" smtClean="0">
                <a:effectLst>
                  <a:outerShdw blurRad="38100" dist="38100" dir="2700000" algn="tl">
                    <a:srgbClr val="000000">
                      <a:alpha val="43137"/>
                    </a:srgbClr>
                  </a:outerShdw>
                </a:effectLst>
                <a:latin typeface="Comic Sans MS" pitchFamily="66" charset="0"/>
              </a:rPr>
              <a:t>packet</a:t>
            </a:r>
            <a:r>
              <a:rPr lang="it-IT" sz="2700" dirty="0" smtClean="0">
                <a:effectLst>
                  <a:outerShdw blurRad="38100" dist="38100" dir="2700000" algn="tl">
                    <a:srgbClr val="000000">
                      <a:alpha val="43137"/>
                    </a:srgbClr>
                  </a:outerShdw>
                </a:effectLst>
                <a:latin typeface="Comic Sans MS" pitchFamily="66" charset="0"/>
              </a:rPr>
              <a:t> </a:t>
            </a:r>
            <a:r>
              <a:rPr lang="it-IT" sz="2700" dirty="0" err="1" smtClean="0">
                <a:effectLst>
                  <a:outerShdw blurRad="38100" dist="38100" dir="2700000" algn="tl">
                    <a:srgbClr val="000000">
                      <a:alpha val="43137"/>
                    </a:srgbClr>
                  </a:outerShdw>
                </a:effectLst>
                <a:latin typeface="Comic Sans MS" pitchFamily="66" charset="0"/>
              </a:rPr>
              <a:t>of</a:t>
            </a:r>
            <a:r>
              <a:rPr lang="it-IT" sz="2700" dirty="0" smtClean="0">
                <a:effectLst>
                  <a:outerShdw blurRad="38100" dist="38100" dir="2700000" algn="tl">
                    <a:srgbClr val="000000">
                      <a:alpha val="43137"/>
                    </a:srgbClr>
                  </a:outerShdw>
                </a:effectLst>
                <a:latin typeface="Comic Sans MS" pitchFamily="66" charset="0"/>
              </a:rPr>
              <a:t> 23/1/2008</a:t>
            </a:r>
            <a:endParaRPr lang="it-IT" sz="2700" dirty="0">
              <a:effectLst>
                <a:outerShdw blurRad="38100" dist="38100" dir="2700000" algn="tl">
                  <a:srgbClr val="000000">
                    <a:alpha val="43137"/>
                  </a:srgbClr>
                </a:outerShdw>
              </a:effectLst>
              <a:latin typeface="Comic Sans MS" pitchFamily="66" charset="0"/>
            </a:endParaRPr>
          </a:p>
        </p:txBody>
      </p:sp>
      <p:sp>
        <p:nvSpPr>
          <p:cNvPr id="3" name="Segnaposto contenuto 2"/>
          <p:cNvSpPr>
            <a:spLocks noGrp="1"/>
          </p:cNvSpPr>
          <p:nvPr>
            <p:ph idx="1"/>
          </p:nvPr>
        </p:nvSpPr>
        <p:spPr>
          <a:xfrm>
            <a:off x="500063" y="1575048"/>
            <a:ext cx="8229600" cy="4374232"/>
          </a:xfrm>
          <a:solidFill>
            <a:srgbClr val="FFFF00"/>
          </a:solidFill>
        </p:spPr>
        <p:txBody>
          <a:bodyPr rtlCol="0">
            <a:noAutofit/>
          </a:bodyPr>
          <a:lstStyle/>
          <a:p>
            <a:pPr eaLnBrk="1" fontAlgn="auto" hangingPunct="1">
              <a:spcAft>
                <a:spcPts val="0"/>
              </a:spcAft>
              <a:buFont typeface="Arial" pitchFamily="34" charset="0"/>
              <a:buChar char="•"/>
              <a:defRPr/>
            </a:pPr>
            <a:r>
              <a:rPr lang="it-IT" sz="2800" b="1" dirty="0" err="1" smtClean="0">
                <a:latin typeface="Comic Sans MS" pitchFamily="66" charset="0"/>
              </a:rPr>
              <a:t>To</a:t>
            </a:r>
            <a:r>
              <a:rPr lang="it-IT" sz="2800" b="1" dirty="0" smtClean="0">
                <a:latin typeface="Comic Sans MS" pitchFamily="66" charset="0"/>
              </a:rPr>
              <a:t> reduce CO2 </a:t>
            </a:r>
            <a:r>
              <a:rPr lang="it-IT" sz="2800" b="1" dirty="0" err="1" smtClean="0">
                <a:latin typeface="Comic Sans MS" pitchFamily="66" charset="0"/>
              </a:rPr>
              <a:t>of</a:t>
            </a:r>
            <a:r>
              <a:rPr lang="it-IT" sz="2800" b="1" dirty="0" smtClean="0">
                <a:latin typeface="Comic Sans MS" pitchFamily="66" charset="0"/>
              </a:rPr>
              <a:t> 20% (rif. 1990) </a:t>
            </a:r>
            <a:r>
              <a:rPr lang="it-IT" sz="2800" b="1" dirty="0" err="1" smtClean="0">
                <a:latin typeface="Comic Sans MS" pitchFamily="66" charset="0"/>
              </a:rPr>
              <a:t>within</a:t>
            </a:r>
            <a:r>
              <a:rPr lang="it-IT" sz="2800" b="1" dirty="0" smtClean="0">
                <a:latin typeface="Comic Sans MS" pitchFamily="66" charset="0"/>
              </a:rPr>
              <a:t> 2020  and </a:t>
            </a:r>
            <a:r>
              <a:rPr lang="it-IT" sz="2800" b="1" dirty="0" err="1" smtClean="0">
                <a:latin typeface="Comic Sans MS" pitchFamily="66" charset="0"/>
              </a:rPr>
              <a:t>of</a:t>
            </a:r>
            <a:r>
              <a:rPr lang="it-IT" sz="2800" b="1" dirty="0" smtClean="0">
                <a:latin typeface="Comic Sans MS" pitchFamily="66" charset="0"/>
              </a:rPr>
              <a:t> 50%  </a:t>
            </a:r>
            <a:r>
              <a:rPr lang="it-IT" sz="2800" b="1" dirty="0" err="1" smtClean="0">
                <a:latin typeface="Comic Sans MS" pitchFamily="66" charset="0"/>
              </a:rPr>
              <a:t>within</a:t>
            </a:r>
            <a:r>
              <a:rPr lang="it-IT" sz="2800" b="1" dirty="0" smtClean="0">
                <a:latin typeface="Comic Sans MS" pitchFamily="66" charset="0"/>
              </a:rPr>
              <a:t>  2050</a:t>
            </a:r>
          </a:p>
          <a:p>
            <a:pPr eaLnBrk="1" fontAlgn="auto" hangingPunct="1">
              <a:spcAft>
                <a:spcPts val="0"/>
              </a:spcAft>
              <a:buFont typeface="Arial" pitchFamily="34" charset="0"/>
              <a:buChar char="•"/>
              <a:defRPr/>
            </a:pPr>
            <a:r>
              <a:rPr lang="it-IT" sz="2800" b="1" dirty="0" smtClean="0">
                <a:solidFill>
                  <a:srgbClr val="FF0000"/>
                </a:solidFill>
                <a:latin typeface="Comic Sans MS" pitchFamily="66" charset="0"/>
              </a:rPr>
              <a:t>Energy </a:t>
            </a:r>
            <a:r>
              <a:rPr lang="it-IT" sz="2800" b="1" dirty="0" err="1" smtClean="0">
                <a:solidFill>
                  <a:srgbClr val="FF0000"/>
                </a:solidFill>
                <a:latin typeface="Comic Sans MS" pitchFamily="66" charset="0"/>
              </a:rPr>
              <a:t>saving</a:t>
            </a:r>
            <a:r>
              <a:rPr lang="it-IT" sz="2800" b="1" dirty="0" smtClean="0">
                <a:solidFill>
                  <a:srgbClr val="FF0000"/>
                </a:solidFill>
                <a:latin typeface="Comic Sans MS" pitchFamily="66" charset="0"/>
              </a:rPr>
              <a:t> up </a:t>
            </a:r>
            <a:r>
              <a:rPr lang="it-IT" sz="2800" b="1" dirty="0" err="1" smtClean="0">
                <a:solidFill>
                  <a:srgbClr val="FF0000"/>
                </a:solidFill>
                <a:latin typeface="Comic Sans MS" pitchFamily="66" charset="0"/>
              </a:rPr>
              <a:t>to</a:t>
            </a:r>
            <a:r>
              <a:rPr lang="it-IT" sz="2800" b="1" dirty="0" smtClean="0">
                <a:solidFill>
                  <a:srgbClr val="FF0000"/>
                </a:solidFill>
                <a:latin typeface="Comic Sans MS" pitchFamily="66" charset="0"/>
              </a:rPr>
              <a:t>  20%  </a:t>
            </a:r>
            <a:r>
              <a:rPr lang="it-IT" sz="2800" b="1" dirty="0" err="1" smtClean="0">
                <a:solidFill>
                  <a:srgbClr val="FF0000"/>
                </a:solidFill>
                <a:latin typeface="Comic Sans MS" pitchFamily="66" charset="0"/>
              </a:rPr>
              <a:t>of</a:t>
            </a:r>
            <a:r>
              <a:rPr lang="it-IT" sz="2800" b="1" dirty="0" smtClean="0">
                <a:solidFill>
                  <a:srgbClr val="FF0000"/>
                </a:solidFill>
                <a:latin typeface="Comic Sans MS" pitchFamily="66" charset="0"/>
              </a:rPr>
              <a:t> the total </a:t>
            </a:r>
            <a:r>
              <a:rPr lang="it-IT" sz="2800" b="1" dirty="0" err="1" smtClean="0">
                <a:solidFill>
                  <a:srgbClr val="FF0000"/>
                </a:solidFill>
                <a:latin typeface="Comic Sans MS" pitchFamily="66" charset="0"/>
              </a:rPr>
              <a:t>energy</a:t>
            </a:r>
            <a:endParaRPr lang="it-IT" sz="2800" b="1" dirty="0" smtClean="0">
              <a:solidFill>
                <a:srgbClr val="FF0000"/>
              </a:solidFill>
              <a:latin typeface="Comic Sans MS" pitchFamily="66" charset="0"/>
            </a:endParaRPr>
          </a:p>
          <a:p>
            <a:pPr eaLnBrk="1" fontAlgn="auto" hangingPunct="1">
              <a:spcAft>
                <a:spcPts val="0"/>
              </a:spcAft>
              <a:buFont typeface="Arial" pitchFamily="34" charset="0"/>
              <a:buChar char="•"/>
              <a:defRPr/>
            </a:pPr>
            <a:r>
              <a:rPr lang="it-IT" sz="2800" b="1" dirty="0" err="1" smtClean="0">
                <a:latin typeface="Comic Sans MS" pitchFamily="66" charset="0"/>
              </a:rPr>
              <a:t>To</a:t>
            </a:r>
            <a:r>
              <a:rPr lang="it-IT" sz="2800" b="1" dirty="0" smtClean="0">
                <a:latin typeface="Comic Sans MS" pitchFamily="66" charset="0"/>
              </a:rPr>
              <a:t> produce at </a:t>
            </a:r>
            <a:r>
              <a:rPr lang="it-IT" sz="2800" b="1" dirty="0" err="1" smtClean="0">
                <a:latin typeface="Comic Sans MS" pitchFamily="66" charset="0"/>
              </a:rPr>
              <a:t>least</a:t>
            </a:r>
            <a:r>
              <a:rPr lang="it-IT" sz="2800" b="1" dirty="0" smtClean="0">
                <a:latin typeface="Comic Sans MS" pitchFamily="66" charset="0"/>
              </a:rPr>
              <a:t>  20%  </a:t>
            </a:r>
            <a:r>
              <a:rPr lang="it-IT" sz="2800" b="1" dirty="0" err="1" smtClean="0">
                <a:latin typeface="Comic Sans MS" pitchFamily="66" charset="0"/>
              </a:rPr>
              <a:t>of</a:t>
            </a:r>
            <a:r>
              <a:rPr lang="it-IT" sz="2800" b="1" dirty="0" smtClean="0">
                <a:latin typeface="Comic Sans MS" pitchFamily="66" charset="0"/>
              </a:rPr>
              <a:t> the TOTAL </a:t>
            </a:r>
            <a:r>
              <a:rPr lang="it-IT" sz="2800" b="1" dirty="0" err="1" smtClean="0">
                <a:latin typeface="Comic Sans MS" pitchFamily="66" charset="0"/>
              </a:rPr>
              <a:t>energy</a:t>
            </a:r>
            <a:r>
              <a:rPr lang="it-IT" sz="2800" b="1" dirty="0" smtClean="0">
                <a:latin typeface="Comic Sans MS" pitchFamily="66" charset="0"/>
              </a:rPr>
              <a:t> </a:t>
            </a:r>
            <a:r>
              <a:rPr lang="it-IT" sz="2800" b="1" dirty="0" err="1" smtClean="0">
                <a:latin typeface="Comic Sans MS" pitchFamily="66" charset="0"/>
              </a:rPr>
              <a:t>from</a:t>
            </a:r>
            <a:r>
              <a:rPr lang="it-IT" sz="2800" b="1" dirty="0" smtClean="0">
                <a:latin typeface="Comic Sans MS" pitchFamily="66" charset="0"/>
              </a:rPr>
              <a:t> </a:t>
            </a:r>
            <a:r>
              <a:rPr lang="it-IT" sz="2800" b="1" dirty="0" err="1" smtClean="0">
                <a:latin typeface="Comic Sans MS" pitchFamily="66" charset="0"/>
              </a:rPr>
              <a:t>renewables</a:t>
            </a:r>
            <a:endParaRPr lang="it-IT" sz="2800" b="1" dirty="0" smtClean="0">
              <a:latin typeface="Comic Sans MS" pitchFamily="66" charset="0"/>
            </a:endParaRPr>
          </a:p>
          <a:p>
            <a:pPr eaLnBrk="1" fontAlgn="auto" hangingPunct="1">
              <a:spcAft>
                <a:spcPts val="0"/>
              </a:spcAft>
              <a:buFont typeface="Arial" pitchFamily="34" charset="0"/>
              <a:buChar char="•"/>
              <a:defRPr/>
            </a:pPr>
            <a:r>
              <a:rPr lang="it-IT" sz="2800" b="1" dirty="0" smtClean="0">
                <a:solidFill>
                  <a:srgbClr val="FF0000"/>
                </a:solidFill>
                <a:latin typeface="Comic Sans MS" pitchFamily="66" charset="0"/>
              </a:rPr>
              <a:t>10% </a:t>
            </a:r>
            <a:r>
              <a:rPr lang="it-IT" sz="2800" b="1" dirty="0" err="1" smtClean="0">
                <a:solidFill>
                  <a:srgbClr val="FF0000"/>
                </a:solidFill>
                <a:latin typeface="Comic Sans MS" pitchFamily="66" charset="0"/>
              </a:rPr>
              <a:t>of</a:t>
            </a:r>
            <a:r>
              <a:rPr lang="it-IT" sz="2800" b="1" dirty="0" smtClean="0">
                <a:solidFill>
                  <a:srgbClr val="FF0000"/>
                </a:solidFill>
                <a:latin typeface="Comic Sans MS" pitchFamily="66" charset="0"/>
              </a:rPr>
              <a:t> </a:t>
            </a:r>
            <a:r>
              <a:rPr lang="it-IT" sz="2800" b="1" dirty="0" err="1" smtClean="0">
                <a:solidFill>
                  <a:srgbClr val="FF0000"/>
                </a:solidFill>
                <a:latin typeface="Comic Sans MS" pitchFamily="66" charset="0"/>
              </a:rPr>
              <a:t>biofuel</a:t>
            </a:r>
            <a:r>
              <a:rPr lang="it-IT" sz="2800" b="1" dirty="0" smtClean="0">
                <a:solidFill>
                  <a:srgbClr val="FF0000"/>
                </a:solidFill>
                <a:latin typeface="Comic Sans MS" pitchFamily="66" charset="0"/>
              </a:rPr>
              <a:t> </a:t>
            </a:r>
            <a:r>
              <a:rPr lang="it-IT" sz="2800" b="1" dirty="0" err="1" smtClean="0">
                <a:solidFill>
                  <a:srgbClr val="FF0000"/>
                </a:solidFill>
                <a:latin typeface="Comic Sans MS" pitchFamily="66" charset="0"/>
              </a:rPr>
              <a:t>for</a:t>
            </a:r>
            <a:r>
              <a:rPr lang="it-IT" sz="2800" b="1" dirty="0" smtClean="0">
                <a:solidFill>
                  <a:srgbClr val="FF0000"/>
                </a:solidFill>
                <a:latin typeface="Comic Sans MS" pitchFamily="66" charset="0"/>
              </a:rPr>
              <a:t> </a:t>
            </a:r>
            <a:r>
              <a:rPr lang="it-IT" sz="2800" b="1" dirty="0" err="1" smtClean="0">
                <a:solidFill>
                  <a:srgbClr val="FF0000"/>
                </a:solidFill>
                <a:latin typeface="Comic Sans MS" pitchFamily="66" charset="0"/>
              </a:rPr>
              <a:t>transports</a:t>
            </a:r>
            <a:endParaRPr lang="it-IT" sz="2800" b="1" dirty="0" smtClean="0">
              <a:solidFill>
                <a:srgbClr val="FF0000"/>
              </a:solidFill>
              <a:latin typeface="Comic Sans MS" pitchFamily="66" charset="0"/>
            </a:endParaRPr>
          </a:p>
          <a:p>
            <a:pPr eaLnBrk="1" fontAlgn="auto" hangingPunct="1">
              <a:spcAft>
                <a:spcPts val="0"/>
              </a:spcAft>
              <a:buFont typeface="Arial" pitchFamily="34" charset="0"/>
              <a:buChar char="•"/>
              <a:defRPr/>
            </a:pPr>
            <a:r>
              <a:rPr lang="it-IT" sz="2800" b="1" dirty="0" err="1" smtClean="0">
                <a:latin typeface="Comic Sans MS" pitchFamily="66" charset="0"/>
              </a:rPr>
              <a:t>To</a:t>
            </a:r>
            <a:r>
              <a:rPr lang="it-IT" sz="2800" b="1" dirty="0" smtClean="0">
                <a:latin typeface="Comic Sans MS" pitchFamily="66" charset="0"/>
              </a:rPr>
              <a:t> </a:t>
            </a:r>
            <a:r>
              <a:rPr lang="it-IT" sz="2800" b="1" dirty="0" err="1" smtClean="0">
                <a:latin typeface="Comic Sans MS" pitchFamily="66" charset="0"/>
              </a:rPr>
              <a:t>use</a:t>
            </a:r>
            <a:r>
              <a:rPr lang="it-IT" sz="2800" b="1" dirty="0" smtClean="0">
                <a:latin typeface="Comic Sans MS" pitchFamily="66" charset="0"/>
              </a:rPr>
              <a:t> </a:t>
            </a:r>
            <a:r>
              <a:rPr lang="it-IT" sz="2800" b="1" dirty="0" err="1" smtClean="0">
                <a:latin typeface="Comic Sans MS" pitchFamily="66" charset="0"/>
              </a:rPr>
              <a:t>nuclear</a:t>
            </a:r>
            <a:r>
              <a:rPr lang="it-IT" sz="2800" b="1" dirty="0" smtClean="0">
                <a:latin typeface="Comic Sans MS" pitchFamily="66" charset="0"/>
              </a:rPr>
              <a:t> </a:t>
            </a:r>
            <a:r>
              <a:rPr lang="it-IT" sz="2800" b="1" dirty="0" err="1" smtClean="0">
                <a:latin typeface="Comic Sans MS" pitchFamily="66" charset="0"/>
              </a:rPr>
              <a:t>energy</a:t>
            </a:r>
            <a:r>
              <a:rPr lang="it-IT" sz="2800" b="1" dirty="0" smtClean="0">
                <a:latin typeface="Comic Sans MS" pitchFamily="66" charset="0"/>
              </a:rPr>
              <a:t> and CCS</a:t>
            </a:r>
          </a:p>
          <a:p>
            <a:pPr eaLnBrk="1" fontAlgn="auto" hangingPunct="1">
              <a:spcAft>
                <a:spcPts val="0"/>
              </a:spcAft>
              <a:buFont typeface="Arial" pitchFamily="34" charset="0"/>
              <a:buChar char="•"/>
              <a:defRPr/>
            </a:pPr>
            <a:r>
              <a:rPr lang="it-IT" sz="2800" b="1" dirty="0" err="1" smtClean="0">
                <a:solidFill>
                  <a:srgbClr val="FF0000"/>
                </a:solidFill>
                <a:latin typeface="Comic Sans MS" pitchFamily="66" charset="0"/>
              </a:rPr>
              <a:t>To</a:t>
            </a:r>
            <a:r>
              <a:rPr lang="it-IT" sz="2800" b="1" dirty="0" smtClean="0">
                <a:solidFill>
                  <a:srgbClr val="FF0000"/>
                </a:solidFill>
                <a:latin typeface="Comic Sans MS" pitchFamily="66" charset="0"/>
              </a:rPr>
              <a:t> </a:t>
            </a:r>
            <a:r>
              <a:rPr lang="it-IT" sz="2800" b="1" dirty="0" err="1" smtClean="0">
                <a:solidFill>
                  <a:srgbClr val="FF0000"/>
                </a:solidFill>
                <a:latin typeface="Comic Sans MS" pitchFamily="66" charset="0"/>
              </a:rPr>
              <a:t>search</a:t>
            </a:r>
            <a:r>
              <a:rPr lang="it-IT" sz="2800" b="1" dirty="0" smtClean="0">
                <a:solidFill>
                  <a:srgbClr val="FF0000"/>
                </a:solidFill>
                <a:latin typeface="Comic Sans MS" pitchFamily="66" charset="0"/>
              </a:rPr>
              <a:t> </a:t>
            </a:r>
            <a:r>
              <a:rPr lang="it-IT" sz="2800" b="1" dirty="0" err="1" smtClean="0">
                <a:solidFill>
                  <a:srgbClr val="FF0000"/>
                </a:solidFill>
                <a:latin typeface="Comic Sans MS" pitchFamily="66" charset="0"/>
              </a:rPr>
              <a:t>for</a:t>
            </a:r>
            <a:r>
              <a:rPr lang="it-IT" sz="2800" b="1" dirty="0" smtClean="0">
                <a:solidFill>
                  <a:srgbClr val="FF0000"/>
                </a:solidFill>
                <a:latin typeface="Comic Sans MS" pitchFamily="66" charset="0"/>
              </a:rPr>
              <a:t> </a:t>
            </a:r>
            <a:r>
              <a:rPr lang="it-IT" sz="2800" b="1" dirty="0" err="1" smtClean="0">
                <a:solidFill>
                  <a:srgbClr val="FF0000"/>
                </a:solidFill>
                <a:latin typeface="Comic Sans MS" pitchFamily="66" charset="0"/>
              </a:rPr>
              <a:t>new</a:t>
            </a:r>
            <a:r>
              <a:rPr lang="it-IT" sz="2800" b="1" dirty="0" smtClean="0">
                <a:solidFill>
                  <a:srgbClr val="FF0000"/>
                </a:solidFill>
                <a:latin typeface="Comic Sans MS" pitchFamily="66" charset="0"/>
              </a:rPr>
              <a:t> </a:t>
            </a:r>
            <a:r>
              <a:rPr lang="it-IT" sz="2800" b="1" dirty="0" err="1" smtClean="0">
                <a:solidFill>
                  <a:srgbClr val="FF0000"/>
                </a:solidFill>
                <a:latin typeface="Comic Sans MS" pitchFamily="66" charset="0"/>
              </a:rPr>
              <a:t>technologies</a:t>
            </a:r>
            <a:endParaRPr lang="it-IT" sz="2800" b="1" dirty="0" smtClean="0">
              <a:solidFill>
                <a:srgbClr val="FF0000"/>
              </a:solidFill>
              <a:latin typeface="Comic Sans MS" pitchFamily="66" charset="0"/>
            </a:endParaRPr>
          </a:p>
        </p:txBody>
      </p:sp>
      <p:sp>
        <p:nvSpPr>
          <p:cNvPr id="4" name="Segnaposto numero diapositiva 3"/>
          <p:cNvSpPr>
            <a:spLocks noGrp="1"/>
          </p:cNvSpPr>
          <p:nvPr>
            <p:ph type="sldNum" sz="quarter" idx="12"/>
          </p:nvPr>
        </p:nvSpPr>
        <p:spPr/>
        <p:txBody>
          <a:bodyPr/>
          <a:lstStyle/>
          <a:p>
            <a:fld id="{B007B441-5312-499D-93C3-6E37886527FA}" type="slidenum">
              <a:rPr lang="it-IT" smtClean="0"/>
              <a:pPr/>
              <a:t>92</a:t>
            </a:fld>
            <a:endParaRPr lang="it-IT"/>
          </a:p>
        </p:txBody>
      </p:sp>
    </p:spTree>
    <p:extLst>
      <p:ext uri="{BB962C8B-B14F-4D97-AF65-F5344CB8AC3E}">
        <p14:creationId xmlns:p14="http://schemas.microsoft.com/office/powerpoint/2010/main" val="599150460"/>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p:cNvSpPr>
            <a:spLocks noGrp="1"/>
          </p:cNvSpPr>
          <p:nvPr>
            <p:ph type="sldNum" sz="quarter" idx="12"/>
          </p:nvPr>
        </p:nvSpPr>
        <p:spPr/>
        <p:txBody>
          <a:bodyPr/>
          <a:lstStyle/>
          <a:p>
            <a:fld id="{B007B441-5312-499D-93C3-6E37886527FA}" type="slidenum">
              <a:rPr lang="it-IT" smtClean="0"/>
              <a:pPr/>
              <a:t>93</a:t>
            </a:fld>
            <a:endParaRPr lang="it-IT"/>
          </a:p>
        </p:txBody>
      </p:sp>
      <p:pic>
        <p:nvPicPr>
          <p:cNvPr id="32563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2" y="908720"/>
            <a:ext cx="9145645" cy="50405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6" name="Connettore 2 5"/>
          <p:cNvCxnSpPr/>
          <p:nvPr/>
        </p:nvCxnSpPr>
        <p:spPr>
          <a:xfrm>
            <a:off x="6372200" y="2132856"/>
            <a:ext cx="0" cy="936104"/>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92891973"/>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p:cNvSpPr>
            <a:spLocks noGrp="1"/>
          </p:cNvSpPr>
          <p:nvPr>
            <p:ph type="sldNum" sz="quarter" idx="12"/>
          </p:nvPr>
        </p:nvSpPr>
        <p:spPr/>
        <p:txBody>
          <a:bodyPr/>
          <a:lstStyle/>
          <a:p>
            <a:fld id="{B007B441-5312-499D-93C3-6E37886527FA}" type="slidenum">
              <a:rPr lang="it-IT" smtClean="0"/>
              <a:pPr/>
              <a:t>94</a:t>
            </a:fld>
            <a:endParaRPr lang="it-IT"/>
          </a:p>
        </p:txBody>
      </p:sp>
      <p:pic>
        <p:nvPicPr>
          <p:cNvPr id="3266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683" y="620688"/>
            <a:ext cx="9074631" cy="48965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6" name="Connettore 2 5"/>
          <p:cNvCxnSpPr/>
          <p:nvPr/>
        </p:nvCxnSpPr>
        <p:spPr>
          <a:xfrm>
            <a:off x="8244408" y="1700808"/>
            <a:ext cx="0" cy="936104"/>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70215641"/>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p:cNvSpPr>
            <a:spLocks noGrp="1"/>
          </p:cNvSpPr>
          <p:nvPr>
            <p:ph type="sldNum" sz="quarter" idx="12"/>
          </p:nvPr>
        </p:nvSpPr>
        <p:spPr/>
        <p:txBody>
          <a:bodyPr/>
          <a:lstStyle/>
          <a:p>
            <a:fld id="{B007B441-5312-499D-93C3-6E37886527FA}" type="slidenum">
              <a:rPr lang="it-IT" smtClean="0"/>
              <a:pPr/>
              <a:t>95</a:t>
            </a:fld>
            <a:endParaRPr lang="it-IT"/>
          </a:p>
        </p:txBody>
      </p:sp>
      <p:pic>
        <p:nvPicPr>
          <p:cNvPr id="3256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584" y="116632"/>
            <a:ext cx="7780921" cy="66693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CasellaDiTesto 1"/>
          <p:cNvSpPr txBox="1"/>
          <p:nvPr/>
        </p:nvSpPr>
        <p:spPr>
          <a:xfrm>
            <a:off x="5724128" y="908720"/>
            <a:ext cx="2691763" cy="646331"/>
          </a:xfrm>
          <a:prstGeom prst="rect">
            <a:avLst/>
          </a:prstGeom>
          <a:noFill/>
        </p:spPr>
        <p:txBody>
          <a:bodyPr wrap="none" rtlCol="0">
            <a:spAutoFit/>
          </a:bodyPr>
          <a:lstStyle/>
          <a:p>
            <a:r>
              <a:rPr lang="it-IT" sz="3600" b="1" dirty="0" smtClean="0">
                <a:effectLst>
                  <a:outerShdw blurRad="38100" dist="38100" dir="2700000" algn="tl">
                    <a:srgbClr val="000000">
                      <a:alpha val="43137"/>
                    </a:srgbClr>
                  </a:outerShdw>
                </a:effectLst>
              </a:rPr>
              <a:t>92/320= 28%</a:t>
            </a:r>
            <a:endParaRPr lang="it-IT" sz="3600" b="1" dirty="0">
              <a:effectLst>
                <a:outerShdw blurRad="38100" dist="38100" dir="2700000" algn="tl">
                  <a:srgbClr val="000000">
                    <a:alpha val="43137"/>
                  </a:srgbClr>
                </a:outerShdw>
              </a:effectLst>
            </a:endParaRPr>
          </a:p>
        </p:txBody>
      </p:sp>
      <p:sp>
        <p:nvSpPr>
          <p:cNvPr id="3" name="CasellaDiTesto 2"/>
          <p:cNvSpPr txBox="1"/>
          <p:nvPr/>
        </p:nvSpPr>
        <p:spPr>
          <a:xfrm>
            <a:off x="395536" y="764704"/>
            <a:ext cx="4977003" cy="584775"/>
          </a:xfrm>
          <a:prstGeom prst="rect">
            <a:avLst/>
          </a:prstGeom>
          <a:solidFill>
            <a:schemeClr val="bg2"/>
          </a:solidFill>
        </p:spPr>
        <p:txBody>
          <a:bodyPr wrap="none" rtlCol="0">
            <a:spAutoFit/>
          </a:bodyPr>
          <a:lstStyle/>
          <a:p>
            <a:r>
              <a:rPr lang="it-IT" sz="3200" b="1" dirty="0" err="1" smtClean="0">
                <a:effectLst>
                  <a:outerShdw blurRad="38100" dist="38100" dir="2700000" algn="tl">
                    <a:srgbClr val="000000">
                      <a:alpha val="43137"/>
                    </a:srgbClr>
                  </a:outerShdw>
                </a:effectLst>
              </a:rPr>
              <a:t>GWh</a:t>
            </a:r>
            <a:r>
              <a:rPr lang="it-IT" sz="3200" b="1" dirty="0" smtClean="0">
                <a:effectLst>
                  <a:outerShdw blurRad="38100" dist="38100" dir="2700000" algn="tl">
                    <a:srgbClr val="000000">
                      <a:alpha val="43137"/>
                    </a:srgbClr>
                  </a:outerShdw>
                </a:effectLst>
              </a:rPr>
              <a:t> di Produzione elettrica</a:t>
            </a:r>
            <a:endParaRPr lang="it-IT" sz="32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688073430"/>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p:cNvSpPr>
            <a:spLocks noGrp="1"/>
          </p:cNvSpPr>
          <p:nvPr>
            <p:ph type="sldNum" sz="quarter" idx="12"/>
          </p:nvPr>
        </p:nvSpPr>
        <p:spPr/>
        <p:txBody>
          <a:bodyPr/>
          <a:lstStyle/>
          <a:p>
            <a:fld id="{B007B441-5312-499D-93C3-6E37886527FA}" type="slidenum">
              <a:rPr lang="it-IT" smtClean="0"/>
              <a:pPr/>
              <a:t>96</a:t>
            </a:fld>
            <a:endParaRPr lang="it-IT"/>
          </a:p>
        </p:txBody>
      </p:sp>
      <p:pic>
        <p:nvPicPr>
          <p:cNvPr id="3430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179933"/>
            <a:ext cx="8496943" cy="62850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62085211"/>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p:cNvSpPr>
            <a:spLocks noGrp="1"/>
          </p:cNvSpPr>
          <p:nvPr>
            <p:ph type="sldNum" sz="quarter" idx="12"/>
          </p:nvPr>
        </p:nvSpPr>
        <p:spPr/>
        <p:txBody>
          <a:bodyPr/>
          <a:lstStyle/>
          <a:p>
            <a:fld id="{B007B441-5312-499D-93C3-6E37886527FA}" type="slidenum">
              <a:rPr lang="it-IT" smtClean="0"/>
              <a:pPr/>
              <a:t>97</a:t>
            </a:fld>
            <a:endParaRPr lang="it-IT"/>
          </a:p>
        </p:txBody>
      </p:sp>
      <p:pic>
        <p:nvPicPr>
          <p:cNvPr id="3358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891" y="1556792"/>
            <a:ext cx="8977347" cy="43924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CasellaDiTesto 4"/>
          <p:cNvSpPr txBox="1"/>
          <p:nvPr/>
        </p:nvSpPr>
        <p:spPr>
          <a:xfrm>
            <a:off x="755576" y="36210"/>
            <a:ext cx="7787709" cy="954107"/>
          </a:xfrm>
          <a:prstGeom prst="rect">
            <a:avLst/>
          </a:prstGeom>
          <a:noFill/>
        </p:spPr>
        <p:txBody>
          <a:bodyPr wrap="none" rtlCol="0">
            <a:spAutoFit/>
          </a:bodyPr>
          <a:lstStyle/>
          <a:p>
            <a:r>
              <a:rPr lang="it-IT" sz="2800" b="1" dirty="0" smtClean="0">
                <a:solidFill>
                  <a:srgbClr val="FF0000"/>
                </a:solidFill>
                <a:effectLst>
                  <a:outerShdw blurRad="38100" dist="38100" dir="2700000" algn="tl">
                    <a:srgbClr val="000000">
                      <a:alpha val="43137"/>
                    </a:srgbClr>
                  </a:outerShdw>
                </a:effectLst>
                <a:latin typeface="Comic Sans MS" panose="030F0702030302020204" pitchFamily="66" charset="0"/>
              </a:rPr>
              <a:t>ITALIA</a:t>
            </a:r>
          </a:p>
          <a:p>
            <a:r>
              <a:rPr lang="it-IT" sz="2800" b="1" dirty="0" smtClean="0">
                <a:solidFill>
                  <a:srgbClr val="FF0000"/>
                </a:solidFill>
                <a:effectLst>
                  <a:outerShdw blurRad="38100" dist="38100" dir="2700000" algn="tl">
                    <a:srgbClr val="000000">
                      <a:alpha val="43137"/>
                    </a:srgbClr>
                  </a:outerShdw>
                </a:effectLst>
                <a:latin typeface="Comic Sans MS" panose="030F0702030302020204" pitchFamily="66" charset="0"/>
              </a:rPr>
              <a:t>Potenza giornaliera assorbita  in </a:t>
            </a:r>
            <a:r>
              <a:rPr lang="it-IT" sz="2800" b="1" dirty="0" err="1" smtClean="0">
                <a:solidFill>
                  <a:srgbClr val="FF0000"/>
                </a:solidFill>
                <a:effectLst>
                  <a:outerShdw blurRad="38100" dist="38100" dir="2700000" algn="tl">
                    <a:srgbClr val="000000">
                      <a:alpha val="43137"/>
                    </a:srgbClr>
                  </a:outerShdw>
                </a:effectLst>
                <a:latin typeface="Comic Sans MS" panose="030F0702030302020204" pitchFamily="66" charset="0"/>
              </a:rPr>
              <a:t>GigaWatt</a:t>
            </a:r>
            <a:r>
              <a:rPr lang="it-IT" sz="2800" b="1" dirty="0" smtClean="0">
                <a:solidFill>
                  <a:srgbClr val="FF0000"/>
                </a:solidFill>
                <a:effectLst>
                  <a:outerShdw blurRad="38100" dist="38100" dir="2700000" algn="tl">
                    <a:srgbClr val="000000">
                      <a:alpha val="43137"/>
                    </a:srgbClr>
                  </a:outerShdw>
                </a:effectLst>
                <a:latin typeface="Comic Sans MS" panose="030F0702030302020204" pitchFamily="66" charset="0"/>
              </a:rPr>
              <a:t> </a:t>
            </a:r>
          </a:p>
        </p:txBody>
      </p:sp>
    </p:spTree>
    <p:extLst>
      <p:ext uri="{BB962C8B-B14F-4D97-AF65-F5344CB8AC3E}">
        <p14:creationId xmlns:p14="http://schemas.microsoft.com/office/powerpoint/2010/main" val="3954335803"/>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277688" y="-594"/>
            <a:ext cx="8686800" cy="837306"/>
          </a:xfrm>
        </p:spPr>
        <p:txBody>
          <a:bodyPr>
            <a:normAutofit fontScale="90000"/>
          </a:bodyPr>
          <a:lstStyle/>
          <a:p>
            <a:r>
              <a:rPr lang="it-IT" sz="3600" b="1" dirty="0" smtClean="0">
                <a:solidFill>
                  <a:srgbClr val="FF0000"/>
                </a:solidFill>
                <a:effectLst>
                  <a:outerShdw blurRad="38100" dist="38100" dir="2700000" algn="tl">
                    <a:srgbClr val="000000">
                      <a:alpha val="43137"/>
                    </a:srgbClr>
                  </a:outerShdw>
                </a:effectLst>
                <a:latin typeface="Comic Sans MS" pitchFamily="66" charset="0"/>
              </a:rPr>
              <a:t>Consumi elettrici (circa 5.000 centrali)</a:t>
            </a:r>
            <a:endParaRPr lang="it-IT" sz="2700" dirty="0">
              <a:latin typeface="Comic Sans MS" pitchFamily="66" charset="0"/>
            </a:endParaRPr>
          </a:p>
        </p:txBody>
      </p:sp>
      <p:sp>
        <p:nvSpPr>
          <p:cNvPr id="4" name="Segnaposto contenuto 3"/>
          <p:cNvSpPr txBox="1">
            <a:spLocks noGrp="1"/>
          </p:cNvSpPr>
          <p:nvPr>
            <p:ph idx="1"/>
          </p:nvPr>
        </p:nvSpPr>
        <p:spPr>
          <a:xfrm>
            <a:off x="611560" y="668186"/>
            <a:ext cx="7370929" cy="2677656"/>
          </a:xfrm>
          <a:prstGeom prst="rect">
            <a:avLst/>
          </a:prstGeom>
          <a:noFill/>
        </p:spPr>
        <p:txBody>
          <a:bodyPr wrap="none" rtlCol="0">
            <a:spAutoFit/>
          </a:bodyPr>
          <a:lstStyle/>
          <a:p>
            <a:pPr>
              <a:buNone/>
            </a:pPr>
            <a:r>
              <a:rPr lang="it-IT" sz="2400" dirty="0" smtClean="0"/>
              <a:t>                           potenza di picco                    </a:t>
            </a:r>
            <a:r>
              <a:rPr lang="it-IT" sz="2400" dirty="0" err="1" smtClean="0"/>
              <a:t>cosumo</a:t>
            </a:r>
            <a:r>
              <a:rPr lang="it-IT" sz="2400" dirty="0" smtClean="0"/>
              <a:t> annuo</a:t>
            </a:r>
          </a:p>
          <a:p>
            <a:r>
              <a:rPr lang="it-IT" sz="2400" dirty="0" smtClean="0"/>
              <a:t>Italy                        55 </a:t>
            </a:r>
            <a:r>
              <a:rPr lang="it-IT" sz="2400" dirty="0" err="1" smtClean="0"/>
              <a:t>GWe</a:t>
            </a:r>
            <a:r>
              <a:rPr lang="it-IT" sz="2400" dirty="0" smtClean="0"/>
              <a:t>			  320  </a:t>
            </a:r>
            <a:r>
              <a:rPr lang="it-IT" sz="2400" dirty="0" err="1" smtClean="0"/>
              <a:t>TWhe</a:t>
            </a:r>
            <a:endParaRPr lang="it-IT" sz="2400" dirty="0" smtClean="0"/>
          </a:p>
          <a:p>
            <a:r>
              <a:rPr lang="it-IT" sz="2400" dirty="0" smtClean="0"/>
              <a:t>Europe (UE)	        450 </a:t>
            </a:r>
            <a:r>
              <a:rPr lang="it-IT" sz="2400" dirty="0" err="1" smtClean="0"/>
              <a:t>GWe</a:t>
            </a:r>
            <a:r>
              <a:rPr lang="it-IT" sz="2400" dirty="0" smtClean="0"/>
              <a:t>			3.500  </a:t>
            </a:r>
            <a:r>
              <a:rPr lang="it-IT" sz="2400" dirty="0" err="1" smtClean="0"/>
              <a:t>TWhe</a:t>
            </a:r>
            <a:endParaRPr lang="it-IT" sz="2400" dirty="0" smtClean="0"/>
          </a:p>
          <a:p>
            <a:r>
              <a:rPr lang="it-IT" sz="2400" dirty="0" smtClean="0"/>
              <a:t>USA		        460 </a:t>
            </a:r>
            <a:r>
              <a:rPr lang="it-IT" sz="2400" dirty="0" err="1" smtClean="0"/>
              <a:t>GWe</a:t>
            </a:r>
            <a:r>
              <a:rPr lang="it-IT" sz="2400" dirty="0" smtClean="0"/>
              <a:t>			3.850  </a:t>
            </a:r>
            <a:r>
              <a:rPr lang="it-IT" sz="2400" dirty="0" err="1" smtClean="0"/>
              <a:t>TWhe</a:t>
            </a:r>
            <a:r>
              <a:rPr lang="it-IT" sz="2400" dirty="0" smtClean="0"/>
              <a:t> </a:t>
            </a:r>
          </a:p>
          <a:p>
            <a:r>
              <a:rPr lang="it-IT" sz="2400" dirty="0" smtClean="0"/>
              <a:t>Cina		        440 </a:t>
            </a:r>
            <a:r>
              <a:rPr lang="it-IT" sz="2400" dirty="0" err="1" smtClean="0"/>
              <a:t>GWe</a:t>
            </a:r>
            <a:r>
              <a:rPr lang="it-IT" sz="2400" dirty="0" smtClean="0"/>
              <a:t>                             3.400  </a:t>
            </a:r>
            <a:r>
              <a:rPr lang="it-IT" sz="2400" dirty="0" err="1" smtClean="0"/>
              <a:t>TWhe</a:t>
            </a:r>
            <a:endParaRPr lang="it-IT" sz="2400" dirty="0" smtClean="0"/>
          </a:p>
          <a:p>
            <a:r>
              <a:rPr lang="it-IT" sz="2400" b="1" dirty="0" smtClean="0">
                <a:solidFill>
                  <a:srgbClr val="FF0000"/>
                </a:solidFill>
                <a:effectLst>
                  <a:outerShdw blurRad="38100" dist="38100" dir="2700000" algn="tl">
                    <a:srgbClr val="000000">
                      <a:alpha val="43137"/>
                    </a:srgbClr>
                  </a:outerShdw>
                </a:effectLst>
              </a:rPr>
              <a:t>WORLD	    2.500 </a:t>
            </a:r>
            <a:r>
              <a:rPr lang="it-IT" sz="2400" b="1" dirty="0" err="1" smtClean="0">
                <a:solidFill>
                  <a:srgbClr val="FF0000"/>
                </a:solidFill>
                <a:effectLst>
                  <a:outerShdw blurRad="38100" dist="38100" dir="2700000" algn="tl">
                    <a:srgbClr val="000000">
                      <a:alpha val="43137"/>
                    </a:srgbClr>
                  </a:outerShdw>
                </a:effectLst>
              </a:rPr>
              <a:t>GWe</a:t>
            </a:r>
            <a:r>
              <a:rPr lang="it-IT" sz="2400" b="1" dirty="0" smtClean="0">
                <a:solidFill>
                  <a:srgbClr val="FF0000"/>
                </a:solidFill>
                <a:effectLst>
                  <a:outerShdw blurRad="38100" dist="38100" dir="2700000" algn="tl">
                    <a:srgbClr val="000000">
                      <a:alpha val="43137"/>
                    </a:srgbClr>
                  </a:outerShdw>
                </a:effectLst>
              </a:rPr>
              <a:t>	                        18.000  </a:t>
            </a:r>
            <a:r>
              <a:rPr lang="it-IT" sz="2400" b="1" dirty="0" err="1" smtClean="0">
                <a:solidFill>
                  <a:srgbClr val="FF0000"/>
                </a:solidFill>
                <a:effectLst>
                  <a:outerShdw blurRad="38100" dist="38100" dir="2700000" algn="tl">
                    <a:srgbClr val="000000">
                      <a:alpha val="43137"/>
                    </a:srgbClr>
                  </a:outerShdw>
                </a:effectLst>
              </a:rPr>
              <a:t>TWhe</a:t>
            </a:r>
            <a:endParaRPr lang="it-IT" sz="2400" b="1" dirty="0" smtClean="0">
              <a:solidFill>
                <a:srgbClr val="FF0000"/>
              </a:solidFill>
              <a:effectLst>
                <a:outerShdw blurRad="38100" dist="38100" dir="2700000" algn="tl">
                  <a:srgbClr val="000000">
                    <a:alpha val="43137"/>
                  </a:srgbClr>
                </a:outerShdw>
              </a:effectLst>
            </a:endParaRPr>
          </a:p>
        </p:txBody>
      </p:sp>
      <p:sp>
        <p:nvSpPr>
          <p:cNvPr id="6" name="Rettangolo 5"/>
          <p:cNvSpPr/>
          <p:nvPr/>
        </p:nvSpPr>
        <p:spPr>
          <a:xfrm>
            <a:off x="2483561" y="3411578"/>
            <a:ext cx="3132589" cy="584775"/>
          </a:xfrm>
          <a:prstGeom prst="rect">
            <a:avLst/>
          </a:prstGeom>
        </p:spPr>
        <p:txBody>
          <a:bodyPr wrap="none">
            <a:spAutoFit/>
          </a:bodyPr>
          <a:lstStyle/>
          <a:p>
            <a:r>
              <a:rPr lang="it-IT" sz="3200" b="1" dirty="0" smtClean="0">
                <a:solidFill>
                  <a:srgbClr val="FF0000"/>
                </a:solidFill>
                <a:effectLst>
                  <a:outerShdw blurRad="38100" dist="38100" dir="2700000" algn="tl">
                    <a:srgbClr val="000000">
                      <a:alpha val="43137"/>
                    </a:srgbClr>
                  </a:outerShdw>
                </a:effectLst>
                <a:latin typeface="Comic Sans MS" pitchFamily="66" charset="0"/>
              </a:rPr>
              <a:t>Consumi totali </a:t>
            </a:r>
            <a:endParaRPr lang="it-IT" sz="3200" dirty="0"/>
          </a:p>
        </p:txBody>
      </p:sp>
      <p:sp>
        <p:nvSpPr>
          <p:cNvPr id="7" name="CasellaDiTesto 6"/>
          <p:cNvSpPr txBox="1"/>
          <p:nvPr/>
        </p:nvSpPr>
        <p:spPr>
          <a:xfrm>
            <a:off x="35496" y="4728046"/>
            <a:ext cx="9072594" cy="1077218"/>
          </a:xfrm>
          <a:prstGeom prst="rect">
            <a:avLst/>
          </a:prstGeom>
          <a:solidFill>
            <a:srgbClr val="FFFF00"/>
          </a:solidFill>
        </p:spPr>
        <p:txBody>
          <a:bodyPr wrap="square" rtlCol="0">
            <a:spAutoFit/>
          </a:bodyPr>
          <a:lstStyle/>
          <a:p>
            <a:r>
              <a:rPr lang="it-IT" sz="3200" b="1" dirty="0" smtClean="0">
                <a:effectLst>
                  <a:outerShdw blurRad="38100" dist="38100" dir="2700000" algn="tl">
                    <a:srgbClr val="000000">
                      <a:alpha val="43137"/>
                    </a:srgbClr>
                  </a:outerShdw>
                </a:effectLst>
              </a:rPr>
              <a:t>Italia  (2%)             250 GW            2.100 </a:t>
            </a:r>
            <a:r>
              <a:rPr lang="it-IT" sz="3200" b="1" dirty="0" err="1" smtClean="0">
                <a:effectLst>
                  <a:outerShdw blurRad="38100" dist="38100" dir="2700000" algn="tl">
                    <a:srgbClr val="000000">
                      <a:alpha val="43137"/>
                    </a:srgbClr>
                  </a:outerShdw>
                </a:effectLst>
              </a:rPr>
              <a:t>TWh</a:t>
            </a:r>
            <a:r>
              <a:rPr lang="it-IT" sz="3200" b="1" dirty="0" smtClean="0">
                <a:effectLst>
                  <a:outerShdw blurRad="38100" dist="38100" dir="2700000" algn="tl">
                    <a:srgbClr val="000000">
                      <a:alpha val="43137"/>
                    </a:srgbClr>
                  </a:outerShdw>
                </a:effectLst>
              </a:rPr>
              <a:t> </a:t>
            </a:r>
            <a:r>
              <a:rPr lang="it-IT" sz="2000" b="1" dirty="0" smtClean="0">
                <a:effectLst>
                  <a:outerShdw blurRad="38100" dist="38100" dir="2700000" algn="tl">
                    <a:srgbClr val="000000">
                      <a:alpha val="43137"/>
                    </a:srgbClr>
                  </a:outerShdw>
                </a:effectLst>
              </a:rPr>
              <a:t>= 180 </a:t>
            </a:r>
            <a:r>
              <a:rPr lang="it-IT" sz="2000" b="1" dirty="0" err="1" smtClean="0">
                <a:effectLst>
                  <a:outerShdw blurRad="38100" dist="38100" dir="2700000" algn="tl">
                    <a:srgbClr val="000000">
                      <a:alpha val="43137"/>
                    </a:srgbClr>
                  </a:outerShdw>
                </a:effectLst>
              </a:rPr>
              <a:t>Mtep</a:t>
            </a:r>
            <a:r>
              <a:rPr lang="it-IT" sz="3200" b="1" dirty="0" smtClean="0">
                <a:effectLst>
                  <a:outerShdw blurRad="38100" dist="38100" dir="2700000" algn="tl">
                    <a:srgbClr val="000000">
                      <a:alpha val="43137"/>
                    </a:srgbClr>
                  </a:outerShdw>
                </a:effectLst>
              </a:rPr>
              <a:t>                       </a:t>
            </a:r>
          </a:p>
          <a:p>
            <a:r>
              <a:rPr lang="it-IT" sz="3200" b="1" dirty="0" smtClean="0">
                <a:effectLst>
                  <a:outerShdw blurRad="38100" dist="38100" dir="2700000" algn="tl">
                    <a:srgbClr val="000000">
                      <a:alpha val="43137"/>
                    </a:srgbClr>
                  </a:outerShdw>
                </a:effectLst>
              </a:rPr>
              <a:t>Mondo              15.000 GW       130.000 </a:t>
            </a:r>
            <a:r>
              <a:rPr lang="it-IT" sz="3200" b="1" dirty="0" err="1" smtClean="0">
                <a:effectLst>
                  <a:outerShdw blurRad="38100" dist="38100" dir="2700000" algn="tl">
                    <a:srgbClr val="000000">
                      <a:alpha val="43137"/>
                    </a:srgbClr>
                  </a:outerShdw>
                </a:effectLst>
              </a:rPr>
              <a:t>TWh</a:t>
            </a:r>
            <a:r>
              <a:rPr lang="it-IT" sz="2000" b="1" dirty="0" smtClean="0">
                <a:effectLst>
                  <a:outerShdw blurRad="38100" dist="38100" dir="2700000" algn="tl">
                    <a:srgbClr val="000000">
                      <a:alpha val="43137"/>
                    </a:srgbClr>
                  </a:outerShdw>
                </a:effectLst>
              </a:rPr>
              <a:t>= 11.200 </a:t>
            </a:r>
            <a:r>
              <a:rPr lang="it-IT" sz="2000" b="1" dirty="0" err="1" smtClean="0">
                <a:effectLst>
                  <a:outerShdw blurRad="38100" dist="38100" dir="2700000" algn="tl">
                    <a:srgbClr val="000000">
                      <a:alpha val="43137"/>
                    </a:srgbClr>
                  </a:outerShdw>
                </a:effectLst>
              </a:rPr>
              <a:t>MTep</a:t>
            </a:r>
            <a:endParaRPr lang="it-IT" sz="2000" b="1" dirty="0">
              <a:effectLst>
                <a:outerShdw blurRad="38100" dist="38100" dir="2700000" algn="tl">
                  <a:srgbClr val="000000">
                    <a:alpha val="43137"/>
                  </a:srgbClr>
                </a:outerShdw>
              </a:effectLst>
            </a:endParaRPr>
          </a:p>
        </p:txBody>
      </p:sp>
      <p:sp>
        <p:nvSpPr>
          <p:cNvPr id="8" name="CasellaDiTesto 7"/>
          <p:cNvSpPr txBox="1"/>
          <p:nvPr/>
        </p:nvSpPr>
        <p:spPr>
          <a:xfrm>
            <a:off x="1331640" y="6211669"/>
            <a:ext cx="6647717" cy="646331"/>
          </a:xfrm>
          <a:prstGeom prst="rect">
            <a:avLst/>
          </a:prstGeom>
          <a:noFill/>
        </p:spPr>
        <p:txBody>
          <a:bodyPr wrap="none" rtlCol="0">
            <a:spAutoFit/>
          </a:bodyPr>
          <a:lstStyle/>
          <a:p>
            <a:r>
              <a:rPr lang="it-IT" dirty="0" smtClean="0"/>
              <a:t>Source: Energy information US </a:t>
            </a:r>
            <a:r>
              <a:rPr lang="it-IT" dirty="0" err="1" smtClean="0"/>
              <a:t>government</a:t>
            </a:r>
            <a:r>
              <a:rPr lang="it-IT" dirty="0" smtClean="0"/>
              <a:t> </a:t>
            </a:r>
            <a:r>
              <a:rPr lang="it-IT" dirty="0" smtClean="0">
                <a:hlinkClick r:id="rId3"/>
              </a:rPr>
              <a:t>http://www.eia.doe.gov/</a:t>
            </a:r>
            <a:endParaRPr lang="it-IT" dirty="0" smtClean="0"/>
          </a:p>
          <a:p>
            <a:r>
              <a:rPr lang="it-IT" dirty="0" smtClean="0"/>
              <a:t>             CIA  https://www.cia.gov/</a:t>
            </a:r>
            <a:endParaRPr lang="it-IT" dirty="0"/>
          </a:p>
        </p:txBody>
      </p:sp>
      <p:sp>
        <p:nvSpPr>
          <p:cNvPr id="9" name="Segnaposto numero diapositiva 8"/>
          <p:cNvSpPr>
            <a:spLocks noGrp="1"/>
          </p:cNvSpPr>
          <p:nvPr>
            <p:ph type="sldNum" sz="quarter" idx="12"/>
          </p:nvPr>
        </p:nvSpPr>
        <p:spPr/>
        <p:txBody>
          <a:bodyPr/>
          <a:lstStyle/>
          <a:p>
            <a:fld id="{B007B441-5312-499D-93C3-6E37886527FA}" type="slidenum">
              <a:rPr lang="it-IT" smtClean="0"/>
              <a:pPr/>
              <a:t>98</a:t>
            </a:fld>
            <a:endParaRPr lang="it-IT"/>
          </a:p>
        </p:txBody>
      </p:sp>
      <p:sp>
        <p:nvSpPr>
          <p:cNvPr id="3" name="CasellaDiTesto 2"/>
          <p:cNvSpPr txBox="1"/>
          <p:nvPr/>
        </p:nvSpPr>
        <p:spPr>
          <a:xfrm>
            <a:off x="2051720" y="4139788"/>
            <a:ext cx="6404317" cy="707886"/>
          </a:xfrm>
          <a:prstGeom prst="rect">
            <a:avLst/>
          </a:prstGeom>
          <a:noFill/>
        </p:spPr>
        <p:txBody>
          <a:bodyPr wrap="none" rtlCol="0">
            <a:spAutoFit/>
          </a:bodyPr>
          <a:lstStyle/>
          <a:p>
            <a:r>
              <a:rPr lang="it-IT" sz="2000" b="1" dirty="0" smtClean="0">
                <a:solidFill>
                  <a:srgbClr val="FF0000"/>
                </a:solidFill>
                <a:effectLst>
                  <a:outerShdw blurRad="38100" dist="38100" dir="2700000" algn="tl">
                    <a:srgbClr val="000000">
                      <a:alpha val="43137"/>
                    </a:srgbClr>
                  </a:outerShdw>
                </a:effectLst>
                <a:latin typeface="Comic Sans MS" panose="030F0702030302020204" pitchFamily="66" charset="0"/>
              </a:rPr>
              <a:t>Assorbimento istantaneo        energia consumata</a:t>
            </a:r>
          </a:p>
          <a:p>
            <a:r>
              <a:rPr lang="it-IT" sz="2000" b="1" dirty="0">
                <a:solidFill>
                  <a:srgbClr val="FF0000"/>
                </a:solidFill>
                <a:effectLst>
                  <a:outerShdw blurRad="38100" dist="38100" dir="2700000" algn="tl">
                    <a:srgbClr val="000000">
                      <a:alpha val="43137"/>
                    </a:srgbClr>
                  </a:outerShdw>
                </a:effectLst>
                <a:latin typeface="Comic Sans MS" panose="030F0702030302020204" pitchFamily="66" charset="0"/>
              </a:rPr>
              <a:t> </a:t>
            </a:r>
            <a:r>
              <a:rPr lang="it-IT" sz="2000" b="1" dirty="0" smtClean="0">
                <a:solidFill>
                  <a:srgbClr val="FF0000"/>
                </a:solidFill>
                <a:effectLst>
                  <a:outerShdw blurRad="38100" dist="38100" dir="2700000" algn="tl">
                    <a:srgbClr val="000000">
                      <a:alpha val="43137"/>
                    </a:srgbClr>
                  </a:outerShdw>
                </a:effectLst>
                <a:latin typeface="Comic Sans MS" panose="030F0702030302020204" pitchFamily="66" charset="0"/>
              </a:rPr>
              <a:t>                                   in un anno</a:t>
            </a:r>
            <a:endParaRPr lang="it-IT" sz="2000" b="1" dirty="0">
              <a:solidFill>
                <a:srgbClr val="FF0000"/>
              </a:solidFill>
              <a:effectLst>
                <a:outerShdw blurRad="38100" dist="38100" dir="2700000" algn="tl">
                  <a:srgbClr val="000000">
                    <a:alpha val="43137"/>
                  </a:srgbClr>
                </a:outerShdw>
              </a:effectLst>
              <a:latin typeface="Comic Sans MS" panose="030F0702030302020204" pitchFamily="66" charset="0"/>
            </a:endParaRPr>
          </a:p>
        </p:txBody>
      </p:sp>
    </p:spTree>
    <p:extLst>
      <p:ext uri="{BB962C8B-B14F-4D97-AF65-F5344CB8AC3E}">
        <p14:creationId xmlns:p14="http://schemas.microsoft.com/office/powerpoint/2010/main" val="184801354"/>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p:cNvSpPr>
            <a:spLocks noGrp="1"/>
          </p:cNvSpPr>
          <p:nvPr>
            <p:ph type="sldNum" sz="quarter" idx="12"/>
          </p:nvPr>
        </p:nvSpPr>
        <p:spPr>
          <a:xfrm>
            <a:off x="6259764" y="5692692"/>
            <a:ext cx="2133600" cy="365125"/>
          </a:xfrm>
        </p:spPr>
        <p:txBody>
          <a:bodyPr/>
          <a:lstStyle/>
          <a:p>
            <a:fld id="{B007B441-5312-499D-93C3-6E37886527FA}" type="slidenum">
              <a:rPr lang="it-IT" smtClean="0"/>
              <a:pPr/>
              <a:t>99</a:t>
            </a:fld>
            <a:endParaRPr lang="it-IT"/>
          </a:p>
        </p:txBody>
      </p:sp>
      <p:pic>
        <p:nvPicPr>
          <p:cNvPr id="3328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496" y="230645"/>
            <a:ext cx="5976664" cy="64747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4" name="Connettore 1 3"/>
          <p:cNvCxnSpPr/>
          <p:nvPr/>
        </p:nvCxnSpPr>
        <p:spPr>
          <a:xfrm flipV="1">
            <a:off x="3707904" y="4509120"/>
            <a:ext cx="5184576" cy="504056"/>
          </a:xfrm>
          <a:prstGeom prst="line">
            <a:avLst/>
          </a:prstGeom>
        </p:spPr>
        <p:style>
          <a:lnRef idx="1">
            <a:schemeClr val="accent1"/>
          </a:lnRef>
          <a:fillRef idx="0">
            <a:schemeClr val="accent1"/>
          </a:fillRef>
          <a:effectRef idx="0">
            <a:schemeClr val="accent1"/>
          </a:effectRef>
          <a:fontRef idx="minor">
            <a:schemeClr val="tx1"/>
          </a:fontRef>
        </p:style>
      </p:cxnSp>
      <p:cxnSp>
        <p:nvCxnSpPr>
          <p:cNvPr id="6" name="Connettore 1 5"/>
          <p:cNvCxnSpPr/>
          <p:nvPr/>
        </p:nvCxnSpPr>
        <p:spPr>
          <a:xfrm flipV="1">
            <a:off x="5724128" y="5157192"/>
            <a:ext cx="3168352" cy="36004"/>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Connettore 1 8"/>
          <p:cNvCxnSpPr/>
          <p:nvPr/>
        </p:nvCxnSpPr>
        <p:spPr>
          <a:xfrm>
            <a:off x="5724128" y="2420888"/>
            <a:ext cx="3168352" cy="288032"/>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Connettore 2 10"/>
          <p:cNvCxnSpPr/>
          <p:nvPr/>
        </p:nvCxnSpPr>
        <p:spPr>
          <a:xfrm flipV="1">
            <a:off x="8892480" y="2708920"/>
            <a:ext cx="0" cy="2448272"/>
          </a:xfrm>
          <a:prstGeom prst="straightConnector1">
            <a:avLst/>
          </a:prstGeom>
          <a:ln w="76200">
            <a:solidFill>
              <a:srgbClr val="FFC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4" name="CasellaDiTesto 13"/>
          <p:cNvSpPr txBox="1"/>
          <p:nvPr/>
        </p:nvSpPr>
        <p:spPr>
          <a:xfrm>
            <a:off x="8388424" y="5301208"/>
            <a:ext cx="704039" cy="400110"/>
          </a:xfrm>
          <a:prstGeom prst="rect">
            <a:avLst/>
          </a:prstGeom>
          <a:noFill/>
        </p:spPr>
        <p:txBody>
          <a:bodyPr wrap="none" rtlCol="0">
            <a:spAutoFit/>
          </a:bodyPr>
          <a:lstStyle/>
          <a:p>
            <a:r>
              <a:rPr lang="it-IT" sz="2000" b="1" dirty="0" smtClean="0"/>
              <a:t>2025</a:t>
            </a:r>
            <a:endParaRPr lang="it-IT" sz="2000" b="1" dirty="0"/>
          </a:p>
        </p:txBody>
      </p:sp>
      <p:sp>
        <p:nvSpPr>
          <p:cNvPr id="15" name="CasellaDiTesto 14"/>
          <p:cNvSpPr txBox="1"/>
          <p:nvPr/>
        </p:nvSpPr>
        <p:spPr>
          <a:xfrm>
            <a:off x="8096517" y="4643844"/>
            <a:ext cx="627095" cy="400110"/>
          </a:xfrm>
          <a:prstGeom prst="rect">
            <a:avLst/>
          </a:prstGeom>
          <a:noFill/>
        </p:spPr>
        <p:txBody>
          <a:bodyPr wrap="none" rtlCol="0">
            <a:spAutoFit/>
          </a:bodyPr>
          <a:lstStyle/>
          <a:p>
            <a:r>
              <a:rPr lang="it-IT" sz="2000" b="1" dirty="0" smtClean="0"/>
              <a:t>28%</a:t>
            </a:r>
            <a:endParaRPr lang="it-IT" sz="2000" b="1" dirty="0"/>
          </a:p>
        </p:txBody>
      </p:sp>
      <p:cxnSp>
        <p:nvCxnSpPr>
          <p:cNvPr id="17" name="Connettore 1 16"/>
          <p:cNvCxnSpPr/>
          <p:nvPr/>
        </p:nvCxnSpPr>
        <p:spPr>
          <a:xfrm>
            <a:off x="8892480" y="4509120"/>
            <a:ext cx="0" cy="63878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sp>
        <p:nvSpPr>
          <p:cNvPr id="19" name="CasellaDiTesto 18"/>
          <p:cNvSpPr txBox="1"/>
          <p:nvPr/>
        </p:nvSpPr>
        <p:spPr>
          <a:xfrm>
            <a:off x="6237130" y="230645"/>
            <a:ext cx="2855333" cy="1754326"/>
          </a:xfrm>
          <a:prstGeom prst="rect">
            <a:avLst/>
          </a:prstGeom>
          <a:noFill/>
        </p:spPr>
        <p:txBody>
          <a:bodyPr wrap="none" rtlCol="0">
            <a:spAutoFit/>
          </a:bodyPr>
          <a:lstStyle/>
          <a:p>
            <a:r>
              <a:rPr lang="it-IT" sz="3600" b="1" dirty="0" smtClean="0">
                <a:solidFill>
                  <a:srgbClr val="FF0000"/>
                </a:solidFill>
                <a:effectLst>
                  <a:outerShdw blurRad="38100" dist="38100" dir="2700000" algn="tl">
                    <a:srgbClr val="000000">
                      <a:alpha val="43137"/>
                    </a:srgbClr>
                  </a:outerShdw>
                </a:effectLst>
              </a:rPr>
              <a:t>Germania, </a:t>
            </a:r>
          </a:p>
          <a:p>
            <a:r>
              <a:rPr lang="it-IT" sz="3600" b="1" dirty="0" smtClean="0">
                <a:solidFill>
                  <a:srgbClr val="FF0000"/>
                </a:solidFill>
                <a:effectLst>
                  <a:outerShdw blurRad="38100" dist="38100" dir="2700000" algn="tl">
                    <a:srgbClr val="000000">
                      <a:alpha val="43137"/>
                    </a:srgbClr>
                  </a:outerShdw>
                </a:effectLst>
              </a:rPr>
              <a:t>energia totale</a:t>
            </a:r>
          </a:p>
          <a:p>
            <a:r>
              <a:rPr lang="it-IT" sz="3600" b="1" dirty="0" smtClean="0">
                <a:solidFill>
                  <a:srgbClr val="FF0000"/>
                </a:solidFill>
                <a:effectLst>
                  <a:outerShdw blurRad="38100" dist="38100" dir="2700000" algn="tl">
                    <a:srgbClr val="000000">
                      <a:alpha val="43137"/>
                    </a:srgbClr>
                  </a:outerShdw>
                </a:effectLst>
              </a:rPr>
              <a:t>2013</a:t>
            </a:r>
            <a:endParaRPr lang="it-IT" sz="3600" b="1" dirty="0">
              <a:solidFill>
                <a:srgbClr val="FF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590504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500"/>
                                        <p:tgtEl>
                                          <p:spTgt spid="15"/>
                                        </p:tgtEl>
                                      </p:cBhvr>
                                    </p:animEffect>
                                  </p:childTnLst>
                                </p:cTn>
                              </p:par>
                              <p:par>
                                <p:cTn id="17" presetID="10" presetClass="entr" presetSubtype="0"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500"/>
                                        <p:tgtEl>
                                          <p:spTgt spid="17"/>
                                        </p:tgtEl>
                                      </p:cBhvr>
                                    </p:animEffect>
                                  </p:childTnLst>
                                </p:cTn>
                              </p:par>
                              <p:par>
                                <p:cTn id="20" presetID="10" presetClass="entr" presetSubtype="0" fill="hold"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8.7"/>
</p:tagLst>
</file>

<file path=ppt/theme/theme1.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56115</TotalTime>
  <Words>5382</Words>
  <Application>Microsoft Office PowerPoint</Application>
  <PresentationFormat>Presentazione su schermo (4:3)</PresentationFormat>
  <Paragraphs>985</Paragraphs>
  <Slides>181</Slides>
  <Notes>8</Notes>
  <HiddenSlides>0</HiddenSlides>
  <MMClips>0</MMClips>
  <ScaleCrop>false</ScaleCrop>
  <HeadingPairs>
    <vt:vector size="6" baseType="variant">
      <vt:variant>
        <vt:lpstr>Tema</vt:lpstr>
      </vt:variant>
      <vt:variant>
        <vt:i4>1</vt:i4>
      </vt:variant>
      <vt:variant>
        <vt:lpstr>Server OLE incorporati</vt:lpstr>
      </vt:variant>
      <vt:variant>
        <vt:i4>2</vt:i4>
      </vt:variant>
      <vt:variant>
        <vt:lpstr>Titoli diapositive</vt:lpstr>
      </vt:variant>
      <vt:variant>
        <vt:i4>181</vt:i4>
      </vt:variant>
    </vt:vector>
  </HeadingPairs>
  <TitlesOfParts>
    <vt:vector size="184" baseType="lpstr">
      <vt:lpstr>Tema di Office</vt:lpstr>
      <vt:lpstr>Fotografia Photo Editor</vt:lpstr>
      <vt:lpstr>Equazione</vt:lpstr>
      <vt:lpstr>La questione energetica italiana (e non solo…)  Alberto Rotondi Università di Pavia</vt:lpstr>
      <vt:lpstr>Disclaimer……</vt:lpstr>
      <vt:lpstr>Presentazione standard di PowerPoint</vt:lpstr>
      <vt:lpstr>kW e kWh</vt:lpstr>
      <vt:lpstr>Presentazione standard di PowerPoint</vt:lpstr>
      <vt:lpstr>Presentazione standard di PowerPoint</vt:lpstr>
      <vt:lpstr> 1  kWh </vt:lpstr>
      <vt:lpstr>Presentazione standard di PowerPoint</vt:lpstr>
      <vt:lpstr>La torta energetica italiana 2100 TWh</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Energia geotermica</vt:lpstr>
      <vt:lpstr>Presentazione standard di PowerPoint</vt:lpstr>
      <vt:lpstr>Presentazione standard di PowerPoint</vt:lpstr>
      <vt:lpstr>Presentazione standard di PowerPoint</vt:lpstr>
      <vt:lpstr>Presentazione standard di PowerPoint</vt:lpstr>
      <vt:lpstr>Le incognite del geotermico</vt:lpstr>
      <vt:lpstr>Le rinnovabili</vt:lpstr>
      <vt:lpstr>Presentazione standard di PowerPoint</vt:lpstr>
      <vt:lpstr>Il nostro passato…4 km di ghiaccio,  1 milione di anni</vt:lpstr>
      <vt:lpstr>Il fatto cruciale: questi sono dati</vt:lpstr>
      <vt:lpstr>Le temperature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IL  Fotovoltaico</vt:lpstr>
      <vt:lpstr>Presentazione standard di PowerPoint</vt:lpstr>
      <vt:lpstr>Fonti intermittenti: kWp e kWh</vt:lpstr>
      <vt:lpstr>Presentazione standard di PowerPoint</vt:lpstr>
      <vt:lpstr>Il caso Italia</vt:lpstr>
      <vt:lpstr>Presentazione standard di PowerPoint</vt:lpstr>
      <vt:lpstr>Presentazione standard di PowerPoint</vt:lpstr>
      <vt:lpstr>il vento</vt:lpstr>
      <vt:lpstr>La Germania</vt:lpstr>
      <vt:lpstr>Presentazione standard di PowerPoint</vt:lpstr>
      <vt:lpstr>Presentazione standard di PowerPoint</vt:lpstr>
      <vt:lpstr>Presentazione standard di PowerPoint</vt:lpstr>
      <vt:lpstr>Presentazione standard di PowerPoint</vt:lpstr>
      <vt:lpstr>Presentazione standard di PowerPoint</vt:lpstr>
      <vt:lpstr>La fonte energetica più importante: la efficienza energetica</vt:lpstr>
      <vt:lpstr>Presentazione standard di PowerPoint</vt:lpstr>
      <vt:lpstr>Riassunto e  Conclusioni</vt:lpstr>
      <vt:lpstr>Presentazione standard di PowerPoint</vt:lpstr>
      <vt:lpstr>Presentazione standard di PowerPoint</vt:lpstr>
      <vt:lpstr>Presentazione standard di PowerPoint</vt:lpstr>
      <vt:lpstr>Presentazione standard di PowerPoint</vt:lpstr>
      <vt:lpstr>La strategia energetica nazionale SEN(2013):obiettivi per il 2020</vt:lpstr>
      <vt:lpstr>Presentazione standard di PowerPoint</vt:lpstr>
      <vt:lpstr>COSTI</vt:lpstr>
      <vt:lpstr>Presentazione standard di PowerPoint</vt:lpstr>
      <vt:lpstr>Presentazione standard di PowerPoint</vt:lpstr>
      <vt:lpstr>Presentazione standard di PowerPoint</vt:lpstr>
      <vt:lpstr>Presentazione standard di PowerPoint</vt:lpstr>
      <vt:lpstr>Conclusioni</vt:lpstr>
      <vt:lpstr>grazie per l’attenzione </vt:lpstr>
      <vt:lpstr>Presentazione standard di PowerPoint</vt:lpstr>
      <vt:lpstr>Slide di riserva</vt:lpstr>
      <vt:lpstr>Generali</vt:lpstr>
      <vt:lpstr>Presentazione standard di PowerPoint</vt:lpstr>
      <vt:lpstr>Presentazione standard di PowerPoint</vt:lpstr>
      <vt:lpstr>Cosa fare? Martin Wolf (2013)</vt:lpstr>
      <vt:lpstr>Presentazione standard di PowerPoint</vt:lpstr>
      <vt:lpstr>Presentazione standard di PowerPoint</vt:lpstr>
      <vt:lpstr>Presentazione standard di PowerPoint</vt:lpstr>
      <vt:lpstr>Presentazione standard di PowerPoint</vt:lpstr>
      <vt:lpstr>Presentazione standard di PowerPoint</vt:lpstr>
      <vt:lpstr>Conclusions</vt:lpstr>
      <vt:lpstr>Presentazione standard di PowerPoint</vt:lpstr>
      <vt:lpstr>Presentazione standard di PowerPoint</vt:lpstr>
      <vt:lpstr>UE 20/20/20 Set Plan of 22/11/2007 and energy packet of 23/1/2008</vt:lpstr>
      <vt:lpstr>Presentazione standard di PowerPoint</vt:lpstr>
      <vt:lpstr>Presentazione standard di PowerPoint</vt:lpstr>
      <vt:lpstr>Presentazione standard di PowerPoint</vt:lpstr>
      <vt:lpstr>Presentazione standard di PowerPoint</vt:lpstr>
      <vt:lpstr>Presentazione standard di PowerPoint</vt:lpstr>
      <vt:lpstr>Consumi elettrici (circa 5.000 centrali)</vt:lpstr>
      <vt:lpstr>Presentazione standard di PowerPoint</vt:lpstr>
      <vt:lpstr>Presentazione standard di PowerPoint</vt:lpstr>
      <vt:lpstr>Presentazione standard di PowerPoint</vt:lpstr>
      <vt:lpstr>Dal SEN</vt:lpstr>
      <vt:lpstr>Il o la  SEN……</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Solare</vt:lpstr>
      <vt:lpstr>Presentazione standard di PowerPoint</vt:lpstr>
      <vt:lpstr>Presentazione standard di PowerPoint</vt:lpstr>
      <vt:lpstr>Presentazione standard di PowerPoint</vt:lpstr>
      <vt:lpstr>Presentazione standard di PowerPoint</vt:lpstr>
      <vt:lpstr>Presentazione standard di PowerPoint</vt:lpstr>
      <vt:lpstr>Solare: un semplice conto</vt:lpstr>
      <vt:lpstr>Presentazione standard di PowerPoint</vt:lpstr>
      <vt:lpstr>Presentazione standard di PowerPoint</vt:lpstr>
      <vt:lpstr>Presentazione standard di PowerPoint</vt:lpstr>
      <vt:lpstr>Presentazione standard di PowerPoint</vt:lpstr>
      <vt:lpstr>An american project (source: Sciences, march 2008) </vt:lpstr>
      <vt:lpstr>UE 20/20/20 Set Plan of 22/11/2007 and energy packet of 23/1/2008</vt:lpstr>
      <vt:lpstr>Presentazione standard di PowerPoint</vt:lpstr>
      <vt:lpstr>L’evoluzione della rete elettrica</vt:lpstr>
      <vt:lpstr>Presentazione standard di PowerPoint</vt:lpstr>
      <vt:lpstr>Presentazione standard di PowerPoint</vt:lpstr>
      <vt:lpstr>Presentazione standard di PowerPoint</vt:lpstr>
      <vt:lpstr>Unità  di misura …..</vt:lpstr>
      <vt:lpstr>Presentazione standard di PowerPoint</vt:lpstr>
      <vt:lpstr>Presentazione standard di PowerPoint</vt:lpstr>
      <vt:lpstr>Presentazione standard di PowerPoint</vt:lpstr>
      <vt:lpstr>Presentazione standard di PowerPoint</vt:lpstr>
      <vt:lpstr>Presentazione standard di PowerPoint</vt:lpstr>
      <vt:lpstr>Fossili</vt:lpstr>
      <vt:lpstr>Presentazione standard di PowerPoint</vt:lpstr>
      <vt:lpstr>Presentazione standard di PowerPoint</vt:lpstr>
      <vt:lpstr>CO2</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NUCLEARE</vt:lpstr>
      <vt:lpstr>Presentazione standard di PowerPoint</vt:lpstr>
      <vt:lpstr>Presentazione standard di PowerPoint</vt:lpstr>
      <vt:lpstr>Proliferazione nucleare</vt:lpstr>
      <vt:lpstr>Presentazione standard di PowerPoint</vt:lpstr>
      <vt:lpstr> (2009)</vt:lpstr>
      <vt:lpstr> COSTS</vt:lpstr>
      <vt:lpstr>Presentazione standard di PowerPoint</vt:lpstr>
      <vt:lpstr>Nuclear Fission</vt:lpstr>
      <vt:lpstr>Presentazione standard di PowerPoint</vt:lpstr>
      <vt:lpstr>Fusione: la reazione a catena  (Fermi 1941)</vt:lpstr>
      <vt:lpstr>Presentazione standard di PowerPoint</vt:lpstr>
      <vt:lpstr>GEOTERMICO</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Vento</vt:lpstr>
      <vt:lpstr>Luglio 2009: la Germania costruisce la più grande tuirbina del mondo</vt:lpstr>
      <vt:lpstr>Presentazione standard di PowerPoint</vt:lpstr>
      <vt:lpstr>Presentazione standard di PowerPoint</vt:lpstr>
      <vt:lpstr>Presentazione standard di PowerPoint</vt:lpstr>
      <vt:lpstr>Biomasse</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cp:lastModifiedBy>pc</cp:lastModifiedBy>
  <cp:revision>919</cp:revision>
  <dcterms:modified xsi:type="dcterms:W3CDTF">2015-01-21T13:20:10Z</dcterms:modified>
</cp:coreProperties>
</file>